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29" autoAdjust="0"/>
  </p:normalViewPr>
  <p:slideViewPr>
    <p:cSldViewPr snapToGrid="0" snapToObjects="1">
      <p:cViewPr>
        <p:scale>
          <a:sx n="95" d="100"/>
          <a:sy n="95" d="100"/>
        </p:scale>
        <p:origin x="-1456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29A7D-02B0-2842-8E88-95458A049830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504173-4E54-574F-84DE-260D04ABB322}">
      <dgm:prSet/>
      <dgm:spPr/>
      <dgm:t>
        <a:bodyPr/>
        <a:lstStyle/>
        <a:p>
          <a:pPr rtl="0"/>
          <a:r>
            <a:rPr lang="en-US" dirty="0" smtClean="0"/>
            <a:t>DIFICULDADES DOS ALUNOS NA LEITURA E ESCRITA</a:t>
          </a:r>
          <a:endParaRPr lang="en-US" dirty="0"/>
        </a:p>
      </dgm:t>
    </dgm:pt>
    <dgm:pt modelId="{D8ACD02A-282D-7B46-9A5F-AFAC7B86418F}" type="parTrans" cxnId="{8FDC0843-A522-E64B-809C-C63766848F0B}">
      <dgm:prSet/>
      <dgm:spPr/>
      <dgm:t>
        <a:bodyPr/>
        <a:lstStyle/>
        <a:p>
          <a:endParaRPr lang="en-US"/>
        </a:p>
      </dgm:t>
    </dgm:pt>
    <dgm:pt modelId="{328A3803-E9DC-E64B-8DF6-B15FE3B5FA35}" type="sibTrans" cxnId="{8FDC0843-A522-E64B-809C-C63766848F0B}">
      <dgm:prSet/>
      <dgm:spPr/>
      <dgm:t>
        <a:bodyPr/>
        <a:lstStyle/>
        <a:p>
          <a:endParaRPr lang="en-US"/>
        </a:p>
      </dgm:t>
    </dgm:pt>
    <dgm:pt modelId="{185BE8BC-6C60-C041-855C-C60AB8309D7E}">
      <dgm:prSet/>
      <dgm:spPr/>
      <dgm:t>
        <a:bodyPr/>
        <a:lstStyle/>
        <a:p>
          <a:endParaRPr lang="en-US"/>
        </a:p>
      </dgm:t>
    </dgm:pt>
    <dgm:pt modelId="{BE4A0DFE-C2D4-6B48-9AD3-DF873986B9B5}" type="parTrans" cxnId="{434F2AC4-1557-B842-8DE9-F9C7C613305F}">
      <dgm:prSet/>
      <dgm:spPr/>
      <dgm:t>
        <a:bodyPr/>
        <a:lstStyle/>
        <a:p>
          <a:endParaRPr lang="en-US"/>
        </a:p>
      </dgm:t>
    </dgm:pt>
    <dgm:pt modelId="{5DD1412B-6E48-1545-8E2C-6FFA4BE816F8}" type="sibTrans" cxnId="{434F2AC4-1557-B842-8DE9-F9C7C613305F}">
      <dgm:prSet/>
      <dgm:spPr/>
      <dgm:t>
        <a:bodyPr/>
        <a:lstStyle/>
        <a:p>
          <a:endParaRPr lang="en-US"/>
        </a:p>
      </dgm:t>
    </dgm:pt>
    <dgm:pt modelId="{7F1C7142-6A4B-5B4D-A421-24181E39E7A0}">
      <dgm:prSet/>
      <dgm:spPr/>
      <dgm:t>
        <a:bodyPr/>
        <a:lstStyle/>
        <a:p>
          <a:endParaRPr lang="en-US"/>
        </a:p>
      </dgm:t>
    </dgm:pt>
    <dgm:pt modelId="{0DDF9658-76BA-8A4E-82ED-D5CBCD85AB00}" type="parTrans" cxnId="{A3BE684A-0F25-3C4E-A249-2FC47E7E3A79}">
      <dgm:prSet/>
      <dgm:spPr/>
      <dgm:t>
        <a:bodyPr/>
        <a:lstStyle/>
        <a:p>
          <a:endParaRPr lang="en-US"/>
        </a:p>
      </dgm:t>
    </dgm:pt>
    <dgm:pt modelId="{591CEA75-2118-4741-B898-B454B05CF402}" type="sibTrans" cxnId="{A3BE684A-0F25-3C4E-A249-2FC47E7E3A79}">
      <dgm:prSet/>
      <dgm:spPr/>
      <dgm:t>
        <a:bodyPr/>
        <a:lstStyle/>
        <a:p>
          <a:endParaRPr lang="en-US"/>
        </a:p>
      </dgm:t>
    </dgm:pt>
    <dgm:pt modelId="{9D3FBA4B-4367-9149-8F29-02BD53834A98}">
      <dgm:prSet/>
      <dgm:spPr/>
      <dgm:t>
        <a:bodyPr/>
        <a:lstStyle/>
        <a:p>
          <a:endParaRPr lang="en-US"/>
        </a:p>
      </dgm:t>
    </dgm:pt>
    <dgm:pt modelId="{335338D3-DD5E-AC48-B921-C8CBF636C814}" type="parTrans" cxnId="{EC46E447-07C8-8048-A4CE-9E994E72BB44}">
      <dgm:prSet/>
      <dgm:spPr/>
      <dgm:t>
        <a:bodyPr/>
        <a:lstStyle/>
        <a:p>
          <a:endParaRPr lang="en-US"/>
        </a:p>
      </dgm:t>
    </dgm:pt>
    <dgm:pt modelId="{1DB7A68F-385A-CD4B-B6CA-A8E095850B2A}" type="sibTrans" cxnId="{EC46E447-07C8-8048-A4CE-9E994E72BB44}">
      <dgm:prSet/>
      <dgm:spPr/>
      <dgm:t>
        <a:bodyPr/>
        <a:lstStyle/>
        <a:p>
          <a:endParaRPr lang="en-US"/>
        </a:p>
      </dgm:t>
    </dgm:pt>
    <dgm:pt modelId="{AEF4763F-5E90-D44F-B1CE-B94981554F98}">
      <dgm:prSet custT="1"/>
      <dgm:spPr/>
      <dgm:t>
        <a:bodyPr/>
        <a:lstStyle/>
        <a:p>
          <a:r>
            <a:rPr lang="en-US" sz="1800" dirty="0" err="1" smtClean="0"/>
            <a:t>Fraco</a:t>
          </a:r>
          <a:r>
            <a:rPr lang="en-US" sz="1800" dirty="0" smtClean="0"/>
            <a:t> </a:t>
          </a:r>
          <a:r>
            <a:rPr lang="en-US" sz="1800" dirty="0" err="1" smtClean="0"/>
            <a:t>aproveita-mento</a:t>
          </a:r>
          <a:r>
            <a:rPr lang="en-US" sz="1800" dirty="0" smtClean="0"/>
            <a:t> a </a:t>
          </a:r>
          <a:r>
            <a:rPr lang="en-US" sz="1800" dirty="0" err="1" smtClean="0"/>
            <a:t>Português</a:t>
          </a:r>
          <a:endParaRPr lang="en-US" sz="1800" dirty="0"/>
        </a:p>
      </dgm:t>
    </dgm:pt>
    <dgm:pt modelId="{B4174345-F4CE-0441-A79C-00FFF1DBFA3B}" type="parTrans" cxnId="{CC5FCEC4-A48F-3D43-B07B-FF020249FE78}">
      <dgm:prSet/>
      <dgm:spPr/>
      <dgm:t>
        <a:bodyPr/>
        <a:lstStyle/>
        <a:p>
          <a:endParaRPr lang="en-US"/>
        </a:p>
      </dgm:t>
    </dgm:pt>
    <dgm:pt modelId="{788666CE-3129-584A-A602-90F6C72D305F}" type="sibTrans" cxnId="{CC5FCEC4-A48F-3D43-B07B-FF020249FE78}">
      <dgm:prSet/>
      <dgm:spPr/>
      <dgm:t>
        <a:bodyPr/>
        <a:lstStyle/>
        <a:p>
          <a:endParaRPr lang="en-US"/>
        </a:p>
      </dgm:t>
    </dgm:pt>
    <dgm:pt modelId="{BED3B0BE-8EF4-F540-B718-0FDF397D4C26}">
      <dgm:prSet/>
      <dgm:spPr/>
      <dgm:t>
        <a:bodyPr/>
        <a:lstStyle/>
        <a:p>
          <a:endParaRPr lang="en-US"/>
        </a:p>
      </dgm:t>
    </dgm:pt>
    <dgm:pt modelId="{08393AF2-8029-7A4B-8310-73879291E1A9}" type="parTrans" cxnId="{96B250A8-50DA-9A4C-80F5-5958A1F37E2C}">
      <dgm:prSet/>
      <dgm:spPr/>
      <dgm:t>
        <a:bodyPr/>
        <a:lstStyle/>
        <a:p>
          <a:endParaRPr lang="en-US"/>
        </a:p>
      </dgm:t>
    </dgm:pt>
    <dgm:pt modelId="{D3D408FE-8D8A-DA45-9627-5CDAD876981C}" type="sibTrans" cxnId="{96B250A8-50DA-9A4C-80F5-5958A1F37E2C}">
      <dgm:prSet/>
      <dgm:spPr/>
      <dgm:t>
        <a:bodyPr/>
        <a:lstStyle/>
        <a:p>
          <a:endParaRPr lang="en-US"/>
        </a:p>
      </dgm:t>
    </dgm:pt>
    <dgm:pt modelId="{F86CA963-30DC-7C40-8A08-8650C91503FC}">
      <dgm:prSet custLinFactNeighborX="51233" custLinFactNeighborY="-3253"/>
      <dgm:spPr/>
      <dgm:t>
        <a:bodyPr/>
        <a:lstStyle/>
        <a:p>
          <a:endParaRPr lang="en-US"/>
        </a:p>
      </dgm:t>
    </dgm:pt>
    <dgm:pt modelId="{B06CDCDF-8D7B-5F41-9DD7-D60CFDDA9E9B}" type="parTrans" cxnId="{88130F51-5A11-9142-A03D-C1DA818AE766}">
      <dgm:prSet/>
      <dgm:spPr/>
      <dgm:t>
        <a:bodyPr/>
        <a:lstStyle/>
        <a:p>
          <a:endParaRPr lang="en-US"/>
        </a:p>
      </dgm:t>
    </dgm:pt>
    <dgm:pt modelId="{496B661E-3589-BB43-8D10-F2C6DB901922}" type="sibTrans" cxnId="{88130F51-5A11-9142-A03D-C1DA818AE766}">
      <dgm:prSet/>
      <dgm:spPr/>
      <dgm:t>
        <a:bodyPr/>
        <a:lstStyle/>
        <a:p>
          <a:endParaRPr lang="en-US"/>
        </a:p>
      </dgm:t>
    </dgm:pt>
    <dgm:pt modelId="{C8675F0F-E898-A04C-85B4-E9724E77F47B}" type="pres">
      <dgm:prSet presAssocID="{17129A7D-02B0-2842-8E88-95458A04983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15149F-B2A6-714D-839B-A55CF091D954}" type="pres">
      <dgm:prSet presAssocID="{AEF4763F-5E90-D44F-B1CE-B94981554F98}" presName="centerShape" presStyleLbl="node0" presStyleIdx="0" presStyleCnt="1" custLinFactNeighborX="-56654" custLinFactNeighborY="-4299"/>
      <dgm:spPr/>
      <dgm:t>
        <a:bodyPr/>
        <a:lstStyle/>
        <a:p>
          <a:endParaRPr lang="en-US"/>
        </a:p>
      </dgm:t>
    </dgm:pt>
    <dgm:pt modelId="{DDC70636-2EF9-174F-99A6-E3432335F6DC}" type="pres">
      <dgm:prSet presAssocID="{D8ACD02A-282D-7B46-9A5F-AFAC7B86418F}" presName="parTrans" presStyleLbl="bgSibTrans2D1" presStyleIdx="0" presStyleCnt="1" custAng="16829281" custLinFactNeighborX="72900" custLinFactNeighborY="-33138"/>
      <dgm:spPr/>
      <dgm:t>
        <a:bodyPr/>
        <a:lstStyle/>
        <a:p>
          <a:endParaRPr lang="en-US"/>
        </a:p>
      </dgm:t>
    </dgm:pt>
    <dgm:pt modelId="{D377467C-7D6E-C044-909A-F3D46FFB89C7}" type="pres">
      <dgm:prSet presAssocID="{31504173-4E54-574F-84DE-260D04ABB32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DC0843-A522-E64B-809C-C63766848F0B}" srcId="{AEF4763F-5E90-D44F-B1CE-B94981554F98}" destId="{31504173-4E54-574F-84DE-260D04ABB322}" srcOrd="0" destOrd="0" parTransId="{D8ACD02A-282D-7B46-9A5F-AFAC7B86418F}" sibTransId="{328A3803-E9DC-E64B-8DF6-B15FE3B5FA35}"/>
    <dgm:cxn modelId="{EC46E447-07C8-8048-A4CE-9E994E72BB44}" srcId="{185BE8BC-6C60-C041-855C-C60AB8309D7E}" destId="{9D3FBA4B-4367-9149-8F29-02BD53834A98}" srcOrd="1" destOrd="0" parTransId="{335338D3-DD5E-AC48-B921-C8CBF636C814}" sibTransId="{1DB7A68F-385A-CD4B-B6CA-A8E095850B2A}"/>
    <dgm:cxn modelId="{9D4EF247-B442-DE49-989D-5680EB9887AB}" type="presOf" srcId="{AEF4763F-5E90-D44F-B1CE-B94981554F98}" destId="{FD15149F-B2A6-714D-839B-A55CF091D954}" srcOrd="0" destOrd="0" presId="urn:microsoft.com/office/officeart/2005/8/layout/radial4"/>
    <dgm:cxn modelId="{88130F51-5A11-9142-A03D-C1DA818AE766}" srcId="{17129A7D-02B0-2842-8E88-95458A049830}" destId="{F86CA963-30DC-7C40-8A08-8650C91503FC}" srcOrd="3" destOrd="0" parTransId="{B06CDCDF-8D7B-5F41-9DD7-D60CFDDA9E9B}" sibTransId="{496B661E-3589-BB43-8D10-F2C6DB901922}"/>
    <dgm:cxn modelId="{D0024F07-EADD-C049-9BEE-1F01C59FE2B7}" type="presOf" srcId="{17129A7D-02B0-2842-8E88-95458A049830}" destId="{C8675F0F-E898-A04C-85B4-E9724E77F47B}" srcOrd="0" destOrd="0" presId="urn:microsoft.com/office/officeart/2005/8/layout/radial4"/>
    <dgm:cxn modelId="{A8502C4A-1D32-7D44-9E7A-194085E4199C}" type="presOf" srcId="{D8ACD02A-282D-7B46-9A5F-AFAC7B86418F}" destId="{DDC70636-2EF9-174F-99A6-E3432335F6DC}" srcOrd="0" destOrd="0" presId="urn:microsoft.com/office/officeart/2005/8/layout/radial4"/>
    <dgm:cxn modelId="{CC5FCEC4-A48F-3D43-B07B-FF020249FE78}" srcId="{17129A7D-02B0-2842-8E88-95458A049830}" destId="{AEF4763F-5E90-D44F-B1CE-B94981554F98}" srcOrd="0" destOrd="0" parTransId="{B4174345-F4CE-0441-A79C-00FFF1DBFA3B}" sibTransId="{788666CE-3129-584A-A602-90F6C72D305F}"/>
    <dgm:cxn modelId="{A3BE684A-0F25-3C4E-A249-2FC47E7E3A79}" srcId="{185BE8BC-6C60-C041-855C-C60AB8309D7E}" destId="{7F1C7142-6A4B-5B4D-A421-24181E39E7A0}" srcOrd="0" destOrd="0" parTransId="{0DDF9658-76BA-8A4E-82ED-D5CBCD85AB00}" sibTransId="{591CEA75-2118-4741-B898-B454B05CF402}"/>
    <dgm:cxn modelId="{434F2AC4-1557-B842-8DE9-F9C7C613305F}" srcId="{17129A7D-02B0-2842-8E88-95458A049830}" destId="{185BE8BC-6C60-C041-855C-C60AB8309D7E}" srcOrd="1" destOrd="0" parTransId="{BE4A0DFE-C2D4-6B48-9AD3-DF873986B9B5}" sibTransId="{5DD1412B-6E48-1545-8E2C-6FFA4BE816F8}"/>
    <dgm:cxn modelId="{F798014E-63F3-564B-8508-E60C23CA6D4E}" type="presOf" srcId="{31504173-4E54-574F-84DE-260D04ABB322}" destId="{D377467C-7D6E-C044-909A-F3D46FFB89C7}" srcOrd="0" destOrd="0" presId="urn:microsoft.com/office/officeart/2005/8/layout/radial4"/>
    <dgm:cxn modelId="{96B250A8-50DA-9A4C-80F5-5958A1F37E2C}" srcId="{17129A7D-02B0-2842-8E88-95458A049830}" destId="{BED3B0BE-8EF4-F540-B718-0FDF397D4C26}" srcOrd="2" destOrd="0" parTransId="{08393AF2-8029-7A4B-8310-73879291E1A9}" sibTransId="{D3D408FE-8D8A-DA45-9627-5CDAD876981C}"/>
    <dgm:cxn modelId="{E651B2FA-2B1A-5242-BF3B-4DE556EF5E08}" type="presParOf" srcId="{C8675F0F-E898-A04C-85B4-E9724E77F47B}" destId="{FD15149F-B2A6-714D-839B-A55CF091D954}" srcOrd="0" destOrd="0" presId="urn:microsoft.com/office/officeart/2005/8/layout/radial4"/>
    <dgm:cxn modelId="{567FFAC2-03FA-6842-B76D-B4A85711F89C}" type="presParOf" srcId="{C8675F0F-E898-A04C-85B4-E9724E77F47B}" destId="{DDC70636-2EF9-174F-99A6-E3432335F6DC}" srcOrd="1" destOrd="0" presId="urn:microsoft.com/office/officeart/2005/8/layout/radial4"/>
    <dgm:cxn modelId="{8456D09E-35E5-4E4D-B4BD-9DBD86483E12}" type="presParOf" srcId="{C8675F0F-E898-A04C-85B4-E9724E77F47B}" destId="{D377467C-7D6E-C044-909A-F3D46FFB89C7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5149F-B2A6-714D-839B-A55CF091D954}">
      <dsp:nvSpPr>
        <dsp:cNvPr id="0" name=""/>
        <dsp:cNvSpPr/>
      </dsp:nvSpPr>
      <dsp:spPr>
        <a:xfrm>
          <a:off x="103768" y="1899825"/>
          <a:ext cx="2040204" cy="20402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Fraco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aproveita-mento</a:t>
          </a:r>
          <a:r>
            <a:rPr lang="en-US" sz="1800" kern="1200" dirty="0" smtClean="0"/>
            <a:t> a </a:t>
          </a:r>
          <a:r>
            <a:rPr lang="en-US" sz="1800" kern="1200" dirty="0" err="1" smtClean="0"/>
            <a:t>Português</a:t>
          </a:r>
          <a:endParaRPr lang="en-US" sz="1800" kern="1200" dirty="0"/>
        </a:p>
      </dsp:txBody>
      <dsp:txXfrm>
        <a:off x="402549" y="2198606"/>
        <a:ext cx="1442642" cy="1442642"/>
      </dsp:txXfrm>
    </dsp:sp>
    <dsp:sp modelId="{DDC70636-2EF9-174F-99A6-E3432335F6DC}">
      <dsp:nvSpPr>
        <dsp:cNvPr id="0" name=""/>
        <dsp:cNvSpPr/>
      </dsp:nvSpPr>
      <dsp:spPr>
        <a:xfrm rot="14495759">
          <a:off x="3416395" y="1004444"/>
          <a:ext cx="2258670" cy="58145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7467C-7D6E-C044-909A-F3D46FFB89C7}">
      <dsp:nvSpPr>
        <dsp:cNvPr id="0" name=""/>
        <dsp:cNvSpPr/>
      </dsp:nvSpPr>
      <dsp:spPr>
        <a:xfrm>
          <a:off x="2809059" y="3521"/>
          <a:ext cx="1938194" cy="1550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DIFICULDADES DOS ALUNOS NA LEITURA E ESCRITA</a:t>
          </a:r>
          <a:endParaRPr lang="en-US" sz="1900" kern="1200" dirty="0"/>
        </a:p>
      </dsp:txBody>
      <dsp:txXfrm>
        <a:off x="2854473" y="48935"/>
        <a:ext cx="1847366" cy="1459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CED3E41-E2DE-48B7-AD25-2C05D8372D60}" type="datetime4">
              <a:rPr lang="en-US" smtClean="0"/>
              <a:pPr/>
              <a:t>March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March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8728CE-6F84-6849-A990-FB55D70D006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5D1CA70-8DE5-4E47-982F-D0A812D2E0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dwritethink.org/classroom-resources/student-interactives/printing-press-30036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adwritethink.org/classroom-resources/student-interactives/theme-poems-3004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ki.org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xedink.com/%23/_how_it_work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0" y="4624667"/>
            <a:ext cx="4457700" cy="12808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GINÁSIO DE ESCRITA</a:t>
            </a:r>
            <a:br>
              <a:rPr lang="en-US" sz="3600" dirty="0" smtClean="0"/>
            </a:br>
            <a:r>
              <a:rPr lang="pt-PT" sz="2200" i="1" dirty="0" smtClean="0"/>
              <a:t>A </a:t>
            </a:r>
            <a:r>
              <a:rPr lang="pt-PT" sz="2200" i="1" dirty="0"/>
              <a:t>escrita colaborativa em </a:t>
            </a:r>
            <a:r>
              <a:rPr lang="pt-PT" sz="2200" i="1" dirty="0" smtClean="0"/>
              <a:t>rede</a:t>
            </a:r>
            <a:r>
              <a:rPr lang="pt-PT" sz="2200" i="1" dirty="0"/>
              <a:t/>
            </a:r>
            <a:br>
              <a:rPr lang="pt-PT" sz="2200" i="1" dirty="0"/>
            </a:br>
            <a:r>
              <a:rPr lang="pt-PT" sz="2200" i="1" dirty="0" smtClean="0"/>
              <a:t/>
            </a:r>
            <a:br>
              <a:rPr lang="pt-PT" sz="2200" i="1" dirty="0" smtClean="0"/>
            </a:br>
            <a:r>
              <a:rPr lang="en-US" dirty="0" smtClean="0"/>
              <a:t>- </a:t>
            </a:r>
            <a:r>
              <a:rPr lang="en-US" dirty="0" err="1" smtClean="0"/>
              <a:t>Propostas</a:t>
            </a:r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6305883"/>
            <a:ext cx="4038600" cy="748553"/>
          </a:xfrm>
        </p:spPr>
        <p:txBody>
          <a:bodyPr/>
          <a:lstStyle/>
          <a:p>
            <a:r>
              <a:rPr lang="en-US" dirty="0" err="1" smtClean="0"/>
              <a:t>Agrupamento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 </a:t>
            </a:r>
            <a:r>
              <a:rPr lang="en-US" dirty="0" err="1" smtClean="0"/>
              <a:t>Artur</a:t>
            </a:r>
            <a:r>
              <a:rPr lang="en-US" dirty="0" smtClean="0"/>
              <a:t> </a:t>
            </a:r>
            <a:r>
              <a:rPr lang="en-US" dirty="0" err="1" smtClean="0"/>
              <a:t>Gonçalves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2999"/>
            <a:ext cx="1466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EL_1ºa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3" y="2564687"/>
            <a:ext cx="1681771" cy="1668529"/>
          </a:xfrm>
          <a:prstGeom prst="rect">
            <a:avLst/>
          </a:prstGeom>
        </p:spPr>
      </p:pic>
      <p:pic>
        <p:nvPicPr>
          <p:cNvPr id="6" name="Picture 5" descr="EL_2º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7" y="660698"/>
            <a:ext cx="3096562" cy="3059988"/>
          </a:xfrm>
          <a:prstGeom prst="rect">
            <a:avLst/>
          </a:prstGeom>
        </p:spPr>
      </p:pic>
      <p:pic>
        <p:nvPicPr>
          <p:cNvPr id="8" name="Picture 7" descr="EL_3º_4º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51" y="468258"/>
            <a:ext cx="1622429" cy="1609653"/>
          </a:xfrm>
          <a:prstGeom prst="rect">
            <a:avLst/>
          </a:prstGeom>
        </p:spPr>
      </p:pic>
      <p:pic>
        <p:nvPicPr>
          <p:cNvPr id="10" name="Content Placeholder 3" descr="Captura de ecrã 2015-02-25, às 12.16.2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3" t="31358" r="24540" b="8519"/>
          <a:stretch/>
        </p:blipFill>
        <p:spPr>
          <a:xfrm>
            <a:off x="4838700" y="438597"/>
            <a:ext cx="1670948" cy="16520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1100" y="2475786"/>
            <a:ext cx="1397000" cy="18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3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dirty="0" smtClean="0"/>
              <a:t>Possibilidade </a:t>
            </a:r>
            <a:r>
              <a:rPr lang="pt-PT" sz="2400" dirty="0"/>
              <a:t>de criar </a:t>
            </a:r>
            <a:r>
              <a:rPr lang="pt-PT" sz="2400" b="1" dirty="0"/>
              <a:t>pequenas aplicações/ferramentas</a:t>
            </a:r>
            <a:r>
              <a:rPr lang="pt-PT" sz="2400" dirty="0"/>
              <a:t> que ajudem os alunos a tornarem-se cada vez mais autónomos no ato da escrita, como por exemplo:</a:t>
            </a:r>
          </a:p>
          <a:p>
            <a:pPr lvl="0" algn="just"/>
            <a:r>
              <a:rPr lang="pt-PT" sz="2400" dirty="0"/>
              <a:t>Construção de personagens (nome, idade, características físicas e psicológicas, memórias, ...);</a:t>
            </a:r>
          </a:p>
          <a:p>
            <a:pPr lvl="0" algn="just"/>
            <a:r>
              <a:rPr lang="pt-PT" sz="2400" dirty="0"/>
              <a:t>Localização da ação no tempo e no espaço;</a:t>
            </a:r>
          </a:p>
          <a:p>
            <a:pPr algn="just"/>
            <a:r>
              <a:rPr lang="pt-PT" sz="2400" dirty="0"/>
              <a:t>Definição de quem é o narrador da história (personagem ou não?) 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NESTA VIAGEM </a:t>
            </a:r>
            <a:r>
              <a:rPr lang="en-US" dirty="0" err="1"/>
              <a:t>É</a:t>
            </a:r>
            <a:r>
              <a:rPr lang="en-US" dirty="0"/>
              <a:t> PRECISO…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69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TEXTO POÉTICO</a:t>
            </a:r>
            <a:r>
              <a:rPr lang="pt-PT" sz="2400" dirty="0" smtClean="0"/>
              <a:t>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http://www.readwritethink.org/classroom-resources/student-interactives/theme-poems-30044.html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pt-PT" dirty="0" smtClean="0"/>
          </a:p>
          <a:p>
            <a:r>
              <a:rPr lang="en-US" sz="2400" dirty="0" smtClean="0"/>
              <a:t>TEXTO DOS MÉDIA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http://www.readwritethink.org/classroom-resources/student-interactives/printing-press-30036.html</a:t>
            </a:r>
            <a:r>
              <a:rPr lang="en-US" dirty="0"/>
              <a:t> </a:t>
            </a:r>
            <a:endParaRPr lang="pt-PT" dirty="0" smtClean="0"/>
          </a:p>
          <a:p>
            <a:pPr marL="0" indent="0">
              <a:buNone/>
            </a:pPr>
            <a:r>
              <a:rPr lang="pt-PT" sz="2400" dirty="0" smtClean="0"/>
              <a:t> </a:t>
            </a:r>
            <a:endParaRPr lang="pt-PT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NESTA VIAGEM </a:t>
            </a:r>
            <a:r>
              <a:rPr lang="en-US" sz="3200" dirty="0" err="1"/>
              <a:t>É</a:t>
            </a:r>
            <a:r>
              <a:rPr lang="en-US" sz="3200" dirty="0"/>
              <a:t> PRECISO…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46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>
                <a:hlinkClick r:id="rId2"/>
              </a:rPr>
              <a:t>http://www.mixedink.com/#/</a:t>
            </a:r>
            <a:r>
              <a:rPr lang="pl-PL" sz="2400" dirty="0" smtClean="0">
                <a:hlinkClick r:id="rId2"/>
              </a:rPr>
              <a:t>_how_it_works</a:t>
            </a:r>
            <a:endParaRPr lang="pl-PL" sz="2400" dirty="0" smtClean="0"/>
          </a:p>
          <a:p>
            <a:pPr marL="0" indent="0" algn="just">
              <a:buNone/>
            </a:pPr>
            <a:r>
              <a:rPr lang="pt-PT" sz="1600" b="1" dirty="0" smtClean="0"/>
              <a:t>M</a:t>
            </a:r>
            <a:r>
              <a:rPr lang="pt-BR" sz="1600" b="1" dirty="0" err="1" smtClean="0"/>
              <a:t>ixedInk</a:t>
            </a:r>
            <a:r>
              <a:rPr lang="pt-BR" sz="1600" b="1" dirty="0" smtClean="0"/>
              <a:t> </a:t>
            </a:r>
            <a:r>
              <a:rPr lang="pt-BR" sz="1600" dirty="0" smtClean="0"/>
              <a:t>é uma combinação </a:t>
            </a:r>
            <a:r>
              <a:rPr lang="pt-BR" sz="1600" dirty="0"/>
              <a:t>do sistema </a:t>
            </a:r>
            <a:r>
              <a:rPr lang="pt-BR" sz="1600" dirty="0" err="1"/>
              <a:t>wiki</a:t>
            </a:r>
            <a:r>
              <a:rPr lang="pt-BR" sz="1600" dirty="0"/>
              <a:t>, produção coletiva de texto, com o modelo </a:t>
            </a:r>
            <a:r>
              <a:rPr lang="pt-BR" sz="1600" dirty="0" err="1" smtClean="0"/>
              <a:t>Digg</a:t>
            </a:r>
            <a:r>
              <a:rPr lang="pt-BR" sz="1600" dirty="0" smtClean="0"/>
              <a:t> (site norte-americano que reúne links para notícias, </a:t>
            </a:r>
            <a:r>
              <a:rPr lang="pt-BR" sz="1600" dirty="0" err="1" smtClean="0"/>
              <a:t>podcasts</a:t>
            </a:r>
            <a:r>
              <a:rPr lang="pt-BR" sz="1600" dirty="0" smtClean="0"/>
              <a:t> e vídeos enviados pelos próprios utilizadores e que são avaliados por eles; combina social bookmarks, blog e </a:t>
            </a:r>
            <a:r>
              <a:rPr lang="pt-BR" sz="1600" dirty="0" err="1" smtClean="0"/>
              <a:t>feed</a:t>
            </a:r>
            <a:r>
              <a:rPr lang="pt-BR" sz="1600" dirty="0" smtClean="0"/>
              <a:t>), permitindo que sejam os utilizadores a votar </a:t>
            </a:r>
            <a:r>
              <a:rPr lang="pt-BR" sz="1600" dirty="0"/>
              <a:t>nos melhores textos. </a:t>
            </a:r>
            <a:endParaRPr lang="pt-PT" sz="1600" dirty="0"/>
          </a:p>
          <a:p>
            <a:pPr marL="0" indent="0">
              <a:buNone/>
            </a:pPr>
            <a:r>
              <a:rPr lang="pt-PT" sz="2400" u="sng" dirty="0">
                <a:hlinkClick r:id="rId3"/>
              </a:rPr>
              <a:t>http://</a:t>
            </a:r>
            <a:r>
              <a:rPr lang="pt-PT" sz="2400" u="sng" dirty="0" smtClean="0">
                <a:hlinkClick r:id="rId3"/>
              </a:rPr>
              <a:t>www.twiki.org</a:t>
            </a:r>
            <a:endParaRPr lang="pt-PT" sz="2400" u="sng" dirty="0" smtClean="0"/>
          </a:p>
          <a:p>
            <a:pPr marL="0" indent="0" algn="just">
              <a:buNone/>
            </a:pPr>
            <a:r>
              <a:rPr lang="pt-BR" sz="1600" b="1" dirty="0" err="1" smtClean="0"/>
              <a:t>TWiki</a:t>
            </a:r>
            <a:r>
              <a:rPr lang="pt-BR" sz="1600" dirty="0" smtClean="0"/>
              <a:t> </a:t>
            </a:r>
            <a:r>
              <a:rPr lang="pt-BR" sz="1600" dirty="0"/>
              <a:t>é um ambiente de desenvolvimento de conteúdo </a:t>
            </a:r>
            <a:r>
              <a:rPr lang="pt-BR" sz="1600" dirty="0" smtClean="0"/>
              <a:t>colaborativo. </a:t>
            </a:r>
            <a:r>
              <a:rPr lang="pt-BR" sz="1600" dirty="0"/>
              <a:t>Numa </a:t>
            </a:r>
            <a:r>
              <a:rPr lang="pt-BR" sz="1600" dirty="0" err="1"/>
              <a:t>TWiki</a:t>
            </a:r>
            <a:r>
              <a:rPr lang="pt-BR" sz="1600" dirty="0"/>
              <a:t> Web (tópico ou página de internet no </a:t>
            </a:r>
            <a:r>
              <a:rPr lang="pt-BR" sz="1600" dirty="0" err="1"/>
              <a:t>TWiki</a:t>
            </a:r>
            <a:r>
              <a:rPr lang="pt-BR" sz="1600" dirty="0"/>
              <a:t>) qualquer </a:t>
            </a:r>
            <a:r>
              <a:rPr lang="pt-BR" sz="1600" dirty="0" smtClean="0"/>
              <a:t>utilizador </a:t>
            </a:r>
            <a:r>
              <a:rPr lang="pt-BR" sz="1600" dirty="0"/>
              <a:t>registrado </a:t>
            </a:r>
            <a:r>
              <a:rPr lang="pt-BR" sz="1600" dirty="0" smtClean="0"/>
              <a:t>pode publicar </a:t>
            </a:r>
            <a:r>
              <a:rPr lang="pt-BR" sz="1600" dirty="0"/>
              <a:t>facilmente páginas na internet, </a:t>
            </a:r>
            <a:r>
              <a:rPr lang="pt-BR" sz="1600" dirty="0" smtClean="0"/>
              <a:t>de </a:t>
            </a:r>
            <a:r>
              <a:rPr lang="pt-BR" sz="1600" dirty="0"/>
              <a:t>forma colaborativa. </a:t>
            </a:r>
            <a:endParaRPr lang="pt-PT" sz="800" dirty="0"/>
          </a:p>
          <a:p>
            <a:pPr marL="0" indent="0">
              <a:buNone/>
            </a:pPr>
            <a:r>
              <a:rPr lang="pt-PT" b="1" dirty="0"/>
              <a:t>Nota:</a:t>
            </a:r>
            <a:r>
              <a:rPr lang="pt-PT" dirty="0"/>
              <a:t> ver </a:t>
            </a:r>
            <a:r>
              <a:rPr lang="pt-PT" dirty="0" err="1"/>
              <a:t>EquiText</a:t>
            </a:r>
            <a:r>
              <a:rPr lang="pt-PT" dirty="0"/>
              <a:t> - escrita colaborativa via </a:t>
            </a:r>
            <a:r>
              <a:rPr lang="pt-PT" dirty="0" err="1"/>
              <a:t>web</a:t>
            </a:r>
            <a:r>
              <a:rPr lang="pt-PT" sz="2400" dirty="0"/>
              <a:t> 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/>
              <a:t>OUTROS PERCURSOS JÁ FEITOS</a:t>
            </a:r>
            <a:endParaRPr lang="en-US" sz="3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65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VAMOS TRAÇAR O MAPA DA VIAGEM?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543" b="9543"/>
          <a:stretch>
            <a:fillRect/>
          </a:stretch>
        </p:blipFill>
        <p:spPr>
          <a:xfrm>
            <a:off x="1587804" y="2219151"/>
            <a:ext cx="6025826" cy="3305425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80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Arrow 7"/>
          <p:cNvSpPr/>
          <p:nvPr/>
        </p:nvSpPr>
        <p:spPr>
          <a:xfrm rot="16200000">
            <a:off x="3353588" y="3023971"/>
            <a:ext cx="2106623" cy="581458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Left Arrow 6"/>
          <p:cNvSpPr/>
          <p:nvPr/>
        </p:nvSpPr>
        <p:spPr>
          <a:xfrm rot="17847038">
            <a:off x="2464589" y="3011271"/>
            <a:ext cx="2106623" cy="581458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PONTO DE PARTIDA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47028"/>
              </p:ext>
            </p:extLst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241354" y="4465042"/>
            <a:ext cx="2040204" cy="2040204"/>
            <a:chOff x="687951" y="2104751"/>
            <a:chExt cx="2040204" cy="2040204"/>
          </a:xfrm>
        </p:grpSpPr>
        <p:sp>
          <p:nvSpPr>
            <p:cNvPr id="10" name="Oval 9"/>
            <p:cNvSpPr/>
            <p:nvPr/>
          </p:nvSpPr>
          <p:spPr>
            <a:xfrm>
              <a:off x="687951" y="2104751"/>
              <a:ext cx="2040204" cy="204020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986732" y="2403532"/>
              <a:ext cx="1442642" cy="14426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Impacto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nas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restantes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áreas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curriculares</a:t>
              </a:r>
              <a:endParaRPr lang="en-US" sz="1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57512" y="3798737"/>
            <a:ext cx="2040204" cy="2040204"/>
            <a:chOff x="687951" y="2104751"/>
            <a:chExt cx="2040204" cy="2040204"/>
          </a:xfrm>
        </p:grpSpPr>
        <p:sp>
          <p:nvSpPr>
            <p:cNvPr id="13" name="Oval 12"/>
            <p:cNvSpPr/>
            <p:nvPr/>
          </p:nvSpPr>
          <p:spPr>
            <a:xfrm>
              <a:off x="687951" y="2104751"/>
              <a:ext cx="2040204" cy="204020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986732" y="2403532"/>
              <a:ext cx="1442642" cy="14426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Fraco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desempenho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na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avaliação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externa</a:t>
              </a:r>
              <a:r>
                <a:rPr lang="en-US" sz="1800" kern="1200" dirty="0" smtClean="0"/>
                <a:t> a </a:t>
              </a:r>
              <a:r>
                <a:rPr lang="en-US" sz="1800" kern="1200" dirty="0" err="1" smtClean="0"/>
                <a:t>Português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67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PONTO DE CHEGADA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pt-PT" dirty="0"/>
              <a:t>Promover o desenvolvimento da competência de escrita junto dos alunos.</a:t>
            </a:r>
          </a:p>
          <a:p>
            <a:pPr lvl="0" algn="just"/>
            <a:r>
              <a:rPr lang="pt-PT" dirty="0"/>
              <a:t>Favorecer a criação de projetos de escrita colaborativa que envolvam docentes e alunos de diferentes graus de ensino.</a:t>
            </a:r>
          </a:p>
          <a:p>
            <a:pPr lvl="0" algn="just"/>
            <a:r>
              <a:rPr lang="pt-PT" dirty="0"/>
              <a:t>Contribuir para a formação de leitores e escritores autónomos e competentes.</a:t>
            </a:r>
          </a:p>
          <a:p>
            <a:pPr lvl="0" algn="just"/>
            <a:r>
              <a:rPr lang="pt-PT" dirty="0"/>
              <a:t>Auxiliar o aluno no processo de construção da sua aprendizagem, numa perspetiva de desenvolvimento integral do aluno.</a:t>
            </a:r>
          </a:p>
          <a:p>
            <a:pPr lvl="0" algn="just"/>
            <a:r>
              <a:rPr lang="pt-PT" dirty="0"/>
              <a:t>Divulgar os projetos de escrita junto da comunidade educativa.</a:t>
            </a:r>
          </a:p>
          <a:p>
            <a:pPr algn="just"/>
            <a:endParaRPr lang="pt-P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54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sz="2400" b="1" dirty="0" smtClean="0">
                <a:solidFill>
                  <a:srgbClr val="660066"/>
                </a:solidFill>
              </a:rPr>
              <a:t>O GINÁSIO </a:t>
            </a:r>
            <a:r>
              <a:rPr lang="pt-PT" sz="2400" b="1" dirty="0">
                <a:solidFill>
                  <a:srgbClr val="660066"/>
                </a:solidFill>
              </a:rPr>
              <a:t>DE ESCRITA </a:t>
            </a:r>
            <a:endParaRPr lang="pt-PT" sz="2400" b="1" dirty="0" smtClean="0">
              <a:solidFill>
                <a:srgbClr val="660066"/>
              </a:solidFill>
            </a:endParaRPr>
          </a:p>
          <a:p>
            <a:pPr algn="just"/>
            <a:r>
              <a:rPr lang="pt-PT" dirty="0" smtClean="0"/>
              <a:t>Visa promover </a:t>
            </a:r>
            <a:r>
              <a:rPr lang="pt-PT" dirty="0"/>
              <a:t>a escrita, num </a:t>
            </a:r>
            <a:r>
              <a:rPr lang="pt-PT" b="1" dirty="0"/>
              <a:t>contexto</a:t>
            </a:r>
            <a:r>
              <a:rPr lang="pt-PT" dirty="0"/>
              <a:t> mais apelativo e desafiador, através do recurso a um software que facilita a </a:t>
            </a:r>
            <a:r>
              <a:rPr lang="pt-PT" b="1" dirty="0"/>
              <a:t>colaboração</a:t>
            </a:r>
            <a:r>
              <a:rPr lang="pt-PT" dirty="0"/>
              <a:t> entre diversos intervenientes (alunos, professores, pais, técnicos, escritores, jornalistas, ...) e a utilização de diferentes </a:t>
            </a:r>
            <a:r>
              <a:rPr lang="pt-PT" b="1" dirty="0"/>
              <a:t>recursos</a:t>
            </a:r>
            <a:r>
              <a:rPr lang="pt-PT" dirty="0"/>
              <a:t>, como a imagem, o som, o vídeo. </a:t>
            </a:r>
          </a:p>
          <a:p>
            <a:pPr algn="just"/>
            <a:r>
              <a:rPr lang="pt-PT" dirty="0"/>
              <a:t>É um </a:t>
            </a:r>
            <a:r>
              <a:rPr lang="pt-PT" b="1" dirty="0"/>
              <a:t>projeto de escrita colaborativa em rede </a:t>
            </a:r>
            <a:r>
              <a:rPr lang="pt-PT" dirty="0"/>
              <a:t>que promove estratégias de interação, através do desenvolvimento de atividades onde a produção escrita proporciona a reflexão sobre a criação  e a exploração de diferentes abordagens, tendo em conta o contributo de todos os participantes.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ATRAÇÃO PRINCIPAL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88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QUEM VAI A BORDO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Alunos e docentes de </a:t>
            </a:r>
            <a:r>
              <a:rPr lang="pt-PT" sz="2400" b="1" dirty="0"/>
              <a:t>todos os graus </a:t>
            </a:r>
            <a:r>
              <a:rPr lang="pt-PT" sz="2400" dirty="0"/>
              <a:t>de ensino do Agrupamento.</a:t>
            </a:r>
          </a:p>
          <a:p>
            <a:pPr marL="0" indent="0" algn="just">
              <a:buNone/>
            </a:pPr>
            <a:r>
              <a:rPr lang="pt-PT" sz="2400" dirty="0"/>
              <a:t> </a:t>
            </a:r>
          </a:p>
          <a:p>
            <a:pPr marL="0" indent="0" algn="just">
              <a:buNone/>
            </a:pPr>
            <a:r>
              <a:rPr lang="pt-PT" sz="2400" b="1" dirty="0"/>
              <a:t>Nota: </a:t>
            </a: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Possibilidade de abertura a convidados (pais, familiares, escritores, jornalistas, ou outros</a:t>
            </a:r>
            <a:r>
              <a:rPr lang="pt-PT" sz="2400" dirty="0" smtClean="0"/>
              <a:t>)</a:t>
            </a:r>
            <a:endParaRPr lang="pt-PT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03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dirty="0"/>
              <a:t>Criação de um software que possibilite a introdução de:</a:t>
            </a:r>
          </a:p>
          <a:p>
            <a:pPr lvl="0" algn="just"/>
            <a:r>
              <a:rPr lang="pt-PT" sz="2400" dirty="0"/>
              <a:t>Texto</a:t>
            </a:r>
          </a:p>
          <a:p>
            <a:pPr lvl="0" algn="just"/>
            <a:r>
              <a:rPr lang="pt-PT" sz="2400" dirty="0"/>
              <a:t>Imagens</a:t>
            </a:r>
          </a:p>
          <a:p>
            <a:pPr lvl="0" algn="just"/>
            <a:r>
              <a:rPr lang="pt-PT" sz="2400" dirty="0"/>
              <a:t>Ficheiros áudio e, eventualmente, vídeo</a:t>
            </a:r>
          </a:p>
          <a:p>
            <a:pPr lvl="0" algn="just"/>
            <a:r>
              <a:rPr lang="pt-PT" sz="2400" dirty="0"/>
              <a:t>Links (para ficheiros nossos ou para ficheiros/páginas online</a:t>
            </a:r>
            <a:r>
              <a:rPr lang="pt-PT" sz="2400" dirty="0" smtClean="0"/>
              <a:t>)</a:t>
            </a:r>
            <a:endParaRPr lang="pt-PT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COMO FAZER A VIAGEM?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52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dirty="0"/>
              <a:t>Possibilidade de serem criados vários projetos de leitura em simultâneo:</a:t>
            </a:r>
          </a:p>
          <a:p>
            <a:pPr lvl="0" algn="just"/>
            <a:r>
              <a:rPr lang="pt-PT" sz="2400" dirty="0"/>
              <a:t>Gestor do </a:t>
            </a:r>
            <a:r>
              <a:rPr lang="pt-PT" sz="2400" dirty="0" smtClean="0"/>
              <a:t>projeto:</a:t>
            </a:r>
          </a:p>
          <a:p>
            <a:pPr lvl="1" algn="just"/>
            <a:r>
              <a:rPr lang="pt-PT" sz="2200" dirty="0" smtClean="0"/>
              <a:t>Professor </a:t>
            </a:r>
            <a:r>
              <a:rPr lang="pt-PT" sz="2200" dirty="0"/>
              <a:t>ou outro elemento da comunidade </a:t>
            </a:r>
            <a:r>
              <a:rPr lang="pt-PT" sz="2200" dirty="0" smtClean="0"/>
              <a:t>escolar</a:t>
            </a:r>
          </a:p>
          <a:p>
            <a:pPr lvl="1" algn="just"/>
            <a:r>
              <a:rPr lang="pt-PT" sz="2200" dirty="0" smtClean="0"/>
              <a:t>Como </a:t>
            </a:r>
            <a:r>
              <a:rPr lang="pt-PT" sz="2200" dirty="0"/>
              <a:t>são convidados os </a:t>
            </a:r>
            <a:r>
              <a:rPr lang="pt-PT" sz="2200" dirty="0" smtClean="0"/>
              <a:t>participantes: por convite? </a:t>
            </a:r>
            <a:r>
              <a:rPr lang="en-US" sz="2200" dirty="0" smtClean="0"/>
              <a:t>I</a:t>
            </a:r>
            <a:r>
              <a:rPr lang="pt-PT" sz="2200" dirty="0" err="1" smtClean="0"/>
              <a:t>nscrição</a:t>
            </a:r>
            <a:r>
              <a:rPr lang="pt-PT" sz="2200" dirty="0" smtClean="0"/>
              <a:t>?</a:t>
            </a:r>
          </a:p>
          <a:p>
            <a:pPr lvl="1" algn="just"/>
            <a:r>
              <a:rPr lang="pt-PT" sz="2200" dirty="0" smtClean="0"/>
              <a:t>Quem são os participantes: só alunos? Pais? Outros?</a:t>
            </a:r>
          </a:p>
          <a:p>
            <a:pPr lvl="0" algn="just"/>
            <a:r>
              <a:rPr lang="pt-PT" sz="2400" dirty="0" smtClean="0"/>
              <a:t>O </a:t>
            </a:r>
            <a:r>
              <a:rPr lang="pt-PT" sz="2400" dirty="0"/>
              <a:t>mesmo gestor pode ter vários </a:t>
            </a:r>
            <a:r>
              <a:rPr lang="pt-PT" sz="2400" dirty="0" smtClean="0"/>
              <a:t>projetos.</a:t>
            </a:r>
            <a:endParaRPr lang="pt-PT" sz="2400" dirty="0"/>
          </a:p>
          <a:p>
            <a:pPr lvl="0" algn="just"/>
            <a:r>
              <a:rPr lang="pt-PT" sz="2400" dirty="0"/>
              <a:t>Qual o grau de autonomia dos alunos: total ou controlado pelo professor</a:t>
            </a:r>
            <a:r>
              <a:rPr lang="pt-PT" sz="2400" dirty="0" smtClean="0"/>
              <a:t>?</a:t>
            </a:r>
            <a:endParaRPr lang="pt-PT" sz="2400" dirty="0"/>
          </a:p>
          <a:p>
            <a:pPr algn="just"/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NESTA VIAGEM </a:t>
            </a:r>
            <a:r>
              <a:rPr lang="en-US" dirty="0" err="1" smtClean="0"/>
              <a:t>É</a:t>
            </a:r>
            <a:r>
              <a:rPr lang="en-US" dirty="0" smtClean="0"/>
              <a:t> PRECISO…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60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dirty="0"/>
              <a:t>Cada </a:t>
            </a:r>
            <a:r>
              <a:rPr lang="pt-PT" sz="2400" b="1" dirty="0"/>
              <a:t>gestor</a:t>
            </a:r>
            <a:r>
              <a:rPr lang="pt-PT" sz="2400" dirty="0"/>
              <a:t> de projeto </a:t>
            </a:r>
            <a:r>
              <a:rPr lang="pt-PT" sz="2400" dirty="0" smtClean="0"/>
              <a:t>deve decidir </a:t>
            </a:r>
            <a:r>
              <a:rPr lang="pt-PT" sz="2400" dirty="0"/>
              <a:t>se a escrita é</a:t>
            </a:r>
            <a:r>
              <a:rPr lang="pt-PT" sz="2400" dirty="0" smtClean="0"/>
              <a:t>:</a:t>
            </a:r>
          </a:p>
          <a:p>
            <a:pPr marL="0" indent="0" algn="just">
              <a:buNone/>
            </a:pPr>
            <a:endParaRPr lang="pt-PT" sz="2400" dirty="0"/>
          </a:p>
          <a:p>
            <a:pPr lvl="0" algn="just"/>
            <a:r>
              <a:rPr lang="pt-PT" sz="2400" u="sng" dirty="0"/>
              <a:t>Linear</a:t>
            </a:r>
            <a:r>
              <a:rPr lang="pt-PT" sz="2400" dirty="0"/>
              <a:t> (o utilizador só pode dar continuidade à história, não a pode alterar</a:t>
            </a:r>
            <a:r>
              <a:rPr lang="pt-PT" sz="2400" dirty="0" smtClean="0"/>
              <a:t>);</a:t>
            </a:r>
            <a:endParaRPr lang="pt-PT" sz="2400" dirty="0"/>
          </a:p>
          <a:p>
            <a:pPr lvl="0" algn="just"/>
            <a:r>
              <a:rPr lang="pt-PT" sz="2400" u="sng" dirty="0"/>
              <a:t>Não linear</a:t>
            </a:r>
            <a:r>
              <a:rPr lang="pt-PT" sz="2400" dirty="0"/>
              <a:t> (todos os utilizadores poderão alterar o texto já escrito</a:t>
            </a:r>
            <a:r>
              <a:rPr lang="pt-PT" sz="2400" dirty="0" smtClean="0"/>
              <a:t>).</a:t>
            </a:r>
            <a:endParaRPr lang="pt-PT" sz="2400" dirty="0"/>
          </a:p>
          <a:p>
            <a:pPr algn="just"/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NESTA VIAGEM </a:t>
            </a:r>
            <a:r>
              <a:rPr lang="en-US" dirty="0" err="1"/>
              <a:t>É</a:t>
            </a:r>
            <a:r>
              <a:rPr lang="en-US" dirty="0"/>
              <a:t> PRECISO…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15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Neste último caso, seria útil disponibilizar</a:t>
            </a:r>
            <a:r>
              <a:rPr lang="pt-PT" sz="2400" dirty="0" smtClean="0"/>
              <a:t>:</a:t>
            </a:r>
          </a:p>
          <a:p>
            <a:pPr marL="0" indent="0">
              <a:buNone/>
            </a:pPr>
            <a:endParaRPr lang="pt-PT" sz="2400" dirty="0"/>
          </a:p>
          <a:p>
            <a:pPr lvl="0"/>
            <a:r>
              <a:rPr lang="pt-PT" sz="2400" dirty="0"/>
              <a:t>Histórico de alterações</a:t>
            </a:r>
          </a:p>
          <a:p>
            <a:pPr lvl="0"/>
            <a:r>
              <a:rPr lang="pt-PT" sz="2400" dirty="0"/>
              <a:t>Fórum de discussão </a:t>
            </a:r>
          </a:p>
          <a:p>
            <a:pPr lvl="0"/>
            <a:r>
              <a:rPr lang="pt-PT" sz="2400" dirty="0"/>
              <a:t>Ranking de ideias</a:t>
            </a:r>
          </a:p>
          <a:p>
            <a:pPr algn="just"/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NESTA VIAGEM </a:t>
            </a:r>
            <a:r>
              <a:rPr lang="en-US" dirty="0" err="1"/>
              <a:t>É</a:t>
            </a:r>
            <a:r>
              <a:rPr lang="en-US" dirty="0"/>
              <a:t> PRECISO…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1" y="655930"/>
            <a:ext cx="1065555" cy="8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95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216</TotalTime>
  <Words>674</Words>
  <Application>Microsoft Macintosh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GINÁSIO DE ESCRITA A escrita colaborativa em rede  - Propostas -</vt:lpstr>
      <vt:lpstr>PONTO DE PARTIDA </vt:lpstr>
      <vt:lpstr>PONTO DE CHEGADA </vt:lpstr>
      <vt:lpstr>PowerPoint Presentation</vt:lpstr>
      <vt:lpstr>QUEM VAI A BORDO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VAMOS TRAÇAR O MAPA DA VIAGEM?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Ensinar e Aprender com a Biblioteca Escolar</dc:title>
  <dc:creator>Paula Ferreira</dc:creator>
  <cp:lastModifiedBy>Paula Ferreira</cp:lastModifiedBy>
  <cp:revision>30</cp:revision>
  <dcterms:created xsi:type="dcterms:W3CDTF">2015-02-25T12:48:27Z</dcterms:created>
  <dcterms:modified xsi:type="dcterms:W3CDTF">2015-03-04T13:12:46Z</dcterms:modified>
</cp:coreProperties>
</file>