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8" r:id="rId5"/>
    <p:sldId id="268" r:id="rId6"/>
    <p:sldId id="265" r:id="rId7"/>
    <p:sldId id="266" r:id="rId8"/>
    <p:sldId id="267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15/04/2015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15/04/2015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63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Porque? O que é? Como </a:t>
            </a:r>
            <a:r>
              <a:rPr lang="pt-PT" smtClean="0"/>
              <a:t>foi feito?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69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Tem de se verificar se fica bem assim ou não…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757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3475241"/>
            <a:ext cx="9359467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813487"/>
            <a:ext cx="9359467" cy="10332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">
          <a:xfrm>
            <a:off x="3175199" y="3462715"/>
            <a:ext cx="8500062" cy="1219942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175199" y="4897462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err="1" smtClean="0"/>
              <a:t>Projecto</a:t>
            </a:r>
            <a:r>
              <a:rPr lang="pt-PT" dirty="0" smtClean="0"/>
              <a:t> de Sistemas de Informação 2014/2015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fld id="{91AC7CBD-17BA-4564-A78B-867AB4D84BAF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>
            <a:lvl1pPr>
              <a:defRPr/>
            </a:lvl1pPr>
          </a:lstStyle>
          <a:p>
            <a:r>
              <a:rPr lang="pt-PT" smtClean="0"/>
              <a:t>SharedPen – Projecto de Sistemas de Informação 2014/15</a:t>
            </a:r>
            <a:endParaRPr lang="pt-PT" dirty="0" smtClean="0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4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51" y="3601373"/>
            <a:ext cx="4158641" cy="9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311328" y="1227667"/>
            <a:ext cx="6331272" cy="309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311328" y="4462272"/>
            <a:ext cx="6331272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">
          <a:xfrm>
            <a:off x="4311328" y="1227667"/>
            <a:ext cx="6331272" cy="3095096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Titulo Separador de Capítulos/Secções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4311328" y="4589463"/>
            <a:ext cx="6331272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Detalhes Separador de Capítulos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280159" y="6356350"/>
            <a:ext cx="1971947" cy="365125"/>
          </a:xfrm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713F5D0-830C-4962-94A4-BBDD74DFC88D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Duplo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 baseline="0"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0A519-FF1E-4E03-AC96-013D178F918D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Comparação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primeiro Objeto Comparação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Segundo Objeto Comparação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2DE215-9969-4DA9-B33A-A364F2EE9811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Simples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75633-534F-45A7-B0B6-0F8F351ECD8A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7C4115-C081-498D-93A4-745608AEABE8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2184400" y="2667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Diapositivo Simples Sem</a:t>
            </a:r>
            <a:r>
              <a:rPr lang="pt-PT" baseline="0" dirty="0" smtClean="0"/>
              <a:t> Cabeçalho Para Titulo (Esta caixa de texto não faz parte deste modelo)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 baseline="0"/>
            </a:lvl1pPr>
          </a:lstStyle>
          <a:p>
            <a:pPr rtl="0"/>
            <a:r>
              <a:rPr lang="pt-PT" dirty="0" smtClean="0"/>
              <a:t>Titulo de conteúdo com legenda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smtClean="0"/>
              <a:t>Clique para editar os estilos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0B787E-5745-4DE6-84E9-6B3D5A80081F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Titulo de imagem com legenda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141A0-1FB9-4DEB-ADFF-D9C472385D53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Titulo de Slide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Primeiro </a:t>
            </a:r>
            <a:r>
              <a:rPr lang="pt-PT" dirty="0" err="1" smtClean="0"/>
              <a:t>Nivel</a:t>
            </a:r>
            <a:endParaRPr lang="pt-PT" dirty="0" smtClean="0"/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24B92E2-433E-4BF3-9426-68C5E17B33A4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pt-PT" dirty="0"/>
              <a:t>Licenciatura de Engenharia Informatica</a:t>
            </a:r>
            <a:br>
              <a:rPr lang="pt-PT" dirty="0"/>
            </a:br>
            <a:r>
              <a:rPr lang="pt-PT" dirty="0"/>
              <a:t>Instituto Politecnico de Tomar</a:t>
            </a:r>
          </a:p>
          <a:p>
            <a:pPr rtl="0"/>
            <a:r>
              <a:rPr lang="pt-PT" dirty="0"/>
              <a:t>2014/2015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1</a:t>
            </a:r>
            <a:endParaRPr lang="pt-PT" dirty="0"/>
          </a:p>
        </p:txBody>
      </p:sp>
      <p:pic>
        <p:nvPicPr>
          <p:cNvPr id="9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792" y="3734231"/>
            <a:ext cx="1203960" cy="6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                                                                                    1/2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6" name="Marcador de Posição de Conteúdo 3"/>
          <p:cNvSpPr txBox="1">
            <a:spLocks/>
          </p:cNvSpPr>
          <p:nvPr/>
        </p:nvSpPr>
        <p:spPr>
          <a:xfrm>
            <a:off x="1280160" y="3581469"/>
            <a:ext cx="8852452" cy="148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 smtClean="0"/>
              <a:t>O </a:t>
            </a:r>
            <a:r>
              <a:rPr lang="pt-PT" sz="2000" dirty="0" err="1" smtClean="0"/>
              <a:t>SharedPen</a:t>
            </a:r>
            <a:r>
              <a:rPr lang="pt-PT" sz="2000" dirty="0" smtClean="0"/>
              <a:t> é um software que visa ajudar a melhorar a capacidade dos alunos, não só a desenvolver textos criativos como também a desenvolverem as suas próprias capacidades, recorrendo ao uso de escrita colaborativa</a:t>
            </a:r>
            <a:endParaRPr lang="pt-PT" dirty="0" smtClean="0">
              <a:solidFill>
                <a:srgbClr val="40404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828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Introdução                                                                                    2/2</a:t>
            </a:r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3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4294967295"/>
          </p:nvPr>
        </p:nvSpPr>
        <p:spPr>
          <a:xfrm>
            <a:off x="768626" y="3424238"/>
            <a:ext cx="6228521" cy="1863380"/>
          </a:xfrm>
        </p:spPr>
        <p:txBody>
          <a:bodyPr rtlCol="0"/>
          <a:lstStyle/>
          <a:p>
            <a:r>
              <a:rPr lang="pt-PT" sz="2000" dirty="0"/>
              <a:t>Este projeto surgiu na necessidade do Agrupamento de Escolas Artur Gonçalves em deter um </a:t>
            </a:r>
            <a:r>
              <a:rPr lang="pt-PT" sz="2000" i="1" dirty="0"/>
              <a:t>software </a:t>
            </a:r>
            <a:r>
              <a:rPr lang="pt-PT" sz="2000" dirty="0" smtClean="0"/>
              <a:t>que permita ao alunos desenvolver a sua capacidade de escrita recorrendo ao uso das novas tecnologias.</a:t>
            </a:r>
            <a:endParaRPr lang="pt-PT" dirty="0" smtClean="0">
              <a:solidFill>
                <a:srgbClr val="404040"/>
              </a:solidFill>
            </a:endParaRPr>
          </a:p>
          <a:p>
            <a:pPr marL="0" indent="0" rtl="0">
              <a:buNone/>
            </a:pPr>
            <a:endParaRPr lang="pt-PT" dirty="0"/>
          </a:p>
        </p:txBody>
      </p:sp>
      <p:pic>
        <p:nvPicPr>
          <p:cNvPr id="7" name="Marcador de Posição de Conteúdo 6" descr="2202879.jpg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7339693" y="2375521"/>
            <a:ext cx="3200400" cy="2376487"/>
          </a:xfrm>
        </p:spPr>
      </p:pic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</a:t>
            </a:r>
            <a:endParaRPr lang="pt-PT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4</a:t>
            </a:r>
            <a:endParaRPr lang="pt-PT" dirty="0"/>
          </a:p>
        </p:txBody>
      </p:sp>
      <p:sp>
        <p:nvSpPr>
          <p:cNvPr id="16" name="Marcador de Posição de Conteúdo 3"/>
          <p:cNvSpPr txBox="1">
            <a:spLocks/>
          </p:cNvSpPr>
          <p:nvPr/>
        </p:nvSpPr>
        <p:spPr>
          <a:xfrm>
            <a:off x="781878" y="2375521"/>
            <a:ext cx="9700592" cy="34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 smtClean="0"/>
              <a:t>Criar um Software que permita ao alunos desenvolver textos criativos, recorrendo ao uso de escrita colaborativa.</a:t>
            </a:r>
          </a:p>
          <a:p>
            <a:r>
              <a:rPr lang="pt-PT" sz="2000" dirty="0" smtClean="0"/>
              <a:t>Promover o desenvolvimento de da competência de escrita dos alunos.</a:t>
            </a:r>
          </a:p>
          <a:p>
            <a:r>
              <a:rPr lang="pt-PT" sz="2000" dirty="0" smtClean="0">
                <a:solidFill>
                  <a:srgbClr val="404040"/>
                </a:solidFill>
              </a:rPr>
              <a:t>Contribuir para um melhor aproveitamento dos alunos na linguagem Portuguesa.</a:t>
            </a:r>
          </a:p>
          <a:p>
            <a:r>
              <a:rPr lang="pt-PT" sz="2000" dirty="0" smtClean="0">
                <a:solidFill>
                  <a:srgbClr val="404040"/>
                </a:solidFill>
              </a:rPr>
              <a:t>Auxiliar o aluno no processo de construção da sua aprendizagem, numa perspetiva de desenvolvimento integral do aluno.</a:t>
            </a:r>
          </a:p>
          <a:p>
            <a:r>
              <a:rPr lang="pt-PT" sz="2000" dirty="0" smtClean="0">
                <a:solidFill>
                  <a:srgbClr val="404040"/>
                </a:solidFill>
              </a:rPr>
              <a:t>Divulgar os projetos de escrita junto da comunidade educativa.</a:t>
            </a:r>
            <a:endParaRPr lang="pt-PT" dirty="0" smtClean="0">
              <a:solidFill>
                <a:srgbClr val="40404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141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Estudo do estado da arte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5</a:t>
            </a:r>
            <a:endParaRPr lang="pt-PT" dirty="0"/>
          </a:p>
        </p:txBody>
      </p:sp>
      <p:sp>
        <p:nvSpPr>
          <p:cNvPr id="5" name="Marcador de Posição de Conteúdo 3"/>
          <p:cNvSpPr txBox="1">
            <a:spLocks/>
          </p:cNvSpPr>
          <p:nvPr/>
        </p:nvSpPr>
        <p:spPr>
          <a:xfrm>
            <a:off x="781878" y="2375522"/>
            <a:ext cx="9700592" cy="172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 smtClean="0"/>
              <a:t>O projeto deve o seu inicio numa fase de pesquisa por software semelhante ao pretendido.</a:t>
            </a:r>
          </a:p>
          <a:p>
            <a:r>
              <a:rPr lang="pt-PT" sz="2000" dirty="0" smtClean="0"/>
              <a:t>Apesar de se ter verificado a existência de muitas aplicações semelhantes, nenhuma satisfazia por inteiro o requerido. </a:t>
            </a:r>
          </a:p>
        </p:txBody>
      </p:sp>
      <p:pic>
        <p:nvPicPr>
          <p:cNvPr id="1028" name="Picture 4" descr="http://www.grahamhatherley.ca/wp-content/uploads/searching-car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682" y="4081156"/>
            <a:ext cx="1758211" cy="197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86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Projeto                                                                                          1/2</a:t>
            </a:r>
            <a:endParaRPr lang="pt-PT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>
          <a:xfrm>
            <a:off x="5518897" y="2465293"/>
            <a:ext cx="5022428" cy="3711670"/>
          </a:xfrm>
        </p:spPr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6</a:t>
            </a:r>
            <a:endParaRPr lang="pt-PT" dirty="0"/>
          </a:p>
        </p:txBody>
      </p:sp>
      <p:pic>
        <p:nvPicPr>
          <p:cNvPr id="2052" name="Picture 4" descr="http://images.clipartpanda.com/question-and-answer-cartoon-cartoon-man-with-question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361" y="2465293"/>
            <a:ext cx="4654964" cy="362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Posição de Conteúdo 3"/>
          <p:cNvSpPr txBox="1">
            <a:spLocks/>
          </p:cNvSpPr>
          <p:nvPr/>
        </p:nvSpPr>
        <p:spPr>
          <a:xfrm>
            <a:off x="848140" y="2465293"/>
            <a:ext cx="4227444" cy="3711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 smtClean="0"/>
              <a:t>Mas como?</a:t>
            </a:r>
          </a:p>
          <a:p>
            <a:r>
              <a:rPr lang="pt-PT" sz="2000" dirty="0" smtClean="0"/>
              <a:t>Por onde começar ?</a:t>
            </a:r>
          </a:p>
        </p:txBody>
      </p:sp>
    </p:spTree>
    <p:extLst>
      <p:ext uri="{BB962C8B-B14F-4D97-AF65-F5344CB8AC3E}">
        <p14:creationId xmlns:p14="http://schemas.microsoft.com/office/powerpoint/2010/main" val="87940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Projeto                                                                                          2/2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  <p:sp>
        <p:nvSpPr>
          <p:cNvPr id="8" name="Marcador de Posição de Conteúdo 3"/>
          <p:cNvSpPr txBox="1">
            <a:spLocks/>
          </p:cNvSpPr>
          <p:nvPr/>
        </p:nvSpPr>
        <p:spPr>
          <a:xfrm>
            <a:off x="781878" y="2375522"/>
            <a:ext cx="9700592" cy="266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 smtClean="0"/>
              <a:t>Foi necessário saber que tipo de tecnologias iriam ser necessárias, de modo a dar suporte ao nosso projeto.</a:t>
            </a:r>
          </a:p>
          <a:p>
            <a:r>
              <a:rPr lang="pt-PT" sz="2000" dirty="0" smtClean="0"/>
              <a:t>Ao conseguir estipular esta nossa topologia, pois a partir dessa mesma é mais fácil o desenvolvimento consequente do projeto.</a:t>
            </a:r>
          </a:p>
        </p:txBody>
      </p:sp>
    </p:spTree>
    <p:extLst>
      <p:ext uri="{BB962C8B-B14F-4D97-AF65-F5344CB8AC3E}">
        <p14:creationId xmlns:p14="http://schemas.microsoft.com/office/powerpoint/2010/main" val="108050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  <p:grpSp>
        <p:nvGrpSpPr>
          <p:cNvPr id="5" name="Grupo 1"/>
          <p:cNvGrpSpPr/>
          <p:nvPr/>
        </p:nvGrpSpPr>
        <p:grpSpPr>
          <a:xfrm>
            <a:off x="1142718" y="1933898"/>
            <a:ext cx="9903515" cy="4351390"/>
            <a:chOff x="48868" y="245461"/>
            <a:chExt cx="12304701" cy="6338372"/>
          </a:xfrm>
        </p:grpSpPr>
        <p:grpSp>
          <p:nvGrpSpPr>
            <p:cNvPr id="6" name="Grupo 77"/>
            <p:cNvGrpSpPr/>
            <p:nvPr/>
          </p:nvGrpSpPr>
          <p:grpSpPr>
            <a:xfrm>
              <a:off x="48868" y="245461"/>
              <a:ext cx="12304701" cy="6338372"/>
              <a:chOff x="46317" y="269267"/>
              <a:chExt cx="12304701" cy="6338372"/>
            </a:xfrm>
          </p:grpSpPr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152" y="5190459"/>
                <a:ext cx="1345708" cy="1030308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5753" y="5261566"/>
                <a:ext cx="1345708" cy="1030308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435" y="1028876"/>
                <a:ext cx="1345708" cy="1030308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1509" y="1815008"/>
                <a:ext cx="3565886" cy="4603452"/>
              </a:xfrm>
              <a:prstGeom prst="rect">
                <a:avLst/>
              </a:prstGeom>
            </p:spPr>
          </p:pic>
          <p:pic>
            <p:nvPicPr>
              <p:cNvPr id="12" name="Imagem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8464" y="3734821"/>
                <a:ext cx="1932554" cy="1932554"/>
              </a:xfrm>
              <a:prstGeom prst="rect">
                <a:avLst/>
              </a:prstGeom>
            </p:spPr>
          </p:pic>
          <p:pic>
            <p:nvPicPr>
              <p:cNvPr id="13" name="Imagem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0233" y="1958002"/>
                <a:ext cx="2854280" cy="2854280"/>
              </a:xfrm>
              <a:prstGeom prst="rect">
                <a:avLst/>
              </a:prstGeom>
            </p:spPr>
          </p:pic>
          <p:pic>
            <p:nvPicPr>
              <p:cNvPr id="14" name="Imagem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4513" y="378128"/>
                <a:ext cx="1524000" cy="1301496"/>
              </a:xfrm>
              <a:prstGeom prst="rect">
                <a:avLst/>
              </a:prstGeom>
            </p:spPr>
          </p:pic>
          <p:pic>
            <p:nvPicPr>
              <p:cNvPr id="16" name="Imagem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0138" y="5182828"/>
                <a:ext cx="1711618" cy="855809"/>
              </a:xfrm>
              <a:prstGeom prst="rect">
                <a:avLst/>
              </a:prstGeom>
            </p:spPr>
          </p:pic>
          <p:grpSp>
            <p:nvGrpSpPr>
              <p:cNvPr id="17" name="Grupo 21"/>
              <p:cNvGrpSpPr/>
              <p:nvPr/>
            </p:nvGrpSpPr>
            <p:grpSpPr>
              <a:xfrm>
                <a:off x="1752104" y="5685009"/>
                <a:ext cx="643585" cy="741936"/>
                <a:chOff x="5954042" y="2711937"/>
                <a:chExt cx="948386" cy="1046736"/>
              </a:xfrm>
            </p:grpSpPr>
            <p:pic>
              <p:nvPicPr>
                <p:cNvPr id="62" name="Imagem 1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54042" y="2711937"/>
                  <a:ext cx="948386" cy="1046736"/>
                </a:xfrm>
                <a:prstGeom prst="rect">
                  <a:avLst/>
                </a:prstGeom>
              </p:spPr>
            </p:pic>
            <p:pic>
              <p:nvPicPr>
                <p:cNvPr id="63" name="Imagem 20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2822" y="3149073"/>
                  <a:ext cx="609601" cy="609600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upo 22"/>
              <p:cNvGrpSpPr/>
              <p:nvPr/>
            </p:nvGrpSpPr>
            <p:grpSpPr>
              <a:xfrm>
                <a:off x="5584729" y="5815624"/>
                <a:ext cx="643585" cy="741936"/>
                <a:chOff x="5584891" y="2781928"/>
                <a:chExt cx="948385" cy="1046736"/>
              </a:xfrm>
            </p:grpSpPr>
            <p:pic>
              <p:nvPicPr>
                <p:cNvPr id="60" name="Imagem 2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4891" y="2781928"/>
                  <a:ext cx="948385" cy="1046736"/>
                </a:xfrm>
                <a:prstGeom prst="rect">
                  <a:avLst/>
                </a:prstGeom>
              </p:spPr>
            </p:pic>
            <p:pic>
              <p:nvPicPr>
                <p:cNvPr id="61" name="Imagem 24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3675" y="3219064"/>
                  <a:ext cx="609601" cy="609600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upo 25"/>
              <p:cNvGrpSpPr/>
              <p:nvPr/>
            </p:nvGrpSpPr>
            <p:grpSpPr>
              <a:xfrm>
                <a:off x="79138" y="1577315"/>
                <a:ext cx="643585" cy="741936"/>
                <a:chOff x="5621807" y="2905632"/>
                <a:chExt cx="948385" cy="1046736"/>
              </a:xfrm>
            </p:grpSpPr>
            <p:pic>
              <p:nvPicPr>
                <p:cNvPr id="58" name="Imagem 2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21807" y="2905632"/>
                  <a:ext cx="948385" cy="1046736"/>
                </a:xfrm>
                <a:prstGeom prst="rect">
                  <a:avLst/>
                </a:prstGeom>
              </p:spPr>
            </p:pic>
            <p:pic>
              <p:nvPicPr>
                <p:cNvPr id="59" name="Imagem 27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60592" y="3342768"/>
                  <a:ext cx="609600" cy="609600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upo 32"/>
              <p:cNvGrpSpPr/>
              <p:nvPr/>
            </p:nvGrpSpPr>
            <p:grpSpPr>
              <a:xfrm>
                <a:off x="1290038" y="1226052"/>
                <a:ext cx="745210" cy="761062"/>
                <a:chOff x="1290038" y="1226052"/>
                <a:chExt cx="745210" cy="761062"/>
              </a:xfrm>
            </p:grpSpPr>
            <p:sp>
              <p:nvSpPr>
                <p:cNvPr id="55" name="Arco 29"/>
                <p:cNvSpPr/>
                <p:nvPr/>
              </p:nvSpPr>
              <p:spPr>
                <a:xfrm rot="5696525">
                  <a:off x="1396023" y="1328581"/>
                  <a:ext cx="436744" cy="308796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6" name="Arco 30"/>
                <p:cNvSpPr/>
                <p:nvPr/>
              </p:nvSpPr>
              <p:spPr>
                <a:xfrm rot="5686170">
                  <a:off x="1334441" y="1257714"/>
                  <a:ext cx="599652" cy="536328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7" name="Arco 31"/>
                <p:cNvSpPr/>
                <p:nvPr/>
              </p:nvSpPr>
              <p:spPr>
                <a:xfrm rot="5400000">
                  <a:off x="1296129" y="1247996"/>
                  <a:ext cx="733027" cy="745210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21" name="Grupo 33"/>
              <p:cNvGrpSpPr/>
              <p:nvPr/>
            </p:nvGrpSpPr>
            <p:grpSpPr>
              <a:xfrm rot="10800000">
                <a:off x="2071813" y="1995952"/>
                <a:ext cx="745210" cy="761062"/>
                <a:chOff x="1290038" y="1226052"/>
                <a:chExt cx="745210" cy="761062"/>
              </a:xfrm>
            </p:grpSpPr>
            <p:sp>
              <p:nvSpPr>
                <p:cNvPr id="52" name="Arco 34"/>
                <p:cNvSpPr/>
                <p:nvPr/>
              </p:nvSpPr>
              <p:spPr>
                <a:xfrm rot="5696525">
                  <a:off x="1396023" y="1328581"/>
                  <a:ext cx="436744" cy="308796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3" name="Arco 35"/>
                <p:cNvSpPr/>
                <p:nvPr/>
              </p:nvSpPr>
              <p:spPr>
                <a:xfrm rot="5686170">
                  <a:off x="1334441" y="1257714"/>
                  <a:ext cx="599652" cy="536328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4" name="Arco 36"/>
                <p:cNvSpPr/>
                <p:nvPr/>
              </p:nvSpPr>
              <p:spPr>
                <a:xfrm rot="5400000">
                  <a:off x="1296129" y="1247996"/>
                  <a:ext cx="733027" cy="745210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22" name="Grupo 41"/>
              <p:cNvGrpSpPr/>
              <p:nvPr/>
            </p:nvGrpSpPr>
            <p:grpSpPr>
              <a:xfrm rot="11834819">
                <a:off x="4430195" y="4973561"/>
                <a:ext cx="745210" cy="761061"/>
                <a:chOff x="1339958" y="1302364"/>
                <a:chExt cx="745210" cy="761061"/>
              </a:xfrm>
            </p:grpSpPr>
            <p:sp>
              <p:nvSpPr>
                <p:cNvPr id="49" name="Arco 42"/>
                <p:cNvSpPr/>
                <p:nvPr/>
              </p:nvSpPr>
              <p:spPr>
                <a:xfrm rot="5696525">
                  <a:off x="1445947" y="1404894"/>
                  <a:ext cx="436744" cy="308796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0" name="Arco 43"/>
                <p:cNvSpPr/>
                <p:nvPr/>
              </p:nvSpPr>
              <p:spPr>
                <a:xfrm rot="5686170">
                  <a:off x="1384365" y="1334026"/>
                  <a:ext cx="599652" cy="536328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1" name="Arco 44"/>
                <p:cNvSpPr/>
                <p:nvPr/>
              </p:nvSpPr>
              <p:spPr>
                <a:xfrm rot="5400000">
                  <a:off x="1346049" y="1324307"/>
                  <a:ext cx="733027" cy="745210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23" name="Grupo 45"/>
              <p:cNvGrpSpPr/>
              <p:nvPr/>
            </p:nvGrpSpPr>
            <p:grpSpPr>
              <a:xfrm rot="924072">
                <a:off x="3935812" y="4121522"/>
                <a:ext cx="745210" cy="761062"/>
                <a:chOff x="1290038" y="1226052"/>
                <a:chExt cx="745210" cy="761062"/>
              </a:xfrm>
            </p:grpSpPr>
            <p:sp>
              <p:nvSpPr>
                <p:cNvPr id="46" name="Arco 46"/>
                <p:cNvSpPr/>
                <p:nvPr/>
              </p:nvSpPr>
              <p:spPr>
                <a:xfrm rot="5696525">
                  <a:off x="1396023" y="1328581"/>
                  <a:ext cx="436744" cy="308796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7" name="Arco 47"/>
                <p:cNvSpPr/>
                <p:nvPr/>
              </p:nvSpPr>
              <p:spPr>
                <a:xfrm rot="5686170">
                  <a:off x="1334441" y="1257714"/>
                  <a:ext cx="599652" cy="536328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8" name="Arco 48"/>
                <p:cNvSpPr/>
                <p:nvPr/>
              </p:nvSpPr>
              <p:spPr>
                <a:xfrm rot="5400000">
                  <a:off x="1296129" y="1247996"/>
                  <a:ext cx="733027" cy="745210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24" name="Grupo 49"/>
              <p:cNvGrpSpPr/>
              <p:nvPr/>
            </p:nvGrpSpPr>
            <p:grpSpPr>
              <a:xfrm rot="16200000">
                <a:off x="1475190" y="4801270"/>
                <a:ext cx="745210" cy="736007"/>
                <a:chOff x="1427330" y="1476583"/>
                <a:chExt cx="745210" cy="736007"/>
              </a:xfrm>
            </p:grpSpPr>
            <p:sp>
              <p:nvSpPr>
                <p:cNvPr id="43" name="Arco 50"/>
                <p:cNvSpPr/>
                <p:nvPr/>
              </p:nvSpPr>
              <p:spPr>
                <a:xfrm rot="5696525">
                  <a:off x="1533809" y="1579112"/>
                  <a:ext cx="436744" cy="308796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4" name="Arco 51"/>
                <p:cNvSpPr/>
                <p:nvPr/>
              </p:nvSpPr>
              <p:spPr>
                <a:xfrm rot="5686170">
                  <a:off x="1472227" y="1508245"/>
                  <a:ext cx="599652" cy="536328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5" name="Arco 52"/>
                <p:cNvSpPr/>
                <p:nvPr/>
              </p:nvSpPr>
              <p:spPr>
                <a:xfrm rot="5400000">
                  <a:off x="1433421" y="1473472"/>
                  <a:ext cx="733027" cy="745210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25" name="Grupo 53"/>
              <p:cNvGrpSpPr/>
              <p:nvPr/>
            </p:nvGrpSpPr>
            <p:grpSpPr>
              <a:xfrm rot="5183792">
                <a:off x="2263978" y="4025770"/>
                <a:ext cx="745210" cy="761062"/>
                <a:chOff x="1290038" y="1226052"/>
                <a:chExt cx="745210" cy="761062"/>
              </a:xfrm>
            </p:grpSpPr>
            <p:sp>
              <p:nvSpPr>
                <p:cNvPr id="40" name="Arco 54"/>
                <p:cNvSpPr/>
                <p:nvPr/>
              </p:nvSpPr>
              <p:spPr>
                <a:xfrm rot="5696525">
                  <a:off x="1396023" y="1328581"/>
                  <a:ext cx="436744" cy="308796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1" name="Arco 55"/>
                <p:cNvSpPr/>
                <p:nvPr/>
              </p:nvSpPr>
              <p:spPr>
                <a:xfrm rot="5686170">
                  <a:off x="1334441" y="1257714"/>
                  <a:ext cx="599652" cy="536328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2" name="Arco 56"/>
                <p:cNvSpPr/>
                <p:nvPr/>
              </p:nvSpPr>
              <p:spPr>
                <a:xfrm rot="5400000">
                  <a:off x="1296129" y="1247996"/>
                  <a:ext cx="733027" cy="745210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26" name="Forma livre 58"/>
              <p:cNvSpPr/>
              <p:nvPr/>
            </p:nvSpPr>
            <p:spPr>
              <a:xfrm>
                <a:off x="4857008" y="3296564"/>
                <a:ext cx="2921330" cy="1477317"/>
              </a:xfrm>
              <a:custGeom>
                <a:avLst/>
                <a:gdLst>
                  <a:gd name="connsiteX0" fmla="*/ 0 w 2921330"/>
                  <a:gd name="connsiteY0" fmla="*/ 135405 h 1477317"/>
                  <a:gd name="connsiteX1" fmla="*/ 1520041 w 2921330"/>
                  <a:gd name="connsiteY1" fmla="*/ 40402 h 1477317"/>
                  <a:gd name="connsiteX2" fmla="*/ 807522 w 2921330"/>
                  <a:gd name="connsiteY2" fmla="*/ 717296 h 1477317"/>
                  <a:gd name="connsiteX3" fmla="*/ 2695698 w 2921330"/>
                  <a:gd name="connsiteY3" fmla="*/ 634168 h 1477317"/>
                  <a:gd name="connsiteX4" fmla="*/ 2125683 w 2921330"/>
                  <a:gd name="connsiteY4" fmla="*/ 1370439 h 1477317"/>
                  <a:gd name="connsiteX5" fmla="*/ 2921330 w 2921330"/>
                  <a:gd name="connsiteY5" fmla="*/ 1477317 h 1477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21330" h="1477317">
                    <a:moveTo>
                      <a:pt x="0" y="135405"/>
                    </a:moveTo>
                    <a:cubicBezTo>
                      <a:pt x="692727" y="39412"/>
                      <a:pt x="1385454" y="-56580"/>
                      <a:pt x="1520041" y="40402"/>
                    </a:cubicBezTo>
                    <a:cubicBezTo>
                      <a:pt x="1654628" y="137384"/>
                      <a:pt x="611579" y="618335"/>
                      <a:pt x="807522" y="717296"/>
                    </a:cubicBezTo>
                    <a:cubicBezTo>
                      <a:pt x="1003465" y="816257"/>
                      <a:pt x="2476005" y="525311"/>
                      <a:pt x="2695698" y="634168"/>
                    </a:cubicBezTo>
                    <a:cubicBezTo>
                      <a:pt x="2915392" y="743025"/>
                      <a:pt x="2088078" y="1229914"/>
                      <a:pt x="2125683" y="1370439"/>
                    </a:cubicBezTo>
                    <a:cubicBezTo>
                      <a:pt x="2163288" y="1510964"/>
                      <a:pt x="2782785" y="1455546"/>
                      <a:pt x="2921330" y="1477317"/>
                    </a:cubicBezTo>
                  </a:path>
                </a:pathLst>
              </a:cu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7" name="Forma livre 60"/>
              <p:cNvSpPr/>
              <p:nvPr/>
            </p:nvSpPr>
            <p:spPr>
              <a:xfrm rot="21376184">
                <a:off x="9868395" y="4752214"/>
                <a:ext cx="1282535" cy="882958"/>
              </a:xfrm>
              <a:custGeom>
                <a:avLst/>
                <a:gdLst>
                  <a:gd name="connsiteX0" fmla="*/ 0 w 1282535"/>
                  <a:gd name="connsiteY0" fmla="*/ 223547 h 882958"/>
                  <a:gd name="connsiteX1" fmla="*/ 391886 w 1282535"/>
                  <a:gd name="connsiteY1" fmla="*/ 33542 h 882958"/>
                  <a:gd name="connsiteX2" fmla="*/ 748145 w 1282535"/>
                  <a:gd name="connsiteY2" fmla="*/ 829189 h 882958"/>
                  <a:gd name="connsiteX3" fmla="*/ 1282535 w 1282535"/>
                  <a:gd name="connsiteY3" fmla="*/ 769812 h 882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2535" h="882958">
                    <a:moveTo>
                      <a:pt x="0" y="223547"/>
                    </a:moveTo>
                    <a:cubicBezTo>
                      <a:pt x="133597" y="78074"/>
                      <a:pt x="267195" y="-67398"/>
                      <a:pt x="391886" y="33542"/>
                    </a:cubicBezTo>
                    <a:cubicBezTo>
                      <a:pt x="516577" y="134482"/>
                      <a:pt x="599704" y="706477"/>
                      <a:pt x="748145" y="829189"/>
                    </a:cubicBezTo>
                    <a:cubicBezTo>
                      <a:pt x="896586" y="951901"/>
                      <a:pt x="1179615" y="835126"/>
                      <a:pt x="1282535" y="769812"/>
                    </a:cubicBezTo>
                  </a:path>
                </a:pathLst>
              </a:custGeom>
              <a:noFill/>
              <a:ln w="412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8" name="Forma livre 62"/>
              <p:cNvSpPr/>
              <p:nvPr/>
            </p:nvSpPr>
            <p:spPr>
              <a:xfrm>
                <a:off x="4405745" y="1080655"/>
                <a:ext cx="3462574" cy="1128155"/>
              </a:xfrm>
              <a:custGeom>
                <a:avLst/>
                <a:gdLst>
                  <a:gd name="connsiteX0" fmla="*/ 0 w 3462574"/>
                  <a:gd name="connsiteY0" fmla="*/ 1128155 h 1128155"/>
                  <a:gd name="connsiteX1" fmla="*/ 890650 w 3462574"/>
                  <a:gd name="connsiteY1" fmla="*/ 558140 h 1128155"/>
                  <a:gd name="connsiteX2" fmla="*/ 3443845 w 3462574"/>
                  <a:gd name="connsiteY2" fmla="*/ 225631 h 1128155"/>
                  <a:gd name="connsiteX3" fmla="*/ 2054432 w 3462574"/>
                  <a:gd name="connsiteY3" fmla="*/ 0 h 1128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62574" h="1128155">
                    <a:moveTo>
                      <a:pt x="0" y="1128155"/>
                    </a:moveTo>
                    <a:cubicBezTo>
                      <a:pt x="158338" y="918358"/>
                      <a:pt x="316676" y="708561"/>
                      <a:pt x="890650" y="558140"/>
                    </a:cubicBezTo>
                    <a:cubicBezTo>
                      <a:pt x="1464624" y="407719"/>
                      <a:pt x="3249881" y="318654"/>
                      <a:pt x="3443845" y="225631"/>
                    </a:cubicBezTo>
                    <a:cubicBezTo>
                      <a:pt x="3637809" y="132608"/>
                      <a:pt x="2266209" y="45522"/>
                      <a:pt x="2054432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9" name="CaixaDeTexto 63"/>
              <p:cNvSpPr txBox="1"/>
              <p:nvPr/>
            </p:nvSpPr>
            <p:spPr>
              <a:xfrm>
                <a:off x="5839684" y="269267"/>
                <a:ext cx="769340" cy="403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200" dirty="0" smtClean="0"/>
                  <a:t>Cliente</a:t>
                </a:r>
                <a:endParaRPr lang="pt-PT" sz="1200" dirty="0"/>
              </a:p>
            </p:txBody>
          </p:sp>
          <p:sp>
            <p:nvSpPr>
              <p:cNvPr id="30" name="CaixaDeTexto 64"/>
              <p:cNvSpPr txBox="1"/>
              <p:nvPr/>
            </p:nvSpPr>
            <p:spPr>
              <a:xfrm>
                <a:off x="46317" y="2271465"/>
                <a:ext cx="769340" cy="403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200" dirty="0" smtClean="0"/>
                  <a:t>Cliente</a:t>
                </a:r>
                <a:endParaRPr lang="pt-PT" sz="1200" dirty="0"/>
              </a:p>
            </p:txBody>
          </p:sp>
          <p:sp>
            <p:nvSpPr>
              <p:cNvPr id="31" name="CaixaDeTexto 65"/>
              <p:cNvSpPr txBox="1"/>
              <p:nvPr/>
            </p:nvSpPr>
            <p:spPr>
              <a:xfrm>
                <a:off x="187292" y="4975852"/>
                <a:ext cx="769340" cy="403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200" dirty="0" smtClean="0"/>
                  <a:t>Cliente</a:t>
                </a:r>
                <a:endParaRPr lang="pt-PT" sz="1200" dirty="0"/>
              </a:p>
            </p:txBody>
          </p:sp>
          <p:sp>
            <p:nvSpPr>
              <p:cNvPr id="32" name="CaixaDeTexto 66"/>
              <p:cNvSpPr txBox="1"/>
              <p:nvPr/>
            </p:nvSpPr>
            <p:spPr>
              <a:xfrm>
                <a:off x="3954285" y="6204154"/>
                <a:ext cx="769340" cy="403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200" dirty="0" smtClean="0"/>
                  <a:t>Cliente</a:t>
                </a:r>
                <a:endParaRPr lang="pt-PT" sz="1200" dirty="0"/>
              </a:p>
            </p:txBody>
          </p:sp>
          <p:sp>
            <p:nvSpPr>
              <p:cNvPr id="33" name="CaixaDeTexto 67"/>
              <p:cNvSpPr txBox="1"/>
              <p:nvPr/>
            </p:nvSpPr>
            <p:spPr>
              <a:xfrm>
                <a:off x="9774671" y="1551879"/>
                <a:ext cx="2126468" cy="672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Servidor</a:t>
                </a:r>
                <a:endParaRPr lang="pt-PT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4" name="CaixaDeTexto 68"/>
              <p:cNvSpPr txBox="1"/>
              <p:nvPr/>
            </p:nvSpPr>
            <p:spPr>
              <a:xfrm>
                <a:off x="10631095" y="3296564"/>
                <a:ext cx="1656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Base de Dados</a:t>
                </a:r>
                <a:endParaRPr lang="pt-PT" dirty="0"/>
              </a:p>
            </p:txBody>
          </p:sp>
          <p:pic>
            <p:nvPicPr>
              <p:cNvPr id="35" name="Imagem 7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99020" y="4683562"/>
                <a:ext cx="838885" cy="1130069"/>
              </a:xfrm>
              <a:prstGeom prst="rect">
                <a:avLst/>
              </a:prstGeom>
            </p:spPr>
          </p:pic>
          <p:pic>
            <p:nvPicPr>
              <p:cNvPr id="36" name="Imagem 7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6922" y="5438974"/>
                <a:ext cx="559197" cy="753299"/>
              </a:xfrm>
              <a:prstGeom prst="rect">
                <a:avLst/>
              </a:prstGeom>
            </p:spPr>
          </p:pic>
          <p:pic>
            <p:nvPicPr>
              <p:cNvPr id="37" name="Imagem 7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4309" y="5350460"/>
                <a:ext cx="559197" cy="753299"/>
              </a:xfrm>
              <a:prstGeom prst="rect">
                <a:avLst/>
              </a:prstGeom>
            </p:spPr>
          </p:pic>
          <p:pic>
            <p:nvPicPr>
              <p:cNvPr id="38" name="Imagem 7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332" y="1268082"/>
                <a:ext cx="559197" cy="753299"/>
              </a:xfrm>
              <a:prstGeom prst="rect">
                <a:avLst/>
              </a:prstGeom>
            </p:spPr>
          </p:pic>
          <p:pic>
            <p:nvPicPr>
              <p:cNvPr id="39" name="Imagem 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6451" y="994463"/>
                <a:ext cx="1742433" cy="1340089"/>
              </a:xfrm>
              <a:prstGeom prst="rect">
                <a:avLst/>
              </a:prstGeom>
            </p:spPr>
          </p:pic>
        </p:grpSp>
        <p:pic>
          <p:nvPicPr>
            <p:cNvPr id="7" name="Imagem 7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90025">
              <a:off x="3112852" y="2707143"/>
              <a:ext cx="974144" cy="974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60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795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ção 16X9">
  <a:themeElements>
    <a:clrScheme name="Custom 2">
      <a:dk1>
        <a:srgbClr val="3C4743"/>
      </a:dk1>
      <a:lt1>
        <a:srgbClr val="FFFFFF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owerPoint v1" id="{0FB4971D-15B5-449A-B0B3-9799BA26F10B}" vid="{BD5044AD-DA84-4683-A1DD-DD52498DE6F9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BC99BC-3A63-4255-9D4F-38C5B80A3193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PowerPoint v1</Template>
  <TotalTime>0</TotalTime>
  <Words>354</Words>
  <Application>Microsoft Office PowerPoint</Application>
  <PresentationFormat>Widescreen</PresentationFormat>
  <Paragraphs>53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Wingdings</vt:lpstr>
      <vt:lpstr>Educação 16X9</vt:lpstr>
      <vt:lpstr>SharedPen</vt:lpstr>
      <vt:lpstr>Introdução                                                                                    1/2</vt:lpstr>
      <vt:lpstr>Introdução                                                                                    2/2</vt:lpstr>
      <vt:lpstr>Requisitos</vt:lpstr>
      <vt:lpstr>Estudo do estado da arte</vt:lpstr>
      <vt:lpstr>Projeto                                                                                          1/2</vt:lpstr>
      <vt:lpstr>Projeto                                                                                          2/2</vt:lpstr>
      <vt:lpstr>Estrutura</vt:lpstr>
      <vt:lpstr>Funcionalidades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2015-04-10T10:20:34Z</dcterms:created>
  <dcterms:modified xsi:type="dcterms:W3CDTF">2015-04-16T13:41:21Z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