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8" r:id="rId12"/>
    <p:sldId id="269" r:id="rId13"/>
    <p:sldId id="267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3" autoAdjust="0"/>
    <p:restoredTop sz="82765" autoAdjust="0"/>
  </p:normalViewPr>
  <p:slideViewPr>
    <p:cSldViewPr snapToGrid="0">
      <p:cViewPr varScale="1">
        <p:scale>
          <a:sx n="61" d="100"/>
          <a:sy n="61" d="100"/>
        </p:scale>
        <p:origin x="10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43A128-1F8A-4718-B876-0D1222ACE720}" type="datetimeFigureOut">
              <a:rPr lang="pt-BR" smtClean="0"/>
              <a:t>22/09/2014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4A2EB9-9D4C-481F-B0F6-7DDD5497469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8046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 smtClean="0"/>
              <a:t>Matéria</a:t>
            </a:r>
            <a:r>
              <a:rPr lang="en-US" dirty="0" smtClean="0"/>
              <a:t> prima </a:t>
            </a:r>
            <a:r>
              <a:rPr lang="en-US" dirty="0" err="1" smtClean="0"/>
              <a:t>barata</a:t>
            </a:r>
            <a:r>
              <a:rPr lang="en-US" dirty="0" smtClean="0"/>
              <a:t> para a </a:t>
            </a:r>
            <a:r>
              <a:rPr lang="en-US" dirty="0" err="1" smtClean="0"/>
              <a:t>fabricação</a:t>
            </a:r>
            <a:r>
              <a:rPr lang="en-US" dirty="0" smtClean="0"/>
              <a:t> de </a:t>
            </a:r>
            <a:r>
              <a:rPr lang="en-US" dirty="0" err="1" smtClean="0"/>
              <a:t>sistemas</a:t>
            </a:r>
            <a:r>
              <a:rPr lang="en-US" dirty="0" smtClean="0"/>
              <a:t> de </a:t>
            </a:r>
            <a:r>
              <a:rPr lang="en-US" dirty="0" err="1" smtClean="0"/>
              <a:t>entrega</a:t>
            </a: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 smtClean="0"/>
              <a:t>Quantificar</a:t>
            </a:r>
            <a:r>
              <a:rPr lang="en-US" dirty="0" smtClean="0"/>
              <a:t> </a:t>
            </a:r>
            <a:r>
              <a:rPr lang="en-US" dirty="0" err="1" smtClean="0"/>
              <a:t>dependência</a:t>
            </a:r>
            <a:r>
              <a:rPr lang="en-US" dirty="0" smtClean="0"/>
              <a:t> dos </a:t>
            </a:r>
            <a:r>
              <a:rPr lang="en-US" dirty="0" err="1" smtClean="0"/>
              <a:t>mecanismos</a:t>
            </a:r>
            <a:r>
              <a:rPr lang="en-US" dirty="0" smtClean="0"/>
              <a:t> de </a:t>
            </a:r>
            <a:r>
              <a:rPr lang="en-US" dirty="0" err="1" smtClean="0"/>
              <a:t>transporte</a:t>
            </a:r>
            <a:r>
              <a:rPr lang="en-US" dirty="0" smtClean="0"/>
              <a:t> </a:t>
            </a:r>
            <a:r>
              <a:rPr lang="en-US" dirty="0" err="1" smtClean="0"/>
              <a:t>envolvidos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liberação</a:t>
            </a:r>
            <a:r>
              <a:rPr lang="en-US" dirty="0" smtClean="0"/>
              <a:t> de </a:t>
            </a:r>
            <a:r>
              <a:rPr lang="en-US" dirty="0" err="1" smtClean="0"/>
              <a:t>qualquer</a:t>
            </a:r>
            <a:r>
              <a:rPr lang="en-US" dirty="0" smtClean="0"/>
              <a:t> </a:t>
            </a:r>
            <a:r>
              <a:rPr lang="en-US" dirty="0" err="1" smtClean="0"/>
              <a:t>droga</a:t>
            </a:r>
            <a:r>
              <a:rPr lang="en-US" dirty="0" smtClean="0"/>
              <a:t> das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propriedades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fisicoquímicas</a:t>
            </a:r>
            <a:r>
              <a:rPr lang="en-US" baseline="0" dirty="0" smtClean="0"/>
              <a:t> do material </a:t>
            </a:r>
            <a:r>
              <a:rPr lang="en-US" baseline="0" dirty="0" err="1" smtClean="0"/>
              <a:t>transportador</a:t>
            </a:r>
            <a:r>
              <a:rPr lang="en-US" baseline="0" dirty="0" smtClean="0"/>
              <a:t>.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 smtClean="0"/>
              <a:t>Comprimido</a:t>
            </a:r>
            <a:r>
              <a:rPr lang="en-US" dirty="0" smtClean="0"/>
              <a:t> </a:t>
            </a:r>
            <a:r>
              <a:rPr lang="en-US" dirty="0" err="1" smtClean="0"/>
              <a:t>estabelece</a:t>
            </a:r>
            <a:r>
              <a:rPr lang="en-US" dirty="0" smtClean="0"/>
              <a:t> </a:t>
            </a:r>
            <a:r>
              <a:rPr lang="en-US" dirty="0" err="1" smtClean="0"/>
              <a:t>contato</a:t>
            </a:r>
            <a:r>
              <a:rPr lang="en-US" dirty="0" smtClean="0"/>
              <a:t> com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água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fluido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físico</a:t>
            </a:r>
            <a:endParaRPr lang="en-US" baseline="0" dirty="0" smtClean="0"/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err="1" smtClean="0"/>
              <a:t>Difusão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promove</a:t>
            </a:r>
            <a:r>
              <a:rPr lang="en-US" baseline="0" dirty="0" smtClean="0"/>
              <a:t> o </a:t>
            </a:r>
            <a:r>
              <a:rPr lang="en-US" baseline="0" dirty="0" err="1" smtClean="0"/>
              <a:t>inchaço</a:t>
            </a:r>
            <a:endParaRPr lang="pt-BR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4A2EB9-9D4C-481F-B0F6-7DDD5497469E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08545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predicted data (black dots) compared with the exact release (long-dashed line) for the ideal parameters (Dideal¼1.35 cm2 days1, Csideal¼16.2 mg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cm3, Aideal¼70.0 mg cm3 and hideal¼0.167 cm). The 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individual relative error is 0.9% (D), 0.4% (Cs), 0.7% (A)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0.2% (h). The other releases are those shown in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 2 and correspond to the parameters given in 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 1.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Experimental data (long-dashed line) for the hydrocortisone system (taken from ref. 2) and symbols (stars) are the neural network results with the parameters D¼4.84105 cm2 days1, Cs¼39.6 mg cm3, A¼133.3 mg cm3 and h¼0.1699 cm (see Table 2 for the experimental data). The other releases were simulated using eq. (10) and the parameters given in Table 2 which were used to train the ANN.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4A2EB9-9D4C-481F-B0F6-7DDD5497469E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23700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Rhodium (II) butyrate release profiles for four different drug loading. The open symbols are circles (5%), squares (7.5%), triangles (10%) and stars (12.5%). The lines are fitted data and the black triangles with the thick long-dashed line are results calculated with parameters determined by the neural network: D¼6.45106 cm2 h1, Cs¼123.3 mg cm3, and 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A¼127.0 mg cm3.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4A2EB9-9D4C-481F-B0F6-7DDD5497469E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37849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 física, o coeficiente de difusão ou difusividade de massa é um valor que representa a facilidade com que cada soluto em particular se move em um solvente determinado.</a:t>
            </a:r>
          </a:p>
          <a:p>
            <a:pPr marL="228600" indent="-228600">
              <a:buAutoNum type="arabicParenR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É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medida da capacidade que um soluto possui de se dissolver numa quantidade-padrão de um solvente, em determinadas condições de temperatura e pressão. Em outras palavras, é a quantidade máxima que pode ser dissolvida de soluto numa dada quantidade de solvente, a uma determinada temperatura e pressão</a:t>
            </a:r>
          </a:p>
          <a:p>
            <a:pPr marL="228600" indent="-228600">
              <a:buAutoNum type="arabicParenR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ratio of the active drug to the total contents of the dose.</a:t>
            </a:r>
          </a:p>
          <a:p>
            <a:pPr marL="228600" indent="-228600">
              <a:buAutoNum type="arabicParenR"/>
            </a:pPr>
            <a:endParaRPr lang="pt-B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arenR"/>
            </a:pP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4A2EB9-9D4C-481F-B0F6-7DDD5497469E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86557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endParaRPr lang="pt-B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arenR"/>
            </a:pP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4A2EB9-9D4C-481F-B0F6-7DDD5497469E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96521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These weights are fitted to minimize the exact answer (experimental data or model calculations) against the neural network 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result.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4A2EB9-9D4C-481F-B0F6-7DDD5497469E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66318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4A2EB9-9D4C-481F-B0F6-7DDD5497469E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14656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4A2EB9-9D4C-481F-B0F6-7DDD5497469E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96633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4A2EB9-9D4C-481F-B0F6-7DDD5497469E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46294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Four different drug fraction released used during the training procedure. Symbols are: black dots (D¼4.82105 cm2 days1, Cs¼40.0 mg cm3, A¼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133.1 mg cm3 and h¼0.170 cm), black squares (D¼2.41105 cm2 days1, Cs¼29.3 mg cm3, A¼ 100.5 mg cm3 and h¼0.168 cm), X (D¼0.803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105 cm2 days1, Cs¼9.3 mg cm3, A¼54.5 mg cm3 and h¼0.166 cm), and black triangles (D¼0.042 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107 cm2 h1, Cs¼2.7 mg cm3, A¼33.3 mg cm3 and</a:t>
            </a:r>
          </a:p>
          <a:p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h¼0.164 cm).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4A2EB9-9D4C-481F-B0F6-7DDD5497469E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0278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However, the neural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network has limitations, and one problem is how to define the initial conditions and the number of neurons in the intermediary layer.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general, the network results may be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unconverged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before the ideal number of layers and neurons is determined. On the other hand, adding more neurons one can expect an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overfitting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 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neural network.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4A2EB9-9D4C-481F-B0F6-7DDD5497469E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6301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9/22/2014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700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660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650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630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9796027F-7875-4030-9381-8BD8C4F21935}" type="datetimeFigureOut">
              <a:rPr lang="en-US" smtClean="0"/>
              <a:t>9/22/2014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714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9/22/2014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192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9/22/2014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259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9/22/2014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045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9/22/2014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952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507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9/22/2014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868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9/22/2014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861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pt-BR" sz="4400" dirty="0"/>
              <a:t>Um Algoritmo Adaptativo Fuzzy-Genético para a estimativa da matriz de propriedades </a:t>
            </a:r>
            <a:r>
              <a:rPr lang="pt-BR" sz="4400" dirty="0" smtClean="0"/>
              <a:t>fisicoquímicas </a:t>
            </a:r>
            <a:r>
              <a:rPr lang="pt-BR" sz="4400" dirty="0"/>
              <a:t>para alcançar perfis desejados de liberação de fármacos </a:t>
            </a:r>
            <a:endParaRPr lang="pt-BR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Artigo</a:t>
            </a:r>
            <a:r>
              <a:rPr lang="en-US" dirty="0" smtClean="0"/>
              <a:t> de </a:t>
            </a:r>
            <a:r>
              <a:rPr lang="en-US" dirty="0" err="1"/>
              <a:t>Geison</a:t>
            </a:r>
            <a:r>
              <a:rPr lang="en-US" dirty="0"/>
              <a:t> P. </a:t>
            </a:r>
            <a:r>
              <a:rPr lang="en-US" dirty="0" err="1"/>
              <a:t>Voga</a:t>
            </a:r>
            <a:r>
              <a:rPr lang="pt-BR" dirty="0"/>
              <a:t>, Domingos D. C. Rodrigues </a:t>
            </a:r>
            <a:r>
              <a:rPr lang="pt-BR" dirty="0" smtClean="0"/>
              <a:t>e </a:t>
            </a:r>
            <a:r>
              <a:rPr lang="pt-BR" dirty="0"/>
              <a:t>Jadson C. Belchior </a:t>
            </a:r>
            <a:r>
              <a:rPr lang="pt-BR" dirty="0" smtClean="0"/>
              <a:t>apresentado por Cláudio Almeida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3351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Rede</a:t>
            </a:r>
            <a:r>
              <a:rPr lang="en-US" dirty="0" smtClean="0"/>
              <a:t> NEURAL </a:t>
            </a:r>
            <a:r>
              <a:rPr lang="en-US" dirty="0" err="1" smtClean="0"/>
              <a:t>Artifical</a:t>
            </a:r>
            <a:r>
              <a:rPr lang="en-US" dirty="0" smtClean="0"/>
              <a:t> (RNA)</a:t>
            </a:r>
            <a:br>
              <a:rPr lang="en-US" dirty="0" smtClean="0"/>
            </a:br>
            <a:r>
              <a:rPr lang="en-US" dirty="0" err="1" smtClean="0"/>
              <a:t>fLUXOGRAMA</a:t>
            </a:r>
            <a:endParaRPr lang="pt-BR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lvl="1" indent="0">
              <a:buNone/>
            </a:pPr>
            <a:endParaRPr lang="en-US" dirty="0" smtClean="0"/>
          </a:p>
          <a:p>
            <a:endParaRPr lang="en-US" dirty="0"/>
          </a:p>
          <a:p>
            <a:pPr lvl="1"/>
            <a:endParaRPr lang="en-US" dirty="0" smtClean="0"/>
          </a:p>
          <a:p>
            <a:pPr lvl="1"/>
            <a:endParaRPr lang="pt-B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2785" y="2093976"/>
            <a:ext cx="4629150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892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Rede</a:t>
            </a:r>
            <a:r>
              <a:rPr lang="en-US" dirty="0" smtClean="0"/>
              <a:t> neural Artificial (RNA)</a:t>
            </a:r>
            <a:br>
              <a:rPr lang="en-US" dirty="0" smtClean="0"/>
            </a:br>
            <a:r>
              <a:rPr lang="en-US" dirty="0" err="1" smtClean="0"/>
              <a:t>Treinamento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0932" y="2121408"/>
            <a:ext cx="4524375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637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REDE NEURAL ARTIFICAL</a:t>
            </a:r>
            <a:br>
              <a:rPr lang="en-US" dirty="0" smtClean="0"/>
            </a:br>
            <a:r>
              <a:rPr lang="en-US" dirty="0" err="1" smtClean="0"/>
              <a:t>implantação</a:t>
            </a:r>
            <a:endParaRPr lang="pt-BR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9389" y="2962656"/>
            <a:ext cx="2942046" cy="23561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2413" y="1814703"/>
            <a:ext cx="4181475" cy="47053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92886" y="3015996"/>
            <a:ext cx="2906162" cy="2302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361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RESULTADOS</a:t>
            </a:r>
            <a:endParaRPr lang="pt-BR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5059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Liberação</a:t>
            </a:r>
            <a:r>
              <a:rPr lang="en-US" dirty="0" smtClean="0"/>
              <a:t> de </a:t>
            </a:r>
            <a:r>
              <a:rPr lang="en-US" dirty="0" err="1" smtClean="0"/>
              <a:t>hidrocortisona</a:t>
            </a:r>
            <a:endParaRPr lang="pt-BR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E</a:t>
            </a:r>
            <a:r>
              <a:rPr lang="en-US" sz="2000" baseline="-25000" dirty="0" smtClean="0"/>
              <a:t>D</a:t>
            </a:r>
            <a:r>
              <a:rPr lang="en-US" sz="2000" dirty="0" smtClean="0"/>
              <a:t> = 0,9% </a:t>
            </a:r>
          </a:p>
          <a:p>
            <a:r>
              <a:rPr lang="en-US" sz="2000" dirty="0" smtClean="0"/>
              <a:t>E</a:t>
            </a:r>
            <a:r>
              <a:rPr lang="en-US" sz="2000" baseline="-25000" dirty="0" smtClean="0"/>
              <a:t>Cs </a:t>
            </a:r>
            <a:r>
              <a:rPr lang="en-US" sz="2000" dirty="0" smtClean="0"/>
              <a:t>=</a:t>
            </a:r>
            <a:r>
              <a:rPr lang="en-US" sz="2000" baseline="-25000" dirty="0" smtClean="0"/>
              <a:t> </a:t>
            </a:r>
            <a:r>
              <a:rPr lang="en-US" sz="2000" dirty="0" smtClean="0"/>
              <a:t>0,4%</a:t>
            </a:r>
          </a:p>
          <a:p>
            <a:r>
              <a:rPr lang="en-US" sz="2000" dirty="0" smtClean="0"/>
              <a:t>E</a:t>
            </a:r>
            <a:r>
              <a:rPr lang="en-US" sz="2000" baseline="-25000" dirty="0" smtClean="0"/>
              <a:t>A</a:t>
            </a:r>
            <a:r>
              <a:rPr lang="en-US" sz="2000" dirty="0" smtClean="0"/>
              <a:t> = 0,7%</a:t>
            </a:r>
          </a:p>
          <a:p>
            <a:r>
              <a:rPr lang="en-US" sz="2000" dirty="0" smtClean="0"/>
              <a:t>E</a:t>
            </a:r>
            <a:r>
              <a:rPr lang="en-US" sz="2000" baseline="-25000" dirty="0" smtClean="0"/>
              <a:t>h</a:t>
            </a:r>
            <a:r>
              <a:rPr lang="en-US" sz="2000" dirty="0" smtClean="0"/>
              <a:t> = 0,2%</a:t>
            </a:r>
            <a:endParaRPr lang="pt-BR" sz="2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958" y="276955"/>
            <a:ext cx="3858382" cy="31063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7918" y="1175825"/>
            <a:ext cx="2247900" cy="6286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23927" y="3383280"/>
            <a:ext cx="3858382" cy="3162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540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Liberação</a:t>
            </a:r>
            <a:r>
              <a:rPr lang="en-US" dirty="0" smtClean="0"/>
              <a:t> de </a:t>
            </a:r>
            <a:r>
              <a:rPr lang="en-US" dirty="0" err="1" smtClean="0"/>
              <a:t>butirato</a:t>
            </a:r>
            <a:r>
              <a:rPr lang="en-US" dirty="0" smtClean="0"/>
              <a:t> de </a:t>
            </a:r>
            <a:r>
              <a:rPr lang="en-US" dirty="0" err="1" smtClean="0"/>
              <a:t>ródio</a:t>
            </a:r>
            <a:r>
              <a:rPr lang="en-US" dirty="0" smtClean="0"/>
              <a:t> (II)</a:t>
            </a:r>
            <a:endParaRPr lang="pt-BR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E</a:t>
            </a:r>
            <a:r>
              <a:rPr lang="en-US" sz="2000" baseline="-25000" dirty="0" smtClean="0"/>
              <a:t>D</a:t>
            </a:r>
            <a:r>
              <a:rPr lang="en-US" sz="2000" dirty="0" smtClean="0"/>
              <a:t> = 0,6% </a:t>
            </a:r>
          </a:p>
          <a:p>
            <a:r>
              <a:rPr lang="en-US" sz="2000" dirty="0" smtClean="0"/>
              <a:t>E</a:t>
            </a:r>
            <a:r>
              <a:rPr lang="en-US" sz="2000" baseline="-25000" dirty="0" smtClean="0"/>
              <a:t>Cs </a:t>
            </a:r>
            <a:r>
              <a:rPr lang="en-US" sz="2000" dirty="0" smtClean="0"/>
              <a:t>=</a:t>
            </a:r>
            <a:r>
              <a:rPr lang="en-US" sz="2000" baseline="-25000" dirty="0" smtClean="0"/>
              <a:t> </a:t>
            </a:r>
            <a:r>
              <a:rPr lang="en-US" sz="2000" dirty="0" smtClean="0"/>
              <a:t>0,4%</a:t>
            </a:r>
          </a:p>
          <a:p>
            <a:r>
              <a:rPr lang="en-US" sz="2000" dirty="0" smtClean="0"/>
              <a:t>E</a:t>
            </a:r>
            <a:r>
              <a:rPr lang="en-US" sz="2000" baseline="-25000" dirty="0" smtClean="0"/>
              <a:t>A</a:t>
            </a:r>
            <a:r>
              <a:rPr lang="en-US" sz="2000" dirty="0" smtClean="0"/>
              <a:t> = 0,7%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0230" y="1362265"/>
            <a:ext cx="4457700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516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CONCLUSÃO</a:t>
            </a:r>
            <a:endParaRPr lang="pt-BR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331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Rede</a:t>
            </a:r>
            <a:r>
              <a:rPr lang="en-US" dirty="0" smtClean="0"/>
              <a:t> neural artificial (RNA)</a:t>
            </a:r>
            <a:endParaRPr lang="pt-BR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Metodologia</a:t>
            </a:r>
            <a:r>
              <a:rPr lang="en-US" dirty="0" smtClean="0"/>
              <a:t> </a:t>
            </a:r>
            <a:r>
              <a:rPr lang="en-US" dirty="0" err="1" smtClean="0"/>
              <a:t>complementar</a:t>
            </a:r>
            <a:endParaRPr lang="en-US" dirty="0" smtClean="0"/>
          </a:p>
          <a:p>
            <a:r>
              <a:rPr lang="en-US" dirty="0" err="1" smtClean="0"/>
              <a:t>Erro</a:t>
            </a:r>
            <a:r>
              <a:rPr lang="en-US" dirty="0" smtClean="0"/>
              <a:t> &lt; 1%</a:t>
            </a:r>
          </a:p>
          <a:p>
            <a:r>
              <a:rPr lang="en-US" dirty="0" err="1" smtClean="0"/>
              <a:t>Redução</a:t>
            </a:r>
            <a:r>
              <a:rPr lang="en-US" dirty="0" smtClean="0"/>
              <a:t> do </a:t>
            </a:r>
            <a:r>
              <a:rPr lang="en-US" dirty="0" err="1" smtClean="0"/>
              <a:t>número</a:t>
            </a:r>
            <a:r>
              <a:rPr lang="en-US" dirty="0" smtClean="0"/>
              <a:t> de </a:t>
            </a:r>
            <a:r>
              <a:rPr lang="en-US" dirty="0" err="1" smtClean="0"/>
              <a:t>experimentos</a:t>
            </a:r>
            <a:endParaRPr lang="en-US" dirty="0" smtClean="0"/>
          </a:p>
          <a:p>
            <a:r>
              <a:rPr lang="en-US" dirty="0" err="1" smtClean="0"/>
              <a:t>Experiências</a:t>
            </a:r>
            <a:r>
              <a:rPr lang="en-US" dirty="0" smtClean="0"/>
              <a:t> com dados </a:t>
            </a:r>
            <a:r>
              <a:rPr lang="en-US" dirty="0" err="1" smtClean="0"/>
              <a:t>reais</a:t>
            </a:r>
            <a:r>
              <a:rPr lang="en-US" dirty="0" smtClean="0"/>
              <a:t> </a:t>
            </a:r>
            <a:r>
              <a:rPr lang="en-US" dirty="0" err="1" smtClean="0"/>
              <a:t>já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desenvolvimento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860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Introdução</a:t>
            </a:r>
            <a:endParaRPr lang="pt-BR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911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Sistemas</a:t>
            </a:r>
            <a:r>
              <a:rPr lang="en-US" dirty="0" smtClean="0"/>
              <a:t> de </a:t>
            </a:r>
            <a:r>
              <a:rPr lang="en-US" dirty="0" err="1" smtClean="0"/>
              <a:t>Liberação</a:t>
            </a:r>
            <a:r>
              <a:rPr lang="en-US" dirty="0" smtClean="0"/>
              <a:t> de </a:t>
            </a:r>
            <a:r>
              <a:rPr lang="en-US" dirty="0" err="1" smtClean="0"/>
              <a:t>Fármacos</a:t>
            </a:r>
            <a:r>
              <a:rPr lang="en-US" dirty="0" smtClean="0"/>
              <a:t> (DDS)</a:t>
            </a:r>
            <a:endParaRPr lang="pt-BR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Devem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produzidos</a:t>
            </a:r>
            <a:r>
              <a:rPr lang="en-US" dirty="0" smtClean="0"/>
              <a:t> a </a:t>
            </a:r>
            <a:r>
              <a:rPr lang="en-US" dirty="0" err="1" smtClean="0"/>
              <a:t>baixo</a:t>
            </a:r>
            <a:r>
              <a:rPr lang="en-US" dirty="0" smtClean="0"/>
              <a:t> </a:t>
            </a:r>
            <a:r>
              <a:rPr lang="en-US" dirty="0" err="1" smtClean="0"/>
              <a:t>custo</a:t>
            </a:r>
            <a:endParaRPr lang="en-US" dirty="0" smtClean="0"/>
          </a:p>
          <a:p>
            <a:pPr lvl="1"/>
            <a:r>
              <a:rPr lang="en-US" dirty="0" err="1" smtClean="0"/>
              <a:t>Matéria</a:t>
            </a:r>
            <a:r>
              <a:rPr lang="en-US" dirty="0" smtClean="0"/>
              <a:t>-prima </a:t>
            </a:r>
            <a:r>
              <a:rPr lang="en-US" dirty="0" err="1" smtClean="0"/>
              <a:t>barata</a:t>
            </a:r>
            <a:endParaRPr lang="en-US" dirty="0" smtClean="0"/>
          </a:p>
          <a:p>
            <a:pPr lvl="1"/>
            <a:r>
              <a:rPr lang="en-US" dirty="0" err="1" smtClean="0"/>
              <a:t>Novas</a:t>
            </a:r>
            <a:r>
              <a:rPr lang="en-US" dirty="0" smtClean="0"/>
              <a:t> </a:t>
            </a:r>
            <a:r>
              <a:rPr lang="en-US" dirty="0" err="1" smtClean="0"/>
              <a:t>técnicas</a:t>
            </a:r>
            <a:r>
              <a:rPr lang="en-US" dirty="0" smtClean="0"/>
              <a:t> de </a:t>
            </a:r>
            <a:r>
              <a:rPr lang="en-US" dirty="0" err="1" smtClean="0"/>
              <a:t>encapsulação</a:t>
            </a:r>
            <a:endParaRPr lang="en-US" dirty="0" smtClean="0"/>
          </a:p>
          <a:p>
            <a:r>
              <a:rPr lang="en-US" dirty="0" err="1" smtClean="0"/>
              <a:t>Terapia</a:t>
            </a:r>
            <a:r>
              <a:rPr lang="en-US" dirty="0" smtClean="0"/>
              <a:t> </a:t>
            </a:r>
            <a:r>
              <a:rPr lang="en-US" dirty="0" err="1" smtClean="0"/>
              <a:t>eficiente</a:t>
            </a:r>
            <a:endParaRPr lang="en-US" dirty="0" smtClean="0"/>
          </a:p>
          <a:p>
            <a:pPr lvl="1"/>
            <a:r>
              <a:rPr lang="en-US" dirty="0" err="1" smtClean="0"/>
              <a:t>Dependência</a:t>
            </a:r>
            <a:r>
              <a:rPr lang="en-US" dirty="0" smtClean="0"/>
              <a:t> dos </a:t>
            </a:r>
            <a:r>
              <a:rPr lang="en-US" dirty="0" err="1" smtClean="0"/>
              <a:t>mecanismos</a:t>
            </a:r>
            <a:r>
              <a:rPr lang="en-US" dirty="0" smtClean="0"/>
              <a:t> de </a:t>
            </a:r>
            <a:r>
              <a:rPr lang="en-US" dirty="0" err="1" smtClean="0"/>
              <a:t>transporte</a:t>
            </a:r>
            <a:endParaRPr lang="en-US" dirty="0" smtClean="0"/>
          </a:p>
          <a:p>
            <a:r>
              <a:rPr lang="en-US" dirty="0" err="1" smtClean="0"/>
              <a:t>Matriz</a:t>
            </a:r>
            <a:endParaRPr lang="en-US" dirty="0" smtClean="0"/>
          </a:p>
          <a:p>
            <a:pPr lvl="1"/>
            <a:r>
              <a:rPr lang="en-US" dirty="0" err="1" smtClean="0"/>
              <a:t>Fármaco</a:t>
            </a:r>
            <a:r>
              <a:rPr lang="en-US" dirty="0" smtClean="0"/>
              <a:t> + </a:t>
            </a:r>
            <a:r>
              <a:rPr lang="en-US" dirty="0" err="1" smtClean="0"/>
              <a:t>Excipiente</a:t>
            </a:r>
            <a:endParaRPr lang="en-US" dirty="0" smtClean="0"/>
          </a:p>
          <a:p>
            <a:r>
              <a:rPr lang="en-US" dirty="0" err="1" smtClean="0"/>
              <a:t>Liberação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Comprimido</a:t>
            </a:r>
            <a:r>
              <a:rPr lang="en-US" dirty="0" smtClean="0"/>
              <a:t> </a:t>
            </a:r>
            <a:r>
              <a:rPr lang="en-US" dirty="0" err="1" smtClean="0"/>
              <a:t>estabelece</a:t>
            </a:r>
            <a:r>
              <a:rPr lang="en-US" dirty="0" smtClean="0"/>
              <a:t> </a:t>
            </a:r>
            <a:r>
              <a:rPr lang="en-US" dirty="0" err="1" smtClean="0"/>
              <a:t>contato</a:t>
            </a:r>
            <a:endParaRPr lang="en-US" dirty="0" smtClean="0"/>
          </a:p>
          <a:p>
            <a:pPr lvl="1"/>
            <a:r>
              <a:rPr lang="en-US" dirty="0" smtClean="0"/>
              <a:t>O </a:t>
            </a:r>
            <a:r>
              <a:rPr lang="en-US" dirty="0" err="1" smtClean="0"/>
              <a:t>líquido</a:t>
            </a:r>
            <a:r>
              <a:rPr lang="en-US" dirty="0" smtClean="0"/>
              <a:t> </a:t>
            </a:r>
            <a:r>
              <a:rPr lang="en-US" dirty="0" err="1" smtClean="0"/>
              <a:t>difunde</a:t>
            </a:r>
            <a:r>
              <a:rPr lang="en-US" dirty="0" smtClean="0"/>
              <a:t> no </a:t>
            </a:r>
            <a:r>
              <a:rPr lang="en-US" dirty="0" err="1" smtClean="0"/>
              <a:t>comprimido</a:t>
            </a:r>
            <a:r>
              <a:rPr lang="en-US" dirty="0" smtClean="0"/>
              <a:t> (</a:t>
            </a:r>
            <a:r>
              <a:rPr lang="en-US" dirty="0" err="1" smtClean="0"/>
              <a:t>embebição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Dissolução</a:t>
            </a:r>
            <a:r>
              <a:rPr lang="en-US" dirty="0" smtClean="0"/>
              <a:t> do </a:t>
            </a:r>
            <a:r>
              <a:rPr lang="en-US" dirty="0" err="1" smtClean="0"/>
              <a:t>fármaco</a:t>
            </a:r>
            <a:endParaRPr lang="en-US" dirty="0" smtClean="0"/>
          </a:p>
          <a:p>
            <a:pPr lvl="1"/>
            <a:r>
              <a:rPr lang="en-US" dirty="0" err="1" smtClean="0"/>
              <a:t>Droga</a:t>
            </a:r>
            <a:r>
              <a:rPr lang="en-US" dirty="0" smtClean="0"/>
              <a:t> </a:t>
            </a:r>
            <a:r>
              <a:rPr lang="en-US" dirty="0" err="1" smtClean="0"/>
              <a:t>dissolvida</a:t>
            </a:r>
            <a:r>
              <a:rPr lang="en-US" dirty="0" smtClean="0"/>
              <a:t> </a:t>
            </a:r>
            <a:r>
              <a:rPr lang="en-US" dirty="0" err="1" smtClean="0"/>
              <a:t>difunde</a:t>
            </a:r>
            <a:r>
              <a:rPr lang="en-US" dirty="0" smtClean="0"/>
              <a:t> para fora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5463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Teórico</a:t>
            </a:r>
            <a:endParaRPr lang="pt-BR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8765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Variáveis</a:t>
            </a:r>
            <a:r>
              <a:rPr lang="en-US" dirty="0" smtClean="0"/>
              <a:t> do </a:t>
            </a:r>
            <a:r>
              <a:rPr lang="en-US" dirty="0" err="1" smtClean="0"/>
              <a:t>problema</a:t>
            </a:r>
            <a:endParaRPr lang="pt-BR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Coeficiente</a:t>
            </a:r>
            <a:r>
              <a:rPr lang="en-US" dirty="0" smtClean="0"/>
              <a:t> de </a:t>
            </a:r>
            <a:r>
              <a:rPr lang="en-US" dirty="0" err="1" smtClean="0"/>
              <a:t>Difusão</a:t>
            </a:r>
            <a:r>
              <a:rPr lang="en-US" dirty="0" smtClean="0"/>
              <a:t> (D)</a:t>
            </a:r>
          </a:p>
          <a:p>
            <a:r>
              <a:rPr lang="en-US" dirty="0" err="1" smtClean="0"/>
              <a:t>Coeficiente</a:t>
            </a:r>
            <a:r>
              <a:rPr lang="en-US" dirty="0" smtClean="0"/>
              <a:t> de </a:t>
            </a:r>
            <a:r>
              <a:rPr lang="en-US" dirty="0" err="1" smtClean="0"/>
              <a:t>Solubilidade</a:t>
            </a:r>
            <a:r>
              <a:rPr lang="en-US" dirty="0" smtClean="0"/>
              <a:t> </a:t>
            </a:r>
            <a:r>
              <a:rPr lang="en-US" dirty="0" err="1" smtClean="0"/>
              <a:t>Saturada</a:t>
            </a:r>
            <a:r>
              <a:rPr lang="en-US" dirty="0" smtClean="0"/>
              <a:t> (C</a:t>
            </a:r>
            <a:r>
              <a:rPr lang="en-US" baseline="-25000" dirty="0" smtClean="0"/>
              <a:t>s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Carga</a:t>
            </a:r>
            <a:r>
              <a:rPr lang="en-US" dirty="0" smtClean="0"/>
              <a:t> de </a:t>
            </a:r>
            <a:r>
              <a:rPr lang="en-US" dirty="0" err="1" smtClean="0"/>
              <a:t>Fármaco</a:t>
            </a:r>
            <a:r>
              <a:rPr lang="en-US" dirty="0" smtClean="0"/>
              <a:t> (A)</a:t>
            </a:r>
          </a:p>
          <a:p>
            <a:r>
              <a:rPr lang="en-US" dirty="0" err="1" smtClean="0"/>
              <a:t>Altura</a:t>
            </a:r>
            <a:r>
              <a:rPr lang="en-US" dirty="0" smtClean="0"/>
              <a:t> da </a:t>
            </a:r>
            <a:r>
              <a:rPr lang="en-US" dirty="0" err="1" smtClean="0"/>
              <a:t>pílula</a:t>
            </a:r>
            <a:r>
              <a:rPr lang="en-US" dirty="0" smtClean="0"/>
              <a:t> (h)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24370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Modelo</a:t>
            </a:r>
            <a:r>
              <a:rPr lang="en-US" dirty="0" smtClean="0"/>
              <a:t> </a:t>
            </a:r>
            <a:r>
              <a:rPr lang="en-US" dirty="0" err="1" smtClean="0"/>
              <a:t>Matemático</a:t>
            </a:r>
            <a:endParaRPr lang="pt-BR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Equação</a:t>
            </a:r>
            <a:r>
              <a:rPr lang="en-US" dirty="0" smtClean="0"/>
              <a:t> de </a:t>
            </a:r>
            <a:r>
              <a:rPr lang="en-US" dirty="0" err="1" smtClean="0"/>
              <a:t>difusão</a:t>
            </a:r>
            <a:r>
              <a:rPr lang="en-US" dirty="0" smtClean="0"/>
              <a:t> da </a:t>
            </a:r>
            <a:r>
              <a:rPr lang="en-US" dirty="0" err="1" smtClean="0"/>
              <a:t>pílula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Onde</a:t>
            </a:r>
            <a:endParaRPr lang="en-US" dirty="0" smtClean="0"/>
          </a:p>
          <a:p>
            <a:pPr lvl="1"/>
            <a:r>
              <a:rPr lang="en-US" dirty="0" smtClean="0"/>
              <a:t>D é o </a:t>
            </a:r>
            <a:r>
              <a:rPr lang="en-US" dirty="0" err="1" smtClean="0"/>
              <a:t>Coeficiente</a:t>
            </a:r>
            <a:r>
              <a:rPr lang="en-US" dirty="0" smtClean="0"/>
              <a:t> de </a:t>
            </a:r>
            <a:r>
              <a:rPr lang="en-US" dirty="0" err="1" smtClean="0"/>
              <a:t>Difusão</a:t>
            </a:r>
            <a:endParaRPr lang="en-US" dirty="0" smtClean="0"/>
          </a:p>
          <a:p>
            <a:pPr lvl="1"/>
            <a:r>
              <a:rPr lang="en-US" dirty="0" smtClean="0"/>
              <a:t>C é a </a:t>
            </a:r>
            <a:r>
              <a:rPr lang="en-US" dirty="0" err="1" smtClean="0"/>
              <a:t>concentração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determinado</a:t>
            </a:r>
            <a:r>
              <a:rPr lang="en-US" dirty="0" smtClean="0"/>
              <a:t> </a:t>
            </a:r>
            <a:r>
              <a:rPr lang="en-US" dirty="0" err="1" smtClean="0"/>
              <a:t>momento</a:t>
            </a:r>
            <a:endParaRPr lang="en-US" dirty="0" smtClean="0"/>
          </a:p>
          <a:p>
            <a:pPr lvl="1"/>
            <a:r>
              <a:rPr lang="en-US" dirty="0"/>
              <a:t>0 ≤ r </a:t>
            </a:r>
            <a:r>
              <a:rPr lang="en-US" dirty="0" smtClean="0"/>
              <a:t>≤ a (</a:t>
            </a:r>
            <a:r>
              <a:rPr lang="en-US" dirty="0" err="1" smtClean="0"/>
              <a:t>raio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-l ≤ z </a:t>
            </a:r>
            <a:r>
              <a:rPr lang="en-US" dirty="0" smtClean="0"/>
              <a:t>≤ l (</a:t>
            </a:r>
            <a:r>
              <a:rPr lang="en-US" dirty="0" err="1" smtClean="0"/>
              <a:t>largura</a:t>
            </a:r>
            <a:r>
              <a:rPr lang="en-US" dirty="0" smtClean="0"/>
              <a:t>)</a:t>
            </a:r>
          </a:p>
          <a:p>
            <a:pPr lvl="1"/>
            <a:endParaRPr lang="en-US" dirty="0" smtClean="0"/>
          </a:p>
          <a:p>
            <a:r>
              <a:rPr lang="en-US" dirty="0" err="1" smtClean="0"/>
              <a:t>Modelo</a:t>
            </a:r>
            <a:r>
              <a:rPr lang="en-US" dirty="0" smtClean="0"/>
              <a:t> </a:t>
            </a:r>
            <a:r>
              <a:rPr lang="en-US" dirty="0" err="1" smtClean="0"/>
              <a:t>alternativo</a:t>
            </a:r>
            <a:endParaRPr lang="pt-BR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2882" y="2885122"/>
            <a:ext cx="2581275" cy="600075"/>
          </a:xfrm>
          <a:prstGeom prst="rect">
            <a:avLst/>
          </a:prstGeom>
        </p:spPr>
      </p:pic>
      <p:pic>
        <p:nvPicPr>
          <p:cNvPr id="1026" name="Picture 2" descr="http://www.umangpharmaceuticals.com/images/neutral-pellets/silica-pellets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441" y="2294572"/>
            <a:ext cx="28575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53864" y="5820537"/>
            <a:ext cx="2647950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467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Rede</a:t>
            </a:r>
            <a:r>
              <a:rPr lang="en-US" dirty="0" smtClean="0"/>
              <a:t> NEURAL </a:t>
            </a:r>
            <a:r>
              <a:rPr lang="en-US" dirty="0" err="1" smtClean="0"/>
              <a:t>Artifical</a:t>
            </a:r>
            <a:r>
              <a:rPr lang="en-US" dirty="0" smtClean="0"/>
              <a:t> (RNA)</a:t>
            </a:r>
            <a:br>
              <a:rPr lang="en-US" dirty="0" smtClean="0"/>
            </a:br>
            <a:r>
              <a:rPr lang="en-US" dirty="0" err="1" smtClean="0"/>
              <a:t>dEFINIÇÃO</a:t>
            </a:r>
            <a:endParaRPr lang="pt-BR" dirty="0"/>
          </a:p>
        </p:txBody>
      </p:sp>
      <p:pic>
        <p:nvPicPr>
          <p:cNvPr id="2050" name="Picture 2" descr="http://futurehumanevolution.com/wp-content/uploads/Artificial-Intelligence-Neural-Network-Nodes.jp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5276" y="2120900"/>
            <a:ext cx="6187797" cy="405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332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Rede</a:t>
            </a:r>
            <a:r>
              <a:rPr lang="en-US" dirty="0" smtClean="0"/>
              <a:t> NEURAL </a:t>
            </a:r>
            <a:r>
              <a:rPr lang="en-US" dirty="0" err="1" smtClean="0"/>
              <a:t>Artifical</a:t>
            </a:r>
            <a:r>
              <a:rPr lang="en-US" dirty="0" smtClean="0"/>
              <a:t> (RNA)</a:t>
            </a:r>
            <a:br>
              <a:rPr lang="en-US" dirty="0" smtClean="0"/>
            </a:br>
            <a:r>
              <a:rPr lang="en-US" dirty="0" err="1" smtClean="0"/>
              <a:t>sAÍDAS</a:t>
            </a:r>
            <a:endParaRPr lang="pt-BR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Erro</a:t>
            </a:r>
            <a:r>
              <a:rPr lang="en-US" dirty="0" smtClean="0"/>
              <a:t> entre as </a:t>
            </a:r>
            <a:r>
              <a:rPr lang="en-US" dirty="0" err="1" smtClean="0"/>
              <a:t>variáveis</a:t>
            </a:r>
            <a:r>
              <a:rPr lang="en-US" dirty="0" smtClean="0"/>
              <a:t> </a:t>
            </a:r>
            <a:r>
              <a:rPr lang="en-US" dirty="0" err="1" smtClean="0"/>
              <a:t>observadas</a:t>
            </a:r>
            <a:r>
              <a:rPr lang="en-US" dirty="0" smtClean="0"/>
              <a:t> (</a:t>
            </a:r>
            <a:r>
              <a:rPr lang="en-US" dirty="0" err="1" smtClean="0"/>
              <a:t>y</a:t>
            </a:r>
            <a:r>
              <a:rPr lang="en-US" baseline="-25000" dirty="0" err="1" smtClean="0"/>
              <a:t>j</a:t>
            </a:r>
            <a:r>
              <a:rPr lang="en-US" dirty="0" smtClean="0"/>
              <a:t>) e </a:t>
            </a:r>
            <a:r>
              <a:rPr lang="en-US" dirty="0" err="1" smtClean="0"/>
              <a:t>os</a:t>
            </a:r>
            <a:r>
              <a:rPr lang="en-US" dirty="0" smtClean="0"/>
              <a:t> dados </a:t>
            </a:r>
            <a:r>
              <a:rPr lang="en-US" dirty="0" err="1" smtClean="0"/>
              <a:t>modelo</a:t>
            </a:r>
            <a:r>
              <a:rPr lang="en-US" dirty="0" smtClean="0"/>
              <a:t> (</a:t>
            </a:r>
            <a:r>
              <a:rPr lang="en-US" dirty="0" err="1" smtClean="0"/>
              <a:t>out</a:t>
            </a:r>
            <a:r>
              <a:rPr lang="en-US" baseline="30000" dirty="0" err="1" smtClean="0"/>
              <a:t>l</a:t>
            </a:r>
            <a:r>
              <a:rPr lang="en-US" baseline="-25000" dirty="0" err="1" smtClean="0"/>
              <a:t>j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err="1" smtClean="0"/>
              <a:t>Onde</a:t>
            </a:r>
            <a:endParaRPr lang="en-US" dirty="0" smtClean="0"/>
          </a:p>
          <a:p>
            <a:pPr lvl="1"/>
            <a:r>
              <a:rPr lang="en-US" dirty="0"/>
              <a:t>(</a:t>
            </a:r>
            <a:r>
              <a:rPr lang="en-US" dirty="0" err="1"/>
              <a:t>out</a:t>
            </a:r>
            <a:r>
              <a:rPr lang="en-US" baseline="30000" dirty="0" err="1"/>
              <a:t>l</a:t>
            </a:r>
            <a:r>
              <a:rPr lang="en-US" baseline="-25000" dirty="0" err="1"/>
              <a:t>j</a:t>
            </a:r>
            <a:r>
              <a:rPr lang="en-US" dirty="0" smtClean="0"/>
              <a:t>) é a </a:t>
            </a:r>
            <a:r>
              <a:rPr lang="en-US" dirty="0" err="1" smtClean="0"/>
              <a:t>função</a:t>
            </a:r>
            <a:r>
              <a:rPr lang="en-US" dirty="0" smtClean="0"/>
              <a:t> dos pesos</a:t>
            </a:r>
          </a:p>
          <a:p>
            <a:pPr lvl="1"/>
            <a:r>
              <a:rPr lang="en-US" dirty="0" smtClean="0"/>
              <a:t>n é o total de dados </a:t>
            </a:r>
            <a:r>
              <a:rPr lang="en-US" dirty="0" err="1" smtClean="0"/>
              <a:t>observados</a:t>
            </a:r>
            <a:endParaRPr lang="en-US" dirty="0" smtClean="0"/>
          </a:p>
          <a:p>
            <a:pPr lvl="1"/>
            <a:r>
              <a:rPr lang="en-US" dirty="0" smtClean="0"/>
              <a:t>l </a:t>
            </a:r>
            <a:r>
              <a:rPr lang="en-US" dirty="0" err="1" smtClean="0"/>
              <a:t>especifica</a:t>
            </a:r>
            <a:r>
              <a:rPr lang="en-US" dirty="0" smtClean="0"/>
              <a:t> a </a:t>
            </a:r>
            <a:r>
              <a:rPr lang="en-US" dirty="0" err="1" smtClean="0"/>
              <a:t>resposta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camada</a:t>
            </a:r>
            <a:r>
              <a:rPr lang="en-US" dirty="0" smtClean="0"/>
              <a:t> </a:t>
            </a:r>
            <a:r>
              <a:rPr lang="en-US" dirty="0" err="1" smtClean="0"/>
              <a:t>atual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 err="1" smtClean="0"/>
              <a:t>saída</a:t>
            </a:r>
            <a:r>
              <a:rPr lang="en-US" dirty="0" smtClean="0"/>
              <a:t> do </a:t>
            </a:r>
            <a:r>
              <a:rPr lang="en-US" dirty="0" err="1" smtClean="0"/>
              <a:t>neurônio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err="1"/>
              <a:t>out</a:t>
            </a:r>
            <a:r>
              <a:rPr lang="en-US" baseline="30000" dirty="0" err="1"/>
              <a:t>l</a:t>
            </a:r>
            <a:r>
              <a:rPr lang="en-US" baseline="-25000" dirty="0" err="1"/>
              <a:t>j</a:t>
            </a:r>
            <a:r>
              <a:rPr lang="en-US" dirty="0"/>
              <a:t>) </a:t>
            </a:r>
            <a:r>
              <a:rPr lang="en-US" dirty="0" smtClean="0"/>
              <a:t>é </a:t>
            </a:r>
            <a:r>
              <a:rPr lang="en-US" dirty="0" err="1" smtClean="0"/>
              <a:t>calculada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endParaRPr lang="en-US" dirty="0" smtClean="0"/>
          </a:p>
          <a:p>
            <a:endParaRPr lang="en-US" dirty="0"/>
          </a:p>
          <a:p>
            <a:pPr lvl="1"/>
            <a:endParaRPr lang="en-US" dirty="0" smtClean="0"/>
          </a:p>
          <a:p>
            <a:r>
              <a:rPr lang="en-US" dirty="0" err="1" smtClean="0"/>
              <a:t>Onde</a:t>
            </a:r>
            <a:endParaRPr lang="en-US" dirty="0" smtClean="0"/>
          </a:p>
          <a:p>
            <a:pPr lvl="1"/>
            <a:r>
              <a:rPr lang="en-US" dirty="0" smtClean="0"/>
              <a:t>m é o </a:t>
            </a:r>
            <a:r>
              <a:rPr lang="en-US" dirty="0" err="1" smtClean="0"/>
              <a:t>número</a:t>
            </a:r>
            <a:r>
              <a:rPr lang="en-US" dirty="0" smtClean="0"/>
              <a:t> de </a:t>
            </a:r>
            <a:r>
              <a:rPr lang="en-US" dirty="0" err="1" smtClean="0"/>
              <a:t>neurônios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camada</a:t>
            </a:r>
            <a:r>
              <a:rPr lang="en-US" dirty="0" smtClean="0"/>
              <a:t> anterior (l – 1)</a:t>
            </a:r>
          </a:p>
          <a:p>
            <a:pPr lvl="1"/>
            <a:r>
              <a:rPr lang="en-US" dirty="0" smtClean="0"/>
              <a:t>f é a </a:t>
            </a:r>
            <a:r>
              <a:rPr lang="en-US" dirty="0" err="1" smtClean="0"/>
              <a:t>função</a:t>
            </a:r>
            <a:r>
              <a:rPr lang="en-US" dirty="0" smtClean="0"/>
              <a:t> de </a:t>
            </a:r>
            <a:r>
              <a:rPr lang="en-US" dirty="0" err="1" smtClean="0"/>
              <a:t>transferência</a:t>
            </a:r>
            <a:endParaRPr lang="en-US" dirty="0" smtClean="0"/>
          </a:p>
          <a:p>
            <a:pPr lvl="1"/>
            <a:r>
              <a:rPr lang="en-US" dirty="0" err="1"/>
              <a:t>w</a:t>
            </a:r>
            <a:r>
              <a:rPr lang="en-US" baseline="-25000" dirty="0" err="1" smtClean="0"/>
              <a:t>ji</a:t>
            </a:r>
            <a:r>
              <a:rPr lang="en-US" dirty="0" smtClean="0"/>
              <a:t>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pesos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conectam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neurônios</a:t>
            </a:r>
            <a:endParaRPr lang="en-US" dirty="0" smtClean="0"/>
          </a:p>
          <a:p>
            <a:pPr lvl="1"/>
            <a:endParaRPr lang="pt-B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7720" y="2495550"/>
            <a:ext cx="1981200" cy="647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4370" y="4300537"/>
            <a:ext cx="2247900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306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Rede</a:t>
            </a:r>
            <a:r>
              <a:rPr lang="en-US" dirty="0" smtClean="0"/>
              <a:t> NEURAL </a:t>
            </a:r>
            <a:r>
              <a:rPr lang="en-US" dirty="0" err="1" smtClean="0"/>
              <a:t>Artifical</a:t>
            </a:r>
            <a:r>
              <a:rPr lang="en-US" dirty="0" smtClean="0"/>
              <a:t> (RNA)</a:t>
            </a:r>
            <a:br>
              <a:rPr lang="en-US" dirty="0" smtClean="0"/>
            </a:br>
            <a:r>
              <a:rPr lang="en-US" dirty="0" err="1" smtClean="0"/>
              <a:t>peSOS</a:t>
            </a:r>
            <a:endParaRPr lang="pt-BR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Correção</a:t>
            </a:r>
            <a:r>
              <a:rPr lang="en-US" dirty="0" smtClean="0"/>
              <a:t> de pesos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Onde</a:t>
            </a:r>
            <a:endParaRPr lang="en-US" dirty="0" smtClean="0"/>
          </a:p>
          <a:p>
            <a:pPr lvl="1"/>
            <a:r>
              <a:rPr lang="el-GR" dirty="0" smtClean="0"/>
              <a:t>Δ</a:t>
            </a:r>
            <a:r>
              <a:rPr lang="en-US" dirty="0" err="1" smtClean="0"/>
              <a:t>w</a:t>
            </a:r>
            <a:r>
              <a:rPr lang="en-US" baseline="30000" dirty="0" err="1" smtClean="0"/>
              <a:t>l</a:t>
            </a:r>
            <a:r>
              <a:rPr lang="en-US" baseline="-25000" dirty="0" err="1" smtClean="0"/>
              <a:t>ji</a:t>
            </a:r>
            <a:r>
              <a:rPr lang="en-US" baseline="30000" dirty="0" smtClean="0"/>
              <a:t> </a:t>
            </a:r>
            <a:r>
              <a:rPr lang="en-US" dirty="0" err="1" smtClean="0"/>
              <a:t>correção</a:t>
            </a:r>
            <a:r>
              <a:rPr lang="en-US" dirty="0" smtClean="0"/>
              <a:t> do peso entre o j-</a:t>
            </a:r>
            <a:r>
              <a:rPr lang="en-US" dirty="0" err="1" smtClean="0"/>
              <a:t>ésimo</a:t>
            </a:r>
            <a:r>
              <a:rPr lang="en-US" dirty="0" smtClean="0"/>
              <a:t> </a:t>
            </a:r>
            <a:r>
              <a:rPr lang="en-US" dirty="0" err="1" smtClean="0"/>
              <a:t>elemento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l-</a:t>
            </a:r>
            <a:r>
              <a:rPr lang="en-US" dirty="0" err="1" smtClean="0"/>
              <a:t>ésima</a:t>
            </a:r>
            <a:r>
              <a:rPr lang="en-US" dirty="0" smtClean="0"/>
              <a:t> </a:t>
            </a:r>
            <a:r>
              <a:rPr lang="en-US" dirty="0" err="1" smtClean="0"/>
              <a:t>camada</a:t>
            </a:r>
            <a:r>
              <a:rPr lang="en-US" dirty="0" smtClean="0"/>
              <a:t> e o </a:t>
            </a:r>
            <a:r>
              <a:rPr lang="en-US" dirty="0" err="1" smtClean="0"/>
              <a:t>i-ésimo</a:t>
            </a:r>
            <a:r>
              <a:rPr lang="en-US" dirty="0" smtClean="0"/>
              <a:t> </a:t>
            </a:r>
            <a:r>
              <a:rPr lang="en-US" dirty="0" err="1" smtClean="0"/>
              <a:t>elemento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camada</a:t>
            </a:r>
            <a:r>
              <a:rPr lang="en-US" dirty="0" smtClean="0"/>
              <a:t> anterior</a:t>
            </a:r>
          </a:p>
          <a:p>
            <a:pPr lvl="1"/>
            <a:r>
              <a:rPr lang="en-US" dirty="0" smtClean="0"/>
              <a:t>Out</a:t>
            </a:r>
            <a:r>
              <a:rPr lang="en-US" baseline="30000" dirty="0" smtClean="0"/>
              <a:t>l-1</a:t>
            </a:r>
            <a:r>
              <a:rPr lang="en-US" baseline="-25000" dirty="0" smtClean="0"/>
              <a:t>j</a:t>
            </a:r>
            <a:r>
              <a:rPr lang="en-US" dirty="0" smtClean="0"/>
              <a:t> </a:t>
            </a:r>
            <a:r>
              <a:rPr lang="en-US" dirty="0" err="1" smtClean="0"/>
              <a:t>contem</a:t>
            </a:r>
            <a:r>
              <a:rPr lang="en-US" dirty="0" smtClean="0"/>
              <a:t> o </a:t>
            </a:r>
            <a:r>
              <a:rPr lang="en-US" dirty="0" err="1" smtClean="0"/>
              <a:t>resultado</a:t>
            </a:r>
            <a:r>
              <a:rPr lang="en-US" dirty="0" smtClean="0"/>
              <a:t> da </a:t>
            </a:r>
            <a:r>
              <a:rPr lang="en-US" dirty="0" err="1" smtClean="0"/>
              <a:t>saída</a:t>
            </a:r>
            <a:r>
              <a:rPr lang="en-US" dirty="0" smtClean="0"/>
              <a:t> da </a:t>
            </a:r>
            <a:r>
              <a:rPr lang="en-US" dirty="0" err="1" smtClean="0"/>
              <a:t>camada</a:t>
            </a:r>
            <a:r>
              <a:rPr lang="en-US" dirty="0" smtClean="0"/>
              <a:t> l - 1</a:t>
            </a:r>
            <a:endParaRPr lang="en-US" dirty="0"/>
          </a:p>
          <a:p>
            <a:pPr lvl="1"/>
            <a:r>
              <a:rPr lang="en-US" dirty="0" smtClean="0"/>
              <a:t>l </a:t>
            </a:r>
            <a:r>
              <a:rPr lang="en-US" dirty="0" err="1" smtClean="0"/>
              <a:t>especifica</a:t>
            </a:r>
            <a:r>
              <a:rPr lang="en-US" dirty="0" smtClean="0"/>
              <a:t> a </a:t>
            </a:r>
            <a:r>
              <a:rPr lang="en-US" dirty="0" err="1" smtClean="0"/>
              <a:t>resposta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camada</a:t>
            </a:r>
            <a:r>
              <a:rPr lang="en-US" dirty="0" smtClean="0"/>
              <a:t> </a:t>
            </a:r>
            <a:r>
              <a:rPr lang="en-US" dirty="0" err="1" smtClean="0"/>
              <a:t>atual</a:t>
            </a:r>
            <a:endParaRPr lang="en-US" dirty="0" smtClean="0"/>
          </a:p>
          <a:p>
            <a:pPr lvl="1"/>
            <a:r>
              <a:rPr lang="el-GR" dirty="0" smtClean="0"/>
              <a:t>η</a:t>
            </a:r>
            <a:r>
              <a:rPr lang="en-US" dirty="0" smtClean="0"/>
              <a:t> taxa de </a:t>
            </a:r>
            <a:r>
              <a:rPr lang="en-US" dirty="0" err="1" smtClean="0"/>
              <a:t>aprendizagem</a:t>
            </a:r>
            <a:endParaRPr lang="en-US" dirty="0"/>
          </a:p>
          <a:p>
            <a:pPr lvl="1"/>
            <a:r>
              <a:rPr lang="el-GR" dirty="0" smtClean="0"/>
              <a:t>μ</a:t>
            </a:r>
            <a:r>
              <a:rPr lang="en-US" dirty="0" smtClean="0"/>
              <a:t> </a:t>
            </a:r>
            <a:r>
              <a:rPr lang="en-US" dirty="0" err="1" smtClean="0"/>
              <a:t>constante</a:t>
            </a:r>
            <a:r>
              <a:rPr lang="en-US" dirty="0" smtClean="0"/>
              <a:t> de </a:t>
            </a:r>
            <a:r>
              <a:rPr lang="en-US" dirty="0" err="1" smtClean="0"/>
              <a:t>momento</a:t>
            </a:r>
            <a:endParaRPr lang="en-US" dirty="0" smtClean="0"/>
          </a:p>
          <a:p>
            <a:pPr marL="274320" lvl="1" indent="0">
              <a:buNone/>
            </a:pPr>
            <a:endParaRPr lang="en-US" dirty="0" smtClean="0"/>
          </a:p>
          <a:p>
            <a:endParaRPr lang="en-US" dirty="0"/>
          </a:p>
          <a:p>
            <a:pPr lvl="1"/>
            <a:endParaRPr lang="en-US" dirty="0" smtClean="0"/>
          </a:p>
          <a:p>
            <a:pPr lvl="1"/>
            <a:endParaRPr lang="pt-B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0035" y="2732818"/>
            <a:ext cx="306705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095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TC103090434[[fn=Wood Type]]</Template>
  <TotalTime>665</TotalTime>
  <Words>948</Words>
  <Application>Microsoft Office PowerPoint</Application>
  <PresentationFormat>Widescreen</PresentationFormat>
  <Paragraphs>113</Paragraphs>
  <Slides>17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Cambria</vt:lpstr>
      <vt:lpstr>Rockwell</vt:lpstr>
      <vt:lpstr>Rockwell Condensed</vt:lpstr>
      <vt:lpstr>Wingdings</vt:lpstr>
      <vt:lpstr>Wood Type</vt:lpstr>
      <vt:lpstr>Um Algoritmo Adaptativo Fuzzy-Genético para a estimativa da matriz de propriedades fisicoquímicas para alcançar perfis desejados de liberação de fármacos </vt:lpstr>
      <vt:lpstr>Introdução</vt:lpstr>
      <vt:lpstr>Sistemas de Liberação de Fármacos (DDS)</vt:lpstr>
      <vt:lpstr>Teórico</vt:lpstr>
      <vt:lpstr>Variáveis do problema</vt:lpstr>
      <vt:lpstr>Modelo Matemático</vt:lpstr>
      <vt:lpstr>Rede NEURAL Artifical (RNA) dEFINIÇÃO</vt:lpstr>
      <vt:lpstr>Rede NEURAL Artifical (RNA) sAÍDAS</vt:lpstr>
      <vt:lpstr>Rede NEURAL Artifical (RNA) peSOS</vt:lpstr>
      <vt:lpstr>Rede NEURAL Artifical (RNA) fLUXOGRAMA</vt:lpstr>
      <vt:lpstr>Rede neural Artificial (RNA) Treinamento</vt:lpstr>
      <vt:lpstr>REDE NEURAL ARTIFICAL implantação</vt:lpstr>
      <vt:lpstr>RESULTADOS</vt:lpstr>
      <vt:lpstr>Liberação de hidrocortisona</vt:lpstr>
      <vt:lpstr>Liberação de butirato de ródio (II)</vt:lpstr>
      <vt:lpstr>CONCLUSÃO</vt:lpstr>
      <vt:lpstr>Rede neural artificial (RNA)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Uma Abordagem Alternativa Baseada em Redes Neurais Artificiais para Estudar Liberação Controlada de Fármacos</dc:title>
  <dc:creator>Claudinho</dc:creator>
  <cp:lastModifiedBy>Claudinho</cp:lastModifiedBy>
  <cp:revision>25</cp:revision>
  <dcterms:created xsi:type="dcterms:W3CDTF">2014-09-17T00:57:58Z</dcterms:created>
  <dcterms:modified xsi:type="dcterms:W3CDTF">2014-09-23T03:09:18Z</dcterms:modified>
</cp:coreProperties>
</file>