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19"/>
  </p:notesMasterIdLst>
  <p:sldIdLst>
    <p:sldId id="256" r:id="rId2"/>
    <p:sldId id="257" r:id="rId3"/>
    <p:sldId id="258" r:id="rId4"/>
    <p:sldId id="274" r:id="rId5"/>
    <p:sldId id="259" r:id="rId6"/>
    <p:sldId id="260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67" r:id="rId15"/>
    <p:sldId id="282" r:id="rId16"/>
    <p:sldId id="270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84381" autoAdjust="0"/>
  </p:normalViewPr>
  <p:slideViewPr>
    <p:cSldViewPr snapToGrid="0">
      <p:cViewPr>
        <p:scale>
          <a:sx n="64" d="100"/>
          <a:sy n="64" d="100"/>
        </p:scale>
        <p:origin x="9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3A128-1F8A-4718-B876-0D1222ACE720}" type="datetimeFigureOut">
              <a:rPr lang="pt-BR" smtClean="0"/>
              <a:t>24/09/2014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A2EB9-9D4C-481F-B0F6-7DDD549746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046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Matéria</a:t>
            </a:r>
            <a:r>
              <a:rPr lang="en-US" dirty="0" smtClean="0"/>
              <a:t> prima </a:t>
            </a:r>
            <a:r>
              <a:rPr lang="en-US" dirty="0" err="1" smtClean="0"/>
              <a:t>barata</a:t>
            </a:r>
            <a:r>
              <a:rPr lang="en-US" dirty="0" smtClean="0"/>
              <a:t> para a </a:t>
            </a:r>
            <a:r>
              <a:rPr lang="en-US" dirty="0" err="1" smtClean="0"/>
              <a:t>fabricação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entrega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Quantificar</a:t>
            </a:r>
            <a:r>
              <a:rPr lang="en-US" dirty="0" smtClean="0"/>
              <a:t> </a:t>
            </a:r>
            <a:r>
              <a:rPr lang="en-US" dirty="0" err="1" smtClean="0"/>
              <a:t>dependência</a:t>
            </a:r>
            <a:r>
              <a:rPr lang="en-US" dirty="0" smtClean="0"/>
              <a:t> dos </a:t>
            </a:r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transporte</a:t>
            </a:r>
            <a:r>
              <a:rPr lang="en-US" dirty="0" smtClean="0"/>
              <a:t> </a:t>
            </a:r>
            <a:r>
              <a:rPr lang="en-US" dirty="0" err="1" smtClean="0"/>
              <a:t>envolvidos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liberação</a:t>
            </a:r>
            <a:r>
              <a:rPr lang="en-US" dirty="0" smtClean="0"/>
              <a:t> de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droga</a:t>
            </a:r>
            <a:r>
              <a:rPr lang="en-US" dirty="0" smtClean="0"/>
              <a:t> 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propriedades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fisicoquímicas</a:t>
            </a:r>
            <a:r>
              <a:rPr lang="en-US" baseline="0" dirty="0" smtClean="0"/>
              <a:t> do material </a:t>
            </a:r>
            <a:r>
              <a:rPr lang="en-US" baseline="0" dirty="0" err="1" smtClean="0"/>
              <a:t>transportador</a:t>
            </a:r>
            <a:r>
              <a:rPr lang="en-US" baseline="0" dirty="0" smtClean="0"/>
              <a:t>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/>
              <a:t>Comprimido</a:t>
            </a:r>
            <a:r>
              <a:rPr lang="en-US" dirty="0" smtClean="0"/>
              <a:t> </a:t>
            </a:r>
            <a:r>
              <a:rPr lang="en-US" dirty="0" err="1" smtClean="0"/>
              <a:t>estabelece</a:t>
            </a:r>
            <a:r>
              <a:rPr lang="en-US" dirty="0" smtClean="0"/>
              <a:t> </a:t>
            </a:r>
            <a:r>
              <a:rPr lang="en-US" dirty="0" err="1" smtClean="0"/>
              <a:t>contato</a:t>
            </a:r>
            <a:r>
              <a:rPr lang="en-US" dirty="0" smtClean="0"/>
              <a:t> com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água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fluido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físico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Dissolução</a:t>
            </a:r>
            <a:r>
              <a:rPr lang="en-US" dirty="0" smtClean="0"/>
              <a:t> </a:t>
            </a:r>
            <a:r>
              <a:rPr lang="en-US" dirty="0" err="1" smtClean="0"/>
              <a:t>acontece</a:t>
            </a:r>
            <a:r>
              <a:rPr lang="en-US" dirty="0" smtClean="0"/>
              <a:t> pela </a:t>
            </a:r>
            <a:r>
              <a:rPr lang="en-US" dirty="0" err="1" smtClean="0"/>
              <a:t>diferença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concentração</a:t>
            </a:r>
            <a:r>
              <a:rPr lang="en-US" baseline="0" dirty="0" smtClean="0"/>
              <a:t> de ions (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steep concentration gradients)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polímeros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insolúveis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água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ocorre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primeiro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clivagem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erosão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54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i) O GA terá convergido se somente se operadores predador e habitat não forem mais capazes de eliminar indivíduos devido à convergência de toda a população para um único valor de erro de ajuste.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ii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O GA será finalizado se somente se o log(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</a:t>
            </a:r>
            <a:r>
              <a:rPr lang="pt-BR" sz="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)≤log(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</a:t>
            </a:r>
            <a:r>
              <a:rPr lang="pt-BR" sz="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e sendo log(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</a:t>
            </a:r>
            <a:r>
              <a:rPr lang="pt-BR" sz="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)=-6. O valor de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</a:t>
            </a:r>
            <a:r>
              <a:rPr lang="pt-BR" sz="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</a:t>
            </a:r>
            <a:r>
              <a:rPr lang="pt-B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foi escolhido para garantir que as curvas de liberação controlada determinadas pelo GA sejam indistinguíveis experimentalmente da curva de referencia (Tabela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293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i) O GA terá convergido se somente se operadores predador e habitat não forem mais capazes de eliminar indivíduos devido à convergência de toda a população para um único valor de erro de ajuste.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ii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O GA será finalizado se somente se o log(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</a:t>
            </a:r>
            <a:r>
              <a:rPr lang="pt-BR" sz="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)≤log(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</a:t>
            </a:r>
            <a:r>
              <a:rPr lang="pt-BR" sz="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e sendo log(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</a:t>
            </a:r>
            <a:r>
              <a:rPr lang="pt-BR" sz="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)=-6. O valor de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</a:t>
            </a:r>
            <a:r>
              <a:rPr lang="pt-BR" sz="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</a:t>
            </a:r>
            <a:r>
              <a:rPr lang="pt-B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foi escolhido para garantir que as curvas de liberação controlada determinadas pelo GA sejam indistinguíveis experimentalmente da curva de referencia (Tabela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65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Pequena</a:t>
            </a:r>
            <a:r>
              <a:rPr lang="en-US" dirty="0" smtClean="0"/>
              <a:t> </a:t>
            </a:r>
            <a:r>
              <a:rPr lang="en-US" dirty="0" err="1" smtClean="0"/>
              <a:t>variação</a:t>
            </a:r>
            <a:r>
              <a:rPr lang="en-US" dirty="0" smtClean="0"/>
              <a:t>, </a:t>
            </a:r>
            <a:r>
              <a:rPr lang="en-US" dirty="0" err="1" smtClean="0"/>
              <a:t>soluções</a:t>
            </a:r>
            <a:r>
              <a:rPr lang="en-US" dirty="0" smtClean="0"/>
              <a:t> </a:t>
            </a:r>
            <a:r>
              <a:rPr lang="en-US" dirty="0" err="1" smtClean="0"/>
              <a:t>distintas</a:t>
            </a:r>
            <a:r>
              <a:rPr lang="en-US" dirty="0" smtClean="0"/>
              <a:t> (10, 11, 12) / C</a:t>
            </a:r>
            <a:r>
              <a:rPr lang="en-US" baseline="-25000" dirty="0" smtClean="0"/>
              <a:t>0</a:t>
            </a:r>
            <a:r>
              <a:rPr lang="en-US" baseline="0" dirty="0" smtClean="0"/>
              <a:t> e C</a:t>
            </a:r>
            <a:r>
              <a:rPr lang="en-US" baseline="-25000" dirty="0" smtClean="0"/>
              <a:t>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aproximadamente</a:t>
            </a:r>
            <a:r>
              <a:rPr lang="en-US" baseline="0" dirty="0" smtClean="0"/>
              <a:t> 75% (22-24, 17-18)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 distribuição tendenciosa é esperada devido a fração total de hidrocortisona liberada ser de apenas 30%.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370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188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Difusão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Fickiana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erosão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matriz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inchaço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moléculas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drogã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interagem</a:t>
            </a:r>
            <a:r>
              <a:rPr lang="en-US" baseline="0" dirty="0" smtClean="0"/>
              <a:t>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Processo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entendido</a:t>
            </a:r>
            <a:r>
              <a:rPr lang="en-US" baseline="0" dirty="0" smtClean="0"/>
              <a:t>, com formula </a:t>
            </a:r>
            <a:r>
              <a:rPr lang="en-US" baseline="0" dirty="0" err="1" smtClean="0"/>
              <a:t>matemática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precise para </a:t>
            </a:r>
            <a:r>
              <a:rPr lang="en-US" baseline="0" dirty="0" err="1" smtClean="0"/>
              <a:t>qualquer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geometria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cápsula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profundamente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fundamentado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princípios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físicos</a:t>
            </a:r>
            <a:r>
              <a:rPr lang="en-US" baseline="0" dirty="0" smtClean="0"/>
              <a:t>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Sem</a:t>
            </a:r>
            <a:r>
              <a:rPr lang="en-US" baseline="0" dirty="0" smtClean="0"/>
              <a:t> rigor: </a:t>
            </a:r>
            <a:r>
              <a:rPr lang="en-US" baseline="0" dirty="0" err="1" smtClean="0"/>
              <a:t>difusividade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constante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fármaco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condições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imersão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perfeitas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fronteiras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fixas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meio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externo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infinito</a:t>
            </a:r>
            <a:endParaRPr lang="en-US" baseline="0" dirty="0" smtClean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dissolução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erosão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equações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matemáticas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resultantes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tornar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pesadas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difusão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um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fármaco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substrato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vários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parâmetros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composição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matriz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geometria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matriz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expansão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volume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inchaço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erosão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dissolução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polímero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carga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inicial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droga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solubilidade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saturada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fármaco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matriz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Variáveis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fração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massa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liberada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fármaco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tempo) 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propriedades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fisicoquímicas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matriz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Tanto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RNAs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convencionais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regressão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não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linear,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só proporcionam um único conjunto de parâmetros para algum perfil de libertação experimental já que este é, essencialmente, um problema multivariado.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Parâmetros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fisicoquímicos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algumas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matrizes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reproduzem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frações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fiduciais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liberação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fármaco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intervalos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tempo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pré-especificados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54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inicialmente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proposto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cremes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pomadas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depois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amplamente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DDS de HPMC 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hidroxipropilmetilcelulose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Diagrama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mostrando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perfil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concentração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droga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tempo 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alguma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matriz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planar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espessura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L/2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linha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grossa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Difusão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eixo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horizontal da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região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II,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droga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está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completamente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dissolvida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para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fossa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região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III).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Enquanto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fronteira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entre as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regiões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e II,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b="0" i="0" u="none" strike="noStrike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(t) se move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positiva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x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fármaco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suspensão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região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se dissolve com o tempo.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Região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III: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fármaco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finamente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dividido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estado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disperso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imóvel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matriz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concentração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inicial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r>
              <a:rPr lang="en-US" b="0" i="0" u="none" strike="noStrike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Quando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cápsula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entra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contato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meio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externo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região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I),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região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intermediária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começa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se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desenvolver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(II),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onde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droga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completamente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dissolvida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concentração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abaixo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solubilidade</a:t>
            </a:r>
            <a:endParaRPr lang="en-US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medida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frente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dissolução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b="0" i="0" u="none" strike="noStrike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 move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longo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tempo o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fármaco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dissolvido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difunde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através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fronteira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0 a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algum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reservatório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externo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Q(t) é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fração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acumulada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fármaco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suspenso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Quando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próximo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1,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massa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acumulada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subestimada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10% 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difusão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30%.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Também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sobreestima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tempo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necessário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dissolução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droga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655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369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07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contrário</a:t>
            </a:r>
            <a:r>
              <a:rPr lang="en-US" dirty="0" smtClean="0"/>
              <a:t> 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otimizadores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tradicionais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primeira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ordem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gradiente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descendente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segunda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ordem</a:t>
            </a:r>
            <a:r>
              <a:rPr lang="en-US" baseline="0" dirty="0" smtClean="0"/>
              <a:t> (quasi-Newton)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Variáveis</a:t>
            </a:r>
            <a:r>
              <a:rPr lang="en-US" baseline="0" dirty="0" smtClean="0"/>
              <a:t> GA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Método</a:t>
            </a:r>
            <a:r>
              <a:rPr lang="en-US" dirty="0" smtClean="0"/>
              <a:t> de </a:t>
            </a:r>
            <a:r>
              <a:rPr lang="en-US" dirty="0" err="1" smtClean="0"/>
              <a:t>seleção</a:t>
            </a:r>
            <a:r>
              <a:rPr lang="en-US" dirty="0" smtClean="0"/>
              <a:t> para crossover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Operações</a:t>
            </a:r>
            <a:r>
              <a:rPr lang="en-US" dirty="0" smtClean="0"/>
              <a:t> de </a:t>
            </a:r>
            <a:r>
              <a:rPr lang="en-US" dirty="0" err="1" smtClean="0"/>
              <a:t>mutação</a:t>
            </a:r>
            <a:endParaRPr lang="en-US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Frequëncia</a:t>
            </a:r>
            <a:r>
              <a:rPr lang="en-US" dirty="0" smtClean="0"/>
              <a:t> de </a:t>
            </a:r>
            <a:r>
              <a:rPr lang="en-US" dirty="0" err="1" smtClean="0"/>
              <a:t>ocorrimento</a:t>
            </a:r>
            <a:endParaRPr lang="en-US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População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pt-BR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338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operadores</a:t>
            </a:r>
            <a:r>
              <a:rPr lang="en-US" dirty="0" smtClean="0"/>
              <a:t> tem o intuito</a:t>
            </a:r>
            <a:r>
              <a:rPr lang="en-US" baseline="0" dirty="0" smtClean="0"/>
              <a:t> de localizer </a:t>
            </a:r>
            <a:r>
              <a:rPr lang="en-US" baseline="0" dirty="0" err="1" smtClean="0"/>
              <a:t>novas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espécies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perservar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mínimos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encontrados</a:t>
            </a:r>
            <a:r>
              <a:rPr lang="en-US" baseline="0" dirty="0" smtClean="0"/>
              <a:t>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 controlador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fuzzy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determina a probabilidade de execução de cada operador genético sobre um ou mais indivíduos.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 importante relembrar que o valor da função fitness corresponde ao logaritmo do erro absoluto e portanto deve ser minimizado, ou seja, quanto menor o erro  mais adaptado será o individuo.</a:t>
            </a:r>
            <a:endParaRPr lang="pt-BR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645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operadores</a:t>
            </a:r>
            <a:r>
              <a:rPr lang="en-US" dirty="0" smtClean="0"/>
              <a:t> tem o intuito</a:t>
            </a:r>
            <a:r>
              <a:rPr lang="en-US" baseline="0" dirty="0" smtClean="0"/>
              <a:t> de localizer </a:t>
            </a:r>
            <a:r>
              <a:rPr lang="en-US" baseline="0" dirty="0" err="1" smtClean="0"/>
              <a:t>novas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espécies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perservar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mínimos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encontrados</a:t>
            </a:r>
            <a:r>
              <a:rPr lang="en-US" baseline="0" dirty="0" smtClean="0"/>
              <a:t>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 controlador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fuzzy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determina a probabilidade de execução de cada operador genético sobre um ou mais indivíduos.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 importante relembrar que o valor da função fitness corresponde ao logaritmo do erro absoluto e portanto deve ser minimizado, ou seja, quanto menor o erro  mais adaptado será o individuo.</a:t>
            </a:r>
            <a:endParaRPr lang="pt-BR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operador habitat apresenta uma dependência com a distância euclidiana entre os indivíduos analisados.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operador genético imigração depende da atividade dos operadores predador e habitat através da quantidade de indivíduos eliminados da população (N).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operador predador elimina indivíduos da população de acordo com a probabilidade definida como uma função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sigmoidal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aberta para a direita, portanto quanto maior o valor de fitness maior a probabilidade de o indivíduo ser eliminado da população.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operador habitat garante que a população não irá convergir para uma única solução. Sempre que um indivíduo estiver muito próximo de outro, ocorrera um aumento na probabilidade de execução de um torneio (</a:t>
            </a:r>
            <a:r>
              <a:rPr lang="pt-BR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pt-BR" sz="8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hab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entre os indivíduos próximos.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operador imigração cria novos indivíduos aleatórios, diminuindo a degenerescência da população e evitando a convergência prematura do algoritmo genético. A quantidade máxima de indivíduos criados aleatoriamente (</a:t>
            </a:r>
            <a:r>
              <a:rPr lang="pt-BR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pt-BR" sz="8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é definida pela eq. 7 (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sigmóide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aberta para a direita) e é limitada pela metade dos indivíduos eliminados pelos operadores predador e habitat. O controle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fuzzy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realizado sobre o operador de imigração, cria novas regiões de otimização enquanto a população ainda se encontra dispersa, ou seja, apresenta um valor de fitness elevado. No momento que a população esta se aproximando do limite de convergência, o operador imigração tem sua atividade praticamente anulada.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probabilidade para a execução do operador crossover é definida como a t-norma probabilística de dois indivíduos selecionados aleatoriamente.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cada geração os indivíduos são agrupados em classes definidas de acordo com a distância euclidiana dos vetores unitários dos membros da população. Dentro de uma classe a distância máxima entre dois indivíduos não pode ser superior a 1% do espaço de busca, este valor limite influência na quantidade e na precisão das soluções finais. Cada solução é definida como sendo o centro de massa de cada classe.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333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197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0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6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5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3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796027F-7875-4030-9381-8BD8C4F21935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1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9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5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4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0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6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dirty="0"/>
              <a:t>Um Algoritmo Fuzzy-Genético Adaptativo </a:t>
            </a:r>
            <a:r>
              <a:rPr lang="pt-BR" sz="4400" dirty="0" smtClean="0"/>
              <a:t>para </a:t>
            </a:r>
            <a:r>
              <a:rPr lang="pt-BR" sz="4400" dirty="0"/>
              <a:t>a estimativa da matriz de propriedades </a:t>
            </a:r>
            <a:r>
              <a:rPr lang="pt-BR" sz="4400" dirty="0" smtClean="0"/>
              <a:t>fisico-químicas </a:t>
            </a:r>
            <a:r>
              <a:rPr lang="pt-BR" sz="4400" dirty="0"/>
              <a:t>para alcançar perfis desejados de liberação de fármacos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Artigo</a:t>
            </a:r>
            <a:r>
              <a:rPr lang="en-US" dirty="0" smtClean="0"/>
              <a:t> de </a:t>
            </a:r>
            <a:r>
              <a:rPr lang="en-US" dirty="0" err="1"/>
              <a:t>Geison</a:t>
            </a:r>
            <a:r>
              <a:rPr lang="en-US" dirty="0"/>
              <a:t> P. </a:t>
            </a:r>
            <a:r>
              <a:rPr lang="en-US" dirty="0" err="1"/>
              <a:t>Voga</a:t>
            </a:r>
            <a:r>
              <a:rPr lang="pt-BR" dirty="0"/>
              <a:t>, Domingos D. C. Rodrigues </a:t>
            </a:r>
            <a:r>
              <a:rPr lang="pt-BR" dirty="0" smtClean="0"/>
              <a:t>e </a:t>
            </a:r>
            <a:r>
              <a:rPr lang="pt-BR" dirty="0"/>
              <a:t>Jadson C. Belchior </a:t>
            </a:r>
            <a:r>
              <a:rPr lang="pt-BR" dirty="0" smtClean="0"/>
              <a:t>apresentado por Cláudio Almeida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Abordagem</a:t>
            </a:r>
            <a:r>
              <a:rPr lang="en-US" dirty="0" smtClean="0"/>
              <a:t> de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Genético</a:t>
            </a:r>
            <a:r>
              <a:rPr lang="en-US" dirty="0" smtClean="0"/>
              <a:t> </a:t>
            </a:r>
            <a:r>
              <a:rPr lang="en-US" dirty="0" err="1" smtClean="0"/>
              <a:t>controlado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Fuzzy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Introdução</a:t>
            </a:r>
            <a:r>
              <a:rPr lang="en-US" dirty="0"/>
              <a:t> de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 smtClean="0"/>
              <a:t>genéticos</a:t>
            </a:r>
            <a:endParaRPr lang="en-US" dirty="0" smtClean="0"/>
          </a:p>
          <a:p>
            <a:r>
              <a:rPr lang="en-US" dirty="0" err="1" smtClean="0"/>
              <a:t>População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: 100 </a:t>
            </a:r>
          </a:p>
          <a:p>
            <a:r>
              <a:rPr lang="en-US" dirty="0" err="1" smtClean="0"/>
              <a:t>Cromossomo</a:t>
            </a:r>
            <a:r>
              <a:rPr lang="en-US" dirty="0" smtClean="0"/>
              <a:t>:     (C</a:t>
            </a:r>
            <a:r>
              <a:rPr lang="en-US" baseline="-25000" dirty="0" smtClean="0"/>
              <a:t>0</a:t>
            </a:r>
            <a:r>
              <a:rPr lang="en-US" dirty="0" smtClean="0"/>
              <a:t>, C</a:t>
            </a:r>
            <a:r>
              <a:rPr lang="en-US" baseline="-25000" dirty="0" smtClean="0"/>
              <a:t>s</a:t>
            </a:r>
            <a:r>
              <a:rPr lang="en-US" dirty="0" smtClean="0"/>
              <a:t>, D, L)</a:t>
            </a:r>
          </a:p>
          <a:p>
            <a:r>
              <a:rPr lang="en-US" dirty="0" err="1" smtClean="0"/>
              <a:t>Codificação</a:t>
            </a:r>
            <a:r>
              <a:rPr lang="en-US" dirty="0" smtClean="0"/>
              <a:t>: 10, 10, 14 e 6 bits</a:t>
            </a:r>
          </a:p>
          <a:p>
            <a:r>
              <a:rPr lang="en-US" dirty="0" err="1" smtClean="0"/>
              <a:t>Teoria</a:t>
            </a:r>
            <a:r>
              <a:rPr lang="en-US" dirty="0" smtClean="0"/>
              <a:t> de </a:t>
            </a:r>
            <a:r>
              <a:rPr lang="en-US" dirty="0" err="1" smtClean="0"/>
              <a:t>controladores</a:t>
            </a:r>
            <a:r>
              <a:rPr lang="en-US" dirty="0" smtClean="0"/>
              <a:t> fuzzy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260" y="4614848"/>
            <a:ext cx="5867071" cy="15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Abordagem</a:t>
            </a:r>
            <a:r>
              <a:rPr lang="en-US" dirty="0" smtClean="0"/>
              <a:t> de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Genético</a:t>
            </a:r>
            <a:r>
              <a:rPr lang="en-US" dirty="0" smtClean="0"/>
              <a:t> </a:t>
            </a:r>
            <a:r>
              <a:rPr lang="en-US" dirty="0" err="1" smtClean="0"/>
              <a:t>controlado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Fuzzy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Habitat -&gt; distância </a:t>
            </a:r>
            <a:r>
              <a:rPr lang="pt-BR" dirty="0"/>
              <a:t>euclidiana entre os </a:t>
            </a:r>
            <a:r>
              <a:rPr lang="pt-BR" dirty="0" smtClean="0"/>
              <a:t>indivíduos (</a:t>
            </a:r>
            <a:r>
              <a:rPr lang="pt-BR" dirty="0" err="1" smtClean="0"/>
              <a:t>R</a:t>
            </a:r>
            <a:r>
              <a:rPr lang="pt-BR" baseline="-25000" dirty="0" err="1" smtClean="0"/>
              <a:t>m</a:t>
            </a:r>
            <a:r>
              <a:rPr lang="pt-BR" dirty="0" smtClean="0"/>
              <a:t>)</a:t>
            </a:r>
          </a:p>
          <a:p>
            <a:pPr lvl="1"/>
            <a:r>
              <a:rPr lang="en-US" dirty="0" err="1" smtClean="0"/>
              <a:t>Torneio</a:t>
            </a:r>
            <a:r>
              <a:rPr lang="en-US" dirty="0" smtClean="0"/>
              <a:t> entre </a:t>
            </a:r>
            <a:r>
              <a:rPr lang="en-US" dirty="0" err="1" smtClean="0"/>
              <a:t>indivíduos</a:t>
            </a:r>
            <a:r>
              <a:rPr lang="en-US" dirty="0" smtClean="0"/>
              <a:t> </a:t>
            </a:r>
            <a:r>
              <a:rPr lang="en-US" dirty="0" err="1" smtClean="0"/>
              <a:t>próximos</a:t>
            </a:r>
            <a:endParaRPr lang="en-US" dirty="0" smtClean="0"/>
          </a:p>
          <a:p>
            <a:pPr lvl="1"/>
            <a:r>
              <a:rPr lang="en-US" dirty="0" smtClean="0"/>
              <a:t>R</a:t>
            </a:r>
            <a:r>
              <a:rPr lang="en-US" baseline="-25000" dirty="0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depende</a:t>
            </a:r>
            <a:r>
              <a:rPr lang="en-US" dirty="0" smtClean="0"/>
              <a:t> da soma da </a:t>
            </a:r>
            <a:r>
              <a:rPr lang="en-US" dirty="0" err="1" smtClean="0"/>
              <a:t>variação</a:t>
            </a:r>
            <a:r>
              <a:rPr lang="en-US" dirty="0" smtClean="0"/>
              <a:t> minima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endParaRPr lang="pt-BR" dirty="0" smtClean="0"/>
          </a:p>
          <a:p>
            <a:r>
              <a:rPr lang="pt-BR" dirty="0" smtClean="0"/>
              <a:t>Imigração -&gt; depende de predador e habitat (indivíduos eliminados)</a:t>
            </a:r>
          </a:p>
          <a:p>
            <a:pPr lvl="1"/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en-US" dirty="0" smtClean="0"/>
              <a:t> -&gt; </a:t>
            </a:r>
            <a:r>
              <a:rPr lang="en-US" dirty="0" err="1" smtClean="0"/>
              <a:t>limite</a:t>
            </a:r>
            <a:r>
              <a:rPr lang="en-US" dirty="0" smtClean="0"/>
              <a:t> para a </a:t>
            </a:r>
            <a:r>
              <a:rPr lang="en-US" dirty="0" err="1" smtClean="0"/>
              <a:t>função</a:t>
            </a:r>
            <a:r>
              <a:rPr lang="en-US" dirty="0" smtClean="0"/>
              <a:t> fitness</a:t>
            </a:r>
            <a:endParaRPr lang="pt-BR" dirty="0" smtClean="0"/>
          </a:p>
          <a:p>
            <a:r>
              <a:rPr lang="en-US" dirty="0" err="1" smtClean="0"/>
              <a:t>Predador</a:t>
            </a:r>
            <a:r>
              <a:rPr lang="en-US" dirty="0" smtClean="0"/>
              <a:t> -&gt; </a:t>
            </a:r>
            <a:r>
              <a:rPr lang="en-US" dirty="0" err="1" smtClean="0"/>
              <a:t>elimina</a:t>
            </a:r>
            <a:r>
              <a:rPr lang="en-US" dirty="0" smtClean="0"/>
              <a:t> </a:t>
            </a:r>
            <a:r>
              <a:rPr lang="en-US" dirty="0" err="1" smtClean="0"/>
              <a:t>indivíduos</a:t>
            </a:r>
            <a:endParaRPr lang="en-US" dirty="0" smtClean="0"/>
          </a:p>
          <a:p>
            <a:r>
              <a:rPr lang="en-US" dirty="0" smtClean="0"/>
              <a:t>Crossover</a:t>
            </a:r>
          </a:p>
          <a:p>
            <a:r>
              <a:rPr lang="en-US" dirty="0" err="1" smtClean="0"/>
              <a:t>Mutação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m</a:t>
            </a:r>
            <a:r>
              <a:rPr lang="en-US" dirty="0" smtClean="0"/>
              <a:t> -&gt; </a:t>
            </a:r>
            <a:r>
              <a:rPr lang="en-US" dirty="0" err="1" smtClean="0"/>
              <a:t>Penalidade</a:t>
            </a:r>
            <a:r>
              <a:rPr lang="en-US" dirty="0" smtClean="0"/>
              <a:t> </a:t>
            </a:r>
            <a:r>
              <a:rPr lang="en-US" dirty="0" err="1" smtClean="0"/>
              <a:t>Intrínseca</a:t>
            </a:r>
            <a:endParaRPr lang="pt-BR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528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Abordagem</a:t>
            </a:r>
            <a:r>
              <a:rPr lang="en-US" dirty="0" smtClean="0"/>
              <a:t> de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Genético</a:t>
            </a:r>
            <a:r>
              <a:rPr lang="en-US" dirty="0" smtClean="0"/>
              <a:t> </a:t>
            </a:r>
            <a:r>
              <a:rPr lang="en-US" dirty="0" err="1" smtClean="0"/>
              <a:t>controlado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Fuzzy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915" y="2246566"/>
            <a:ext cx="73914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Abordagem</a:t>
            </a:r>
            <a:r>
              <a:rPr lang="en-US" dirty="0" smtClean="0"/>
              <a:t> de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Genético</a:t>
            </a:r>
            <a:r>
              <a:rPr lang="en-US" dirty="0" smtClean="0"/>
              <a:t> </a:t>
            </a:r>
            <a:r>
              <a:rPr lang="en-US" dirty="0" err="1" smtClean="0"/>
              <a:t>controlado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Fuzzy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Convergência</a:t>
            </a:r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predador</a:t>
            </a:r>
            <a:r>
              <a:rPr lang="en-US" dirty="0" smtClean="0"/>
              <a:t> e habitat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eliminam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indivíduos</a:t>
            </a:r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Log(</a:t>
            </a:r>
            <a:r>
              <a:rPr lang="en-US" dirty="0" err="1" smtClean="0"/>
              <a:t>Erro</a:t>
            </a:r>
            <a:r>
              <a:rPr lang="en-US" baseline="-25000" dirty="0" err="1" smtClean="0"/>
              <a:t>M</a:t>
            </a:r>
            <a:r>
              <a:rPr lang="en-US" dirty="0" smtClean="0"/>
              <a:t>)</a:t>
            </a:r>
            <a:r>
              <a:rPr lang="pt-BR" dirty="0"/>
              <a:t> </a:t>
            </a:r>
            <a:r>
              <a:rPr lang="pt-BR" dirty="0" smtClean="0"/>
              <a:t>≤ log(</a:t>
            </a:r>
            <a:r>
              <a:rPr lang="pt-BR" dirty="0" err="1" smtClean="0"/>
              <a:t>Erro</a:t>
            </a:r>
            <a:r>
              <a:rPr lang="pt-BR" baseline="-25000" dirty="0" err="1" smtClean="0"/>
              <a:t>limite</a:t>
            </a:r>
            <a:r>
              <a:rPr lang="pt-BR" dirty="0" smtClean="0"/>
              <a:t>), </a:t>
            </a:r>
            <a:r>
              <a:rPr lang="pt-BR" dirty="0"/>
              <a:t>log(</a:t>
            </a:r>
            <a:r>
              <a:rPr lang="pt-BR" dirty="0" err="1"/>
              <a:t>Erro</a:t>
            </a:r>
            <a:r>
              <a:rPr lang="pt-BR" baseline="-25000" dirty="0" err="1"/>
              <a:t>limite</a:t>
            </a:r>
            <a:r>
              <a:rPr lang="pt-BR" dirty="0" smtClean="0"/>
              <a:t>) = -6</a:t>
            </a:r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endParaRPr lang="pt-BR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914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RESULTADOS</a:t>
            </a:r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0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Estatísticas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cada</a:t>
            </a:r>
            <a:r>
              <a:rPr lang="en-US" dirty="0"/>
              <a:t> 100 </a:t>
            </a:r>
            <a:r>
              <a:rPr lang="en-US" dirty="0" err="1"/>
              <a:t>indivíduos</a:t>
            </a:r>
            <a:endParaRPr lang="en-US" dirty="0"/>
          </a:p>
          <a:p>
            <a:pPr lvl="1"/>
            <a:r>
              <a:rPr lang="en-US" dirty="0"/>
              <a:t>12-24 </a:t>
            </a:r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diferentes</a:t>
            </a:r>
            <a:endParaRPr lang="en-US" dirty="0"/>
          </a:p>
          <a:p>
            <a:pPr lvl="1"/>
            <a:r>
              <a:rPr lang="en-US" dirty="0"/>
              <a:t>7000-9000 </a:t>
            </a:r>
            <a:r>
              <a:rPr lang="en-US" dirty="0" err="1"/>
              <a:t>gerações</a:t>
            </a:r>
            <a:endParaRPr lang="en-US" dirty="0"/>
          </a:p>
          <a:p>
            <a:pPr marL="617220" lvl="1" indent="-342900">
              <a:buFont typeface="+mj-lt"/>
              <a:buAutoNum type="arabicPeriod"/>
            </a:pPr>
            <a:endParaRPr lang="pt-BR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42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pt-B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584 </a:t>
            </a:r>
            <a:r>
              <a:rPr lang="en-US" sz="2000" dirty="0" err="1" smtClean="0"/>
              <a:t>soluções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Erro</a:t>
            </a:r>
            <a:r>
              <a:rPr lang="en-US" sz="2000" dirty="0" smtClean="0"/>
              <a:t> = 0,01%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Referência</a:t>
            </a:r>
            <a:r>
              <a:rPr lang="en-US" sz="2000" dirty="0" smtClean="0"/>
              <a:t> (1)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2/3 C</a:t>
            </a:r>
            <a:r>
              <a:rPr lang="en-US" sz="2000" baseline="-25000" dirty="0" smtClean="0"/>
              <a:t>s</a:t>
            </a:r>
            <a:r>
              <a:rPr lang="en-US" sz="2000" dirty="0" smtClean="0"/>
              <a:t> </a:t>
            </a:r>
            <a:r>
              <a:rPr lang="en-US" sz="2000" dirty="0" err="1" smtClean="0"/>
              <a:t>abaixo</a:t>
            </a:r>
            <a:r>
              <a:rPr lang="en-US" sz="2000" dirty="0" smtClean="0"/>
              <a:t> de ref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Alteração</a:t>
            </a:r>
            <a:r>
              <a:rPr lang="en-US" sz="2000" dirty="0" smtClean="0"/>
              <a:t> </a:t>
            </a:r>
            <a:r>
              <a:rPr lang="en-US" sz="2000" dirty="0" err="1" smtClean="0"/>
              <a:t>matriz</a:t>
            </a:r>
            <a:r>
              <a:rPr lang="en-US" sz="2000" dirty="0" smtClean="0"/>
              <a:t> </a:t>
            </a:r>
            <a:r>
              <a:rPr lang="en-US" sz="2000" dirty="0" err="1" smtClean="0"/>
              <a:t>polimérica</a:t>
            </a:r>
            <a:r>
              <a:rPr lang="en-US" sz="2000" dirty="0" smtClean="0"/>
              <a:t> (2, 17, 18)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Matrizes</a:t>
            </a:r>
            <a:r>
              <a:rPr lang="en-US" sz="2000" dirty="0" smtClean="0"/>
              <a:t> </a:t>
            </a:r>
            <a:r>
              <a:rPr lang="en-US" sz="2000" dirty="0" err="1" smtClean="0"/>
              <a:t>diferentes</a:t>
            </a:r>
            <a:r>
              <a:rPr lang="en-US" sz="2000" dirty="0" smtClean="0"/>
              <a:t> (3,4,5)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Intervalos</a:t>
            </a:r>
            <a:r>
              <a:rPr lang="en-US" dirty="0" smtClean="0"/>
              <a:t> de </a:t>
            </a:r>
            <a:r>
              <a:rPr lang="en-US" dirty="0" err="1" smtClean="0"/>
              <a:t>busca</a:t>
            </a:r>
            <a:r>
              <a:rPr lang="en-US" dirty="0" smtClean="0"/>
              <a:t> da </a:t>
            </a:r>
            <a:r>
              <a:rPr lang="en-US" dirty="0" err="1" smtClean="0"/>
              <a:t>tabela</a:t>
            </a:r>
            <a:r>
              <a:rPr lang="en-US" dirty="0" smtClean="0"/>
              <a:t> I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656" y="287884"/>
            <a:ext cx="531495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4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pt-B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Funções</a:t>
            </a:r>
            <a:r>
              <a:rPr lang="en-US" dirty="0" smtClean="0"/>
              <a:t> de </a:t>
            </a:r>
            <a:r>
              <a:rPr lang="en-US" dirty="0" err="1" smtClean="0"/>
              <a:t>pertinência</a:t>
            </a:r>
            <a:r>
              <a:rPr lang="en-US" dirty="0" smtClean="0"/>
              <a:t>, Fitness e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soluções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9256" t="20784" r="19304" b="29652"/>
          <a:stretch/>
        </p:blipFill>
        <p:spPr>
          <a:xfrm>
            <a:off x="1498144" y="236482"/>
            <a:ext cx="5391807" cy="3436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5847" t="24791" r="13104" b="25759"/>
          <a:stretch/>
        </p:blipFill>
        <p:spPr>
          <a:xfrm>
            <a:off x="1365451" y="3673365"/>
            <a:ext cx="5524500" cy="285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4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1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Liberação</a:t>
            </a:r>
            <a:r>
              <a:rPr lang="en-US" dirty="0" smtClean="0"/>
              <a:t> de </a:t>
            </a:r>
            <a:r>
              <a:rPr lang="en-US" dirty="0" err="1" smtClean="0"/>
              <a:t>Fármacos</a:t>
            </a:r>
            <a:r>
              <a:rPr lang="en-US" dirty="0" smtClean="0"/>
              <a:t> (DDS)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produzidos</a:t>
            </a:r>
            <a:r>
              <a:rPr lang="en-US" dirty="0" smtClean="0"/>
              <a:t> a </a:t>
            </a:r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custo</a:t>
            </a:r>
            <a:endParaRPr lang="en-US" dirty="0" smtClean="0"/>
          </a:p>
          <a:p>
            <a:pPr lvl="1"/>
            <a:r>
              <a:rPr lang="en-US" dirty="0" err="1" smtClean="0"/>
              <a:t>Matéria</a:t>
            </a:r>
            <a:r>
              <a:rPr lang="en-US" dirty="0" smtClean="0"/>
              <a:t>-prima </a:t>
            </a:r>
            <a:r>
              <a:rPr lang="en-US" dirty="0" err="1" smtClean="0"/>
              <a:t>barata</a:t>
            </a:r>
            <a:endParaRPr lang="en-US" dirty="0" smtClean="0"/>
          </a:p>
          <a:p>
            <a:pPr lvl="1"/>
            <a:r>
              <a:rPr lang="en-US" dirty="0" err="1" smtClean="0"/>
              <a:t>Novas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r>
              <a:rPr lang="en-US" dirty="0" smtClean="0"/>
              <a:t> de </a:t>
            </a:r>
            <a:r>
              <a:rPr lang="en-US" dirty="0" err="1" smtClean="0"/>
              <a:t>encapsulação</a:t>
            </a:r>
            <a:endParaRPr lang="en-US" dirty="0" smtClean="0"/>
          </a:p>
          <a:p>
            <a:r>
              <a:rPr lang="en-US" dirty="0" err="1" smtClean="0"/>
              <a:t>Terapia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endParaRPr lang="en-US" dirty="0" smtClean="0"/>
          </a:p>
          <a:p>
            <a:pPr lvl="1"/>
            <a:r>
              <a:rPr lang="en-US" dirty="0" err="1" smtClean="0"/>
              <a:t>Dependência</a:t>
            </a:r>
            <a:r>
              <a:rPr lang="en-US" dirty="0" smtClean="0"/>
              <a:t> dos </a:t>
            </a:r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transporte</a:t>
            </a:r>
            <a:endParaRPr lang="en-US" dirty="0" smtClean="0"/>
          </a:p>
          <a:p>
            <a:r>
              <a:rPr lang="en-US" dirty="0" err="1" smtClean="0"/>
              <a:t>Matriz</a:t>
            </a:r>
            <a:endParaRPr lang="en-US" dirty="0" smtClean="0"/>
          </a:p>
          <a:p>
            <a:pPr lvl="1"/>
            <a:r>
              <a:rPr lang="en-US" dirty="0" err="1" smtClean="0"/>
              <a:t>Fármaco</a:t>
            </a:r>
            <a:r>
              <a:rPr lang="en-US" dirty="0" smtClean="0"/>
              <a:t> + </a:t>
            </a:r>
            <a:r>
              <a:rPr lang="en-US" dirty="0" err="1" smtClean="0"/>
              <a:t>Excipiente</a:t>
            </a:r>
            <a:endParaRPr lang="en-US" dirty="0" smtClean="0"/>
          </a:p>
          <a:p>
            <a:r>
              <a:rPr lang="en-US" dirty="0" err="1" smtClean="0"/>
              <a:t>Liberação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Comprimido</a:t>
            </a:r>
            <a:r>
              <a:rPr lang="en-US" dirty="0" smtClean="0"/>
              <a:t> </a:t>
            </a:r>
            <a:r>
              <a:rPr lang="en-US" dirty="0" err="1" smtClean="0"/>
              <a:t>estabelece</a:t>
            </a:r>
            <a:r>
              <a:rPr lang="en-US" dirty="0" smtClean="0"/>
              <a:t> </a:t>
            </a:r>
            <a:r>
              <a:rPr lang="en-US" dirty="0" err="1" smtClean="0"/>
              <a:t>contato</a:t>
            </a:r>
            <a:endParaRPr lang="en-US" dirty="0" smtClean="0"/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líquido</a:t>
            </a:r>
            <a:r>
              <a:rPr lang="en-US" dirty="0" smtClean="0"/>
              <a:t> </a:t>
            </a:r>
            <a:r>
              <a:rPr lang="en-US" dirty="0" err="1" smtClean="0"/>
              <a:t>difunde</a:t>
            </a:r>
            <a:r>
              <a:rPr lang="en-US" dirty="0" smtClean="0"/>
              <a:t> no </a:t>
            </a:r>
            <a:r>
              <a:rPr lang="en-US" dirty="0" err="1" smtClean="0"/>
              <a:t>comprimido</a:t>
            </a:r>
            <a:r>
              <a:rPr lang="en-US" dirty="0" smtClean="0"/>
              <a:t> (</a:t>
            </a:r>
            <a:r>
              <a:rPr lang="en-US" dirty="0" err="1" smtClean="0"/>
              <a:t>embebição</a:t>
            </a:r>
            <a:r>
              <a:rPr lang="en-US" dirty="0" smtClean="0"/>
              <a:t> e </a:t>
            </a:r>
            <a:r>
              <a:rPr lang="en-US" dirty="0" err="1" smtClean="0"/>
              <a:t>inchaço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Dissolução</a:t>
            </a:r>
            <a:r>
              <a:rPr lang="en-US" dirty="0" smtClean="0"/>
              <a:t> do </a:t>
            </a:r>
            <a:r>
              <a:rPr lang="en-US" dirty="0" err="1" smtClean="0"/>
              <a:t>fármaco</a:t>
            </a:r>
            <a:endParaRPr lang="en-US" dirty="0" smtClean="0"/>
          </a:p>
          <a:p>
            <a:pPr lvl="1"/>
            <a:r>
              <a:rPr lang="en-US" dirty="0" err="1" smtClean="0"/>
              <a:t>Droga</a:t>
            </a:r>
            <a:r>
              <a:rPr lang="en-US" dirty="0" smtClean="0"/>
              <a:t> </a:t>
            </a:r>
            <a:r>
              <a:rPr lang="en-US" dirty="0" err="1" smtClean="0"/>
              <a:t>dissolvida</a:t>
            </a:r>
            <a:r>
              <a:rPr lang="en-US" dirty="0" smtClean="0"/>
              <a:t> </a:t>
            </a:r>
            <a:r>
              <a:rPr lang="en-US" dirty="0" err="1" smtClean="0"/>
              <a:t>difunde</a:t>
            </a:r>
            <a:r>
              <a:rPr lang="en-US" dirty="0" smtClean="0"/>
              <a:t> para fora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46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Liberação</a:t>
            </a:r>
            <a:r>
              <a:rPr lang="en-US" dirty="0" smtClean="0"/>
              <a:t> de </a:t>
            </a:r>
            <a:r>
              <a:rPr lang="en-US" dirty="0" err="1" smtClean="0"/>
              <a:t>Fármacos</a:t>
            </a:r>
            <a:r>
              <a:rPr lang="en-US" dirty="0" smtClean="0"/>
              <a:t> (DDS)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Difusão</a:t>
            </a:r>
            <a:r>
              <a:rPr lang="en-US" dirty="0" smtClean="0"/>
              <a:t> </a:t>
            </a:r>
            <a:r>
              <a:rPr lang="en-US" dirty="0" err="1" smtClean="0"/>
              <a:t>Fickiana</a:t>
            </a:r>
            <a:endParaRPr lang="en-US" dirty="0" smtClean="0"/>
          </a:p>
          <a:p>
            <a:pPr lvl="1"/>
            <a:r>
              <a:rPr lang="en-US" dirty="0" err="1" smtClean="0"/>
              <a:t>Fórmula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endParaRPr lang="en-US" dirty="0" smtClean="0"/>
          </a:p>
          <a:p>
            <a:pPr lvl="1"/>
            <a:r>
              <a:rPr lang="en-US" dirty="0" err="1" smtClean="0"/>
              <a:t>Pressupostos</a:t>
            </a:r>
            <a:r>
              <a:rPr lang="en-US" dirty="0" smtClean="0"/>
              <a:t> </a:t>
            </a:r>
            <a:r>
              <a:rPr lang="en-US" dirty="0" err="1" smtClean="0"/>
              <a:t>Rigorosos</a:t>
            </a:r>
            <a:endParaRPr lang="en-US" dirty="0" smtClean="0"/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aplicável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erosão</a:t>
            </a:r>
            <a:r>
              <a:rPr lang="en-US" dirty="0"/>
              <a:t> </a:t>
            </a:r>
            <a:r>
              <a:rPr lang="en-US" dirty="0" smtClean="0"/>
              <a:t>da </a:t>
            </a:r>
            <a:r>
              <a:rPr lang="en-US" dirty="0" err="1" smtClean="0"/>
              <a:t>matriz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Simplificação</a:t>
            </a:r>
            <a:r>
              <a:rPr lang="en-US" dirty="0" smtClean="0"/>
              <a:t> da </a:t>
            </a:r>
            <a:r>
              <a:rPr lang="en-US" dirty="0" err="1" smtClean="0"/>
              <a:t>cinética</a:t>
            </a:r>
            <a:r>
              <a:rPr lang="en-US" dirty="0" smtClean="0"/>
              <a:t> de </a:t>
            </a:r>
            <a:r>
              <a:rPr lang="en-US" dirty="0" err="1" smtClean="0"/>
              <a:t>liberação</a:t>
            </a:r>
            <a:r>
              <a:rPr lang="en-US" dirty="0" smtClean="0"/>
              <a:t> de </a:t>
            </a:r>
            <a:r>
              <a:rPr lang="en-US" dirty="0" err="1" smtClean="0"/>
              <a:t>fármaco</a:t>
            </a:r>
            <a:endParaRPr lang="en-US" dirty="0" smtClean="0"/>
          </a:p>
          <a:p>
            <a:pPr lvl="1"/>
            <a:r>
              <a:rPr lang="en-US" dirty="0" err="1" smtClean="0"/>
              <a:t>Relações</a:t>
            </a:r>
            <a:r>
              <a:rPr lang="en-US" dirty="0" smtClean="0"/>
              <a:t> </a:t>
            </a:r>
            <a:r>
              <a:rPr lang="en-US" dirty="0" err="1" smtClean="0"/>
              <a:t>analíticas</a:t>
            </a:r>
            <a:r>
              <a:rPr lang="en-US" dirty="0" smtClean="0"/>
              <a:t> </a:t>
            </a:r>
            <a:r>
              <a:rPr lang="en-US" dirty="0" err="1" smtClean="0"/>
              <a:t>explícitas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implícitas</a:t>
            </a:r>
            <a:endParaRPr lang="en-US" dirty="0" smtClean="0"/>
          </a:p>
          <a:p>
            <a:pPr lvl="1"/>
            <a:r>
              <a:rPr lang="en-US" dirty="0" smtClean="0"/>
              <a:t>Cortes no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parâmetros</a:t>
            </a:r>
            <a:endParaRPr lang="en-US" dirty="0" smtClean="0"/>
          </a:p>
          <a:p>
            <a:pPr lvl="1"/>
            <a:r>
              <a:rPr lang="en-US" dirty="0" err="1" smtClean="0"/>
              <a:t>Regressão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linear</a:t>
            </a:r>
          </a:p>
          <a:p>
            <a:pPr lvl="1"/>
            <a:endParaRPr lang="en-US" dirty="0"/>
          </a:p>
          <a:p>
            <a:r>
              <a:rPr lang="en-US" dirty="0" err="1" smtClean="0"/>
              <a:t>Espectro</a:t>
            </a:r>
            <a:r>
              <a:rPr lang="en-US" dirty="0" smtClean="0"/>
              <a:t> </a:t>
            </a:r>
            <a:r>
              <a:rPr lang="en-US" dirty="0" err="1" smtClean="0"/>
              <a:t>completo</a:t>
            </a:r>
            <a:r>
              <a:rPr lang="en-US" dirty="0" smtClean="0"/>
              <a:t> de </a:t>
            </a:r>
            <a:r>
              <a:rPr lang="en-US" dirty="0" err="1" smtClean="0"/>
              <a:t>parâmetros</a:t>
            </a:r>
            <a:r>
              <a:rPr lang="en-US" dirty="0" smtClean="0"/>
              <a:t> </a:t>
            </a:r>
            <a:r>
              <a:rPr lang="en-US" dirty="0" err="1" smtClean="0"/>
              <a:t>fisicoquímicos</a:t>
            </a:r>
            <a:endParaRPr lang="en-US" dirty="0" smtClean="0"/>
          </a:p>
          <a:p>
            <a:pPr lvl="1"/>
            <a:r>
              <a:rPr lang="en-US" dirty="0" err="1" smtClean="0"/>
              <a:t>Novas</a:t>
            </a:r>
            <a:r>
              <a:rPr lang="en-US" dirty="0" smtClean="0"/>
              <a:t> </a:t>
            </a:r>
            <a:r>
              <a:rPr lang="en-US" dirty="0" err="1" smtClean="0"/>
              <a:t>composições</a:t>
            </a:r>
            <a:r>
              <a:rPr lang="en-US" dirty="0" smtClean="0"/>
              <a:t> de </a:t>
            </a:r>
            <a:r>
              <a:rPr lang="en-US" dirty="0" err="1" smtClean="0"/>
              <a:t>matriz</a:t>
            </a:r>
            <a:r>
              <a:rPr lang="en-US" dirty="0" smtClean="0"/>
              <a:t> e </a:t>
            </a:r>
            <a:r>
              <a:rPr lang="en-US" dirty="0" err="1" smtClean="0"/>
              <a:t>geometria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337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METODOLOGIA</a:t>
            </a:r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7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Formulação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r>
              <a:rPr lang="en-US" dirty="0" smtClean="0"/>
              <a:t> de </a:t>
            </a:r>
            <a:r>
              <a:rPr lang="en-US" dirty="0" err="1" smtClean="0"/>
              <a:t>liberação</a:t>
            </a:r>
            <a:r>
              <a:rPr lang="en-US" dirty="0" smtClean="0"/>
              <a:t> de </a:t>
            </a:r>
            <a:r>
              <a:rPr lang="en-US" dirty="0" err="1" smtClean="0"/>
              <a:t>fármaco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Fórmula</a:t>
            </a:r>
            <a:r>
              <a:rPr lang="en-US" dirty="0" smtClean="0"/>
              <a:t> </a:t>
            </a:r>
            <a:r>
              <a:rPr lang="en-US" dirty="0" err="1" smtClean="0"/>
              <a:t>proposta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Higuchi</a:t>
            </a:r>
          </a:p>
          <a:p>
            <a:pPr lvl="1"/>
            <a:r>
              <a:rPr lang="en-US" dirty="0" smtClean="0"/>
              <a:t>Sistema </a:t>
            </a:r>
            <a:r>
              <a:rPr lang="en-US" dirty="0" err="1" smtClean="0"/>
              <a:t>unidimensional</a:t>
            </a:r>
            <a:endParaRPr lang="en-US" dirty="0" smtClean="0"/>
          </a:p>
          <a:p>
            <a:pPr lvl="1"/>
            <a:r>
              <a:rPr lang="en-US" dirty="0" smtClean="0"/>
              <a:t>Taxa de </a:t>
            </a:r>
            <a:r>
              <a:rPr lang="en-US" dirty="0" err="1" smtClean="0"/>
              <a:t>dissolução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taxa de </a:t>
            </a:r>
            <a:r>
              <a:rPr lang="en-US" dirty="0" err="1" smtClean="0"/>
              <a:t>difusão</a:t>
            </a:r>
            <a:endParaRPr lang="en-US" dirty="0" smtClean="0"/>
          </a:p>
          <a:p>
            <a:pPr lvl="1"/>
            <a:r>
              <a:rPr lang="en-US" dirty="0" err="1" smtClean="0"/>
              <a:t>Erosão</a:t>
            </a:r>
            <a:r>
              <a:rPr lang="en-US" dirty="0" smtClean="0"/>
              <a:t> é </a:t>
            </a:r>
            <a:r>
              <a:rPr lang="en-US" dirty="0" err="1" smtClean="0"/>
              <a:t>negligenciada</a:t>
            </a:r>
            <a:endParaRPr lang="en-US" dirty="0" smtClean="0"/>
          </a:p>
          <a:p>
            <a:pPr lvl="1"/>
            <a:r>
              <a:rPr lang="en-US" dirty="0" err="1" smtClean="0"/>
              <a:t>Concentração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é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</a:t>
            </a:r>
            <a:br>
              <a:rPr lang="en-US" dirty="0" smtClean="0"/>
            </a:br>
            <a:r>
              <a:rPr lang="en-US" dirty="0" err="1" smtClean="0"/>
              <a:t>solubilidade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matrix</a:t>
            </a:r>
          </a:p>
          <a:p>
            <a:pPr lvl="1"/>
            <a:r>
              <a:rPr lang="en-US" dirty="0" err="1" smtClean="0"/>
              <a:t>Concentração</a:t>
            </a:r>
            <a:r>
              <a:rPr lang="en-US" dirty="0" smtClean="0"/>
              <a:t> linear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longo</a:t>
            </a:r>
            <a:r>
              <a:rPr lang="en-US" dirty="0" smtClean="0"/>
              <a:t> da </a:t>
            </a:r>
            <a:r>
              <a:rPr lang="en-US" dirty="0" err="1" smtClean="0"/>
              <a:t>zona</a:t>
            </a:r>
            <a:r>
              <a:rPr lang="en-US" dirty="0" smtClean="0"/>
              <a:t> de </a:t>
            </a:r>
            <a:br>
              <a:rPr lang="en-US" dirty="0" smtClean="0"/>
            </a:br>
            <a:r>
              <a:rPr lang="en-US" dirty="0" err="1" smtClean="0"/>
              <a:t>depleção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Onde</a:t>
            </a:r>
            <a:endParaRPr lang="en-US" dirty="0" smtClean="0"/>
          </a:p>
          <a:p>
            <a:pPr lvl="1"/>
            <a:r>
              <a:rPr lang="en-US" dirty="0" smtClean="0"/>
              <a:t>Q(t) = M</a:t>
            </a:r>
            <a:r>
              <a:rPr lang="en-US" baseline="-25000" dirty="0" smtClean="0"/>
              <a:t>D</a:t>
            </a:r>
            <a:r>
              <a:rPr lang="en-US" dirty="0" smtClean="0"/>
              <a:t>(t)/</a:t>
            </a:r>
            <a:r>
              <a:rPr lang="en-US" dirty="0" err="1" smtClean="0"/>
              <a:t>Mtot</a:t>
            </a:r>
            <a:endParaRPr lang="en-US" dirty="0" smtClean="0"/>
          </a:p>
          <a:p>
            <a:pPr lvl="1"/>
            <a:r>
              <a:rPr lang="en-US" dirty="0" smtClean="0"/>
              <a:t>D é a </a:t>
            </a:r>
            <a:r>
              <a:rPr lang="en-US" dirty="0" err="1" smtClean="0"/>
              <a:t>difusividade</a:t>
            </a:r>
            <a:r>
              <a:rPr lang="en-US" dirty="0" smtClean="0"/>
              <a:t> das </a:t>
            </a:r>
            <a:r>
              <a:rPr lang="en-US" dirty="0" err="1" smtClean="0"/>
              <a:t>moléculas</a:t>
            </a:r>
            <a:r>
              <a:rPr lang="en-US" dirty="0" smtClean="0"/>
              <a:t> de </a:t>
            </a:r>
            <a:r>
              <a:rPr lang="en-US" dirty="0" err="1" smtClean="0"/>
              <a:t>fármaco</a:t>
            </a:r>
            <a:endParaRPr lang="en-US" dirty="0" smtClean="0"/>
          </a:p>
          <a:p>
            <a:pPr lvl="1"/>
            <a:r>
              <a:rPr lang="en-US" dirty="0" smtClean="0"/>
              <a:t>L é a </a:t>
            </a:r>
            <a:r>
              <a:rPr lang="en-US" dirty="0" err="1" smtClean="0"/>
              <a:t>espessura</a:t>
            </a:r>
            <a:r>
              <a:rPr lang="en-US" dirty="0" smtClean="0"/>
              <a:t> da </a:t>
            </a:r>
            <a:r>
              <a:rPr lang="en-US" dirty="0" err="1" smtClean="0"/>
              <a:t>formulação</a:t>
            </a:r>
            <a:r>
              <a:rPr lang="en-US" dirty="0" smtClean="0"/>
              <a:t> </a:t>
            </a:r>
            <a:r>
              <a:rPr lang="en-US" dirty="0" err="1" smtClean="0"/>
              <a:t>tópica</a:t>
            </a:r>
            <a:endParaRPr lang="en-US" dirty="0" smtClean="0"/>
          </a:p>
          <a:p>
            <a:pPr lvl="1"/>
            <a:r>
              <a:rPr lang="en-US" dirty="0" smtClean="0"/>
              <a:t>R = C</a:t>
            </a:r>
            <a:r>
              <a:rPr lang="en-US" baseline="-25000" dirty="0" smtClean="0"/>
              <a:t>s</a:t>
            </a:r>
            <a:r>
              <a:rPr lang="en-US" dirty="0" smtClean="0"/>
              <a:t>/C</a:t>
            </a:r>
            <a:r>
              <a:rPr lang="en-US" baseline="-25000" dirty="0"/>
              <a:t>0</a:t>
            </a:r>
            <a:endParaRPr lang="en-US" dirty="0" smtClean="0"/>
          </a:p>
          <a:p>
            <a:endParaRPr lang="pt-BR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974117"/>
              </p:ext>
            </p:extLst>
          </p:nvPr>
        </p:nvGraphicFramePr>
        <p:xfrm>
          <a:off x="6653265" y="2093976"/>
          <a:ext cx="5418489" cy="331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m de Bitmap" r:id="rId4" imgW="5934240" imgH="3629160" progId="Paint.Picture">
                  <p:embed/>
                </p:oleObj>
              </mc:Choice>
              <mc:Fallback>
                <p:oleObj name="Imagem de Bitmap" r:id="rId4" imgW="5934240" imgH="3629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53265" y="2093976"/>
                        <a:ext cx="5418489" cy="331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893" y="4006196"/>
            <a:ext cx="1885950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9829" y="4015721"/>
            <a:ext cx="28384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7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Formulação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r>
              <a:rPr lang="en-US" dirty="0" smtClean="0"/>
              <a:t> de </a:t>
            </a:r>
            <a:r>
              <a:rPr lang="en-US" dirty="0" err="1" smtClean="0"/>
              <a:t>liberação</a:t>
            </a:r>
            <a:r>
              <a:rPr lang="en-US" dirty="0" smtClean="0"/>
              <a:t> de </a:t>
            </a:r>
            <a:r>
              <a:rPr lang="en-US" dirty="0" err="1" smtClean="0"/>
              <a:t>fármaco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Fórmula</a:t>
            </a:r>
            <a:r>
              <a:rPr lang="en-US" dirty="0" smtClean="0"/>
              <a:t> </a:t>
            </a:r>
            <a:r>
              <a:rPr lang="en-US" dirty="0" err="1" smtClean="0"/>
              <a:t>proposta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Paul and </a:t>
            </a:r>
            <a:r>
              <a:rPr lang="en-US" dirty="0" err="1" smtClean="0"/>
              <a:t>McSpadden</a:t>
            </a:r>
            <a:endParaRPr lang="en-US" dirty="0" smtClean="0"/>
          </a:p>
          <a:p>
            <a:pPr lvl="1"/>
            <a:r>
              <a:rPr lang="en-US" dirty="0" err="1" smtClean="0"/>
              <a:t>Concentração</a:t>
            </a:r>
            <a:r>
              <a:rPr lang="en-US" dirty="0" smtClean="0"/>
              <a:t> de </a:t>
            </a:r>
            <a:r>
              <a:rPr lang="en-US" dirty="0" err="1" smtClean="0"/>
              <a:t>droga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linear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zona</a:t>
            </a:r>
            <a:r>
              <a:rPr lang="en-US" dirty="0" smtClean="0"/>
              <a:t> </a:t>
            </a:r>
            <a:r>
              <a:rPr lang="en-US" dirty="0" err="1" smtClean="0"/>
              <a:t>dissolvida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7" y="2884433"/>
            <a:ext cx="34766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0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Abordagem</a:t>
            </a:r>
            <a:r>
              <a:rPr lang="en-US" dirty="0" smtClean="0"/>
              <a:t> de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Genético</a:t>
            </a:r>
            <a:r>
              <a:rPr lang="en-US" dirty="0" smtClean="0"/>
              <a:t> </a:t>
            </a:r>
            <a:r>
              <a:rPr lang="en-US" dirty="0" err="1" smtClean="0"/>
              <a:t>controlado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Fuzzy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conjuntos</a:t>
            </a:r>
            <a:r>
              <a:rPr lang="en-US" dirty="0" smtClean="0"/>
              <a:t> de </a:t>
            </a:r>
            <a:r>
              <a:rPr lang="en-US" dirty="0" err="1" smtClean="0"/>
              <a:t>parâmetros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Fórmula</a:t>
            </a:r>
            <a:r>
              <a:rPr lang="en-US" dirty="0"/>
              <a:t>: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142" y="2556148"/>
            <a:ext cx="1733550" cy="295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692" y="2880140"/>
            <a:ext cx="2781300" cy="61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914" y="3624443"/>
            <a:ext cx="4363555" cy="29824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6212" y="3588613"/>
            <a:ext cx="4791732" cy="305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Abordagem</a:t>
            </a:r>
            <a:r>
              <a:rPr lang="en-US" dirty="0" smtClean="0"/>
              <a:t> de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Genético</a:t>
            </a:r>
            <a:r>
              <a:rPr lang="en-US" dirty="0" smtClean="0"/>
              <a:t> </a:t>
            </a:r>
            <a:r>
              <a:rPr lang="en-US" dirty="0" err="1" smtClean="0"/>
              <a:t>controlado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Fuzzy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Facilmente</a:t>
            </a:r>
            <a:r>
              <a:rPr lang="en-US" dirty="0" smtClean="0"/>
              <a:t>” </a:t>
            </a:r>
            <a:r>
              <a:rPr lang="en-US" dirty="0" err="1" smtClean="0"/>
              <a:t>perceptível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mínimos</a:t>
            </a:r>
            <a:r>
              <a:rPr lang="en-US" dirty="0" smtClean="0"/>
              <a:t> =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funções</a:t>
            </a:r>
            <a:r>
              <a:rPr lang="en-US" dirty="0" smtClean="0"/>
              <a:t> de </a:t>
            </a:r>
            <a:r>
              <a:rPr lang="en-US" dirty="0" err="1" smtClean="0"/>
              <a:t>liberação</a:t>
            </a:r>
            <a:r>
              <a:rPr lang="en-US" dirty="0" smtClean="0"/>
              <a:t> de </a:t>
            </a:r>
            <a:r>
              <a:rPr lang="en-US" dirty="0" err="1" smtClean="0"/>
              <a:t>massa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     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pequeno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genéticos</a:t>
            </a:r>
            <a:endParaRPr lang="en-US" dirty="0" smtClean="0"/>
          </a:p>
          <a:p>
            <a:pPr lvl="1"/>
            <a:r>
              <a:rPr lang="en-US" dirty="0" err="1" smtClean="0"/>
              <a:t>Estocástico</a:t>
            </a:r>
            <a:endParaRPr lang="en-US" dirty="0" smtClean="0"/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influenciado</a:t>
            </a:r>
            <a:r>
              <a:rPr lang="en-US" dirty="0" smtClean="0"/>
              <a:t> </a:t>
            </a:r>
            <a:r>
              <a:rPr lang="en-US" dirty="0" err="1" smtClean="0"/>
              <a:t>fortemente</a:t>
            </a:r>
            <a:r>
              <a:rPr lang="en-US" dirty="0" smtClean="0"/>
              <a:t> pela </a:t>
            </a: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en-US" dirty="0" smtClean="0"/>
          </a:p>
          <a:p>
            <a:pPr lvl="1"/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unimodais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748" y="2950286"/>
            <a:ext cx="1295400" cy="295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212" y="2959810"/>
            <a:ext cx="1409700" cy="276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306" y="3338877"/>
            <a:ext cx="292556" cy="42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1151</TotalTime>
  <Words>1669</Words>
  <Application>Microsoft Office PowerPoint</Application>
  <PresentationFormat>Widescreen</PresentationFormat>
  <Paragraphs>174</Paragraphs>
  <Slides>17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Rockwell</vt:lpstr>
      <vt:lpstr>Rockwell Condensed</vt:lpstr>
      <vt:lpstr>Wingdings</vt:lpstr>
      <vt:lpstr>Wood Type</vt:lpstr>
      <vt:lpstr>Imagem de Bitmap</vt:lpstr>
      <vt:lpstr>Um Algoritmo Fuzzy-Genético Adaptativo para a estimativa da matriz de propriedades fisico-químicas para alcançar perfis desejados de liberação de fármacos </vt:lpstr>
      <vt:lpstr>Introdução</vt:lpstr>
      <vt:lpstr>Sistemas de Liberação de Fármacos (DDS)</vt:lpstr>
      <vt:lpstr>Sistemas de Liberação de Fármacos (DDS)</vt:lpstr>
      <vt:lpstr>METODOLOGIA</vt:lpstr>
      <vt:lpstr>Formulação matemática de liberação de fármaco</vt:lpstr>
      <vt:lpstr>Formulação matemática de liberação de fármaco</vt:lpstr>
      <vt:lpstr>Abordagem de Algoritmo Genético controlado por Fuzzy</vt:lpstr>
      <vt:lpstr>Abordagem de Algoritmo Genético controlado por Fuzzy</vt:lpstr>
      <vt:lpstr>Abordagem de Algoritmo Genético controlado por Fuzzy</vt:lpstr>
      <vt:lpstr>Abordagem de Algoritmo Genético controlado por Fuzzy</vt:lpstr>
      <vt:lpstr>Abordagem de Algoritmo Genético controlado por Fuzzy</vt:lpstr>
      <vt:lpstr>Abordagem de Algoritmo Genético controlado por Fuzzy</vt:lpstr>
      <vt:lpstr>RESULTADOS</vt:lpstr>
      <vt:lpstr>Estatísticas</vt:lpstr>
      <vt:lpstr>Intervalos de busca da tabela I</vt:lpstr>
      <vt:lpstr>Funções de pertinência, Fitness e número de soluções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Abordagem Alternativa Baseada em Redes Neurais Artificiais para Estudar Liberação Controlada de Fármacos</dc:title>
  <dc:creator>Claudinho</dc:creator>
  <cp:lastModifiedBy>Claudinho</cp:lastModifiedBy>
  <cp:revision>56</cp:revision>
  <dcterms:created xsi:type="dcterms:W3CDTF">2014-09-17T00:57:58Z</dcterms:created>
  <dcterms:modified xsi:type="dcterms:W3CDTF">2014-09-24T14:51:16Z</dcterms:modified>
</cp:coreProperties>
</file>