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3A128-1F8A-4718-B876-0D1222ACE720}" type="datetimeFigureOut">
              <a:rPr lang="pt-BR" smtClean="0"/>
              <a:t>17/09/2014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2EB9-9D4C-481F-B0F6-7DDD549746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4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Equa%C3%A7%C3%A3o_diferencia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pt.wikipedia.org/wiki/Matem%C3%A1tica" TargetMode="External"/><Relationship Id="rId5" Type="http://schemas.openxmlformats.org/officeDocument/2006/relationships/hyperlink" Target="http://pt.wikipedia.org/wiki/Otimiza%C3%A7%C3%A3o" TargetMode="External"/><Relationship Id="rId4" Type="http://schemas.openxmlformats.org/officeDocument/2006/relationships/hyperlink" Target="http://pt.wikipedia.org/wiki/Difus%C3%A3o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arenR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Multicomponent transport processes,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kinds of matrices, composition, device geometries, drug loading, saturation solubility in the matrix, diffusion, swelling, polymer dissolution, and erosion.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Covering all the possible chemical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physical processes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solution of Fick’s second law of diffusion. 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 data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 are treated with equal weight.</a:t>
            </a:r>
          </a:p>
          <a:p>
            <a:pPr marL="228600" indent="-228600">
              <a:buFont typeface="+mj-lt"/>
              <a:buAutoNum type="arabicParen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 de Fick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uma lei quantitativa na forma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quação diferencial"/>
              </a:rPr>
              <a:t>equação diferencial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descreve diversos casos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fusão"/>
              </a:rPr>
              <a:t>difusão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matéria ou energia em um meio no qual inicialmente não existe equilíbrio químico ou térmico.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 dos Quadrados Mínimos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Quadrados Mínimos Ordinários (MQO) ou OLS (do inglês </a:t>
            </a:r>
            <a:r>
              <a:rPr lang="pt-B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Ordinary Least Squares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é uma técnica de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timização"/>
              </a:rPr>
              <a:t>otimização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temática"/>
              </a:rPr>
              <a:t>matemática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que procura encontrar o melhor ajuste para um conjunto de dados tentando minimizar a soma dos quadrados das diferenças entre o valor estimado e os dados observados (tais diferenças são chamadas resíduos)</a:t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number of parameters dependence increases, the solution based on least-squares fitting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becomes more complex.</a:t>
            </a:r>
          </a:p>
          <a:p>
            <a:pPr marL="228600" indent="-228600">
              <a:buFont typeface="+mj-lt"/>
              <a:buAutoNum type="arabicParenR"/>
            </a:pP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difference between the neural network model and least-squares methods is that ANNs can generalize the relationship between independent and dependent variables without specific mathematical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functions.</a:t>
            </a:r>
            <a:endParaRPr lang="en-US" sz="14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54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predicted data (black dots) compared with the exact release (long-dashed line) for the ideal parameters (Dideal¼1.35 cm2 days1, Csideal¼16.2 mg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cm3, Aideal¼70.0 mg cm3 and hideal¼0.167 cm). The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relative error is 0.9% (D), 0.4% (Cs), 0.7% (A)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0.2% (h). The other releases are those shown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 and correspond to the parameters given in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1.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Experimental data (long-dashed line) for the hydrocortisone system (taken from ref. 2) and symbols (stars) are the neural network results with the parameters D¼4.84105 cm2 days1, Cs¼39.6 mg cm3, A¼133.3 mg cm3 and h¼0.1699 cm (see Table 2 for the experimental data). The other releases were simulated using eq. (10) and the parameters given in Table 2 which were used to train the ANN.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7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Rhodium (II) butyrate release profiles for four different drug loading. The open symbols are circles (5%), squares (7.5%), triangles (10%) and stars (12.5%). The lines are fitted data and the black triangles with the thick long-dashed line are results calculated with parameters determined by the neural network: D¼6.45106 cm2 h1, Cs¼123.3 mg cm3, and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A¼127.0 mg cm3.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78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física, o coeficiente de difusão ou difusividade de massa é um valor que representa a facilidade com que cada soluto em particular se move em um solvente determinado.</a:t>
            </a:r>
          </a:p>
          <a:p>
            <a:pPr marL="228600" indent="-228600">
              <a:buAutoNum type="arabi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medida da capacidade que um soluto possui de se dissolver numa quantidade-padrão de um solvente, em determinadas condições de temperatura e pressão. Em outras palavras, é a quantidade máxima que pode ser dissolvida de soluto numa dada quantidade de solvente, a uma determinada temperatura e pressão</a:t>
            </a:r>
          </a:p>
          <a:p>
            <a:pPr marL="228600" indent="-228600">
              <a:buAutoNum type="arabicParenR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ratio of the active drug to the total contents of the dose.</a:t>
            </a:r>
          </a:p>
          <a:p>
            <a:pPr marL="228600" indent="-228600">
              <a:buAutoNum type="arabicParenR"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5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5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weights are fitted to minimize the exact answer (experimental data or model calculations) against the neural network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3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6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66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2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different drug fraction released used during the training procedure. Symbols are: black dots (D¼4.82105 cm2 days1, Cs¼40.0 mg cm3, A¼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133.1 mg cm3 and h¼0.170 cm), black squares (D¼2.41105 cm2 days1, Cs¼29.3 mg cm3, A¼ 100.5 mg cm3 and h¼0.168 cm), X (D¼0.803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105 cm2 days1, Cs¼9.3 mg cm3, A¼54.5 mg cm3 and h¼0.166 cm), and black triangles (D¼0.042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107 cm2 h1, Cs¼2.7 mg cm3, A¼33.3 mg cm3 and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h¼0.164 cm).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neural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has limitations, and one problem is how to define the initial conditions and the number of neurons in the intermediary layer.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the network results may 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unconverged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before the ideal number of layers and neurons is determined. On the other hand, adding more neurons one can expect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2EB9-9D4C-481F-B0F6-7DDD5497469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30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96027F-7875-4030-9381-8BD8C4F21935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1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9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0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Uma </a:t>
            </a:r>
            <a:r>
              <a:rPr lang="en-US" sz="4800" dirty="0" err="1" smtClean="0"/>
              <a:t>Abordagem</a:t>
            </a:r>
            <a:r>
              <a:rPr lang="en-US" sz="4800" dirty="0" smtClean="0"/>
              <a:t> </a:t>
            </a:r>
            <a:r>
              <a:rPr lang="en-US" sz="4800" dirty="0" err="1" smtClean="0"/>
              <a:t>Alternativa</a:t>
            </a:r>
            <a:r>
              <a:rPr lang="en-US" sz="4800" dirty="0" smtClean="0"/>
              <a:t> </a:t>
            </a:r>
            <a:r>
              <a:rPr lang="en-US" sz="4800" dirty="0" err="1" smtClean="0"/>
              <a:t>Baseada</a:t>
            </a:r>
            <a:r>
              <a:rPr lang="en-US" sz="4800" dirty="0" smtClean="0"/>
              <a:t> </a:t>
            </a:r>
            <a:r>
              <a:rPr lang="en-US" sz="4800" dirty="0" err="1" smtClean="0"/>
              <a:t>em</a:t>
            </a:r>
            <a:r>
              <a:rPr lang="en-US" sz="4800" dirty="0" smtClean="0"/>
              <a:t> </a:t>
            </a:r>
            <a:r>
              <a:rPr lang="en-US" sz="4800" dirty="0" err="1" smtClean="0"/>
              <a:t>Redes</a:t>
            </a:r>
            <a:r>
              <a:rPr lang="en-US" sz="4800" dirty="0" smtClean="0"/>
              <a:t> </a:t>
            </a:r>
            <a:r>
              <a:rPr lang="en-US" sz="4800" dirty="0" err="1" smtClean="0"/>
              <a:t>Neurais</a:t>
            </a:r>
            <a:r>
              <a:rPr lang="en-US" sz="4800" dirty="0" smtClean="0"/>
              <a:t> </a:t>
            </a:r>
            <a:r>
              <a:rPr lang="en-US" sz="4800" dirty="0" err="1" smtClean="0"/>
              <a:t>Artificiais</a:t>
            </a:r>
            <a:r>
              <a:rPr lang="en-US" sz="4800" dirty="0" smtClean="0"/>
              <a:t> para </a:t>
            </a:r>
            <a:r>
              <a:rPr lang="en-US" sz="4800" dirty="0" err="1" smtClean="0"/>
              <a:t>Estudar</a:t>
            </a:r>
            <a:r>
              <a:rPr lang="en-US" sz="4800" dirty="0" smtClean="0"/>
              <a:t> </a:t>
            </a:r>
            <a:r>
              <a:rPr lang="en-US" sz="4800" dirty="0" err="1" smtClean="0"/>
              <a:t>Liberação</a:t>
            </a:r>
            <a:r>
              <a:rPr lang="en-US" sz="4800" dirty="0" smtClean="0"/>
              <a:t> </a:t>
            </a:r>
            <a:r>
              <a:rPr lang="en-US" sz="4800" dirty="0" err="1" smtClean="0"/>
              <a:t>Controlada</a:t>
            </a:r>
            <a:r>
              <a:rPr lang="en-US" sz="4800" dirty="0" smtClean="0"/>
              <a:t> de </a:t>
            </a:r>
            <a:r>
              <a:rPr lang="en-US" sz="4800" dirty="0" err="1" smtClean="0"/>
              <a:t>Fármacos</a:t>
            </a:r>
            <a:endParaRPr lang="pt-B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Artigo</a:t>
            </a:r>
            <a:r>
              <a:rPr lang="en-US" dirty="0" smtClean="0"/>
              <a:t> de M</a:t>
            </a:r>
            <a:r>
              <a:rPr lang="pt-BR" dirty="0" smtClean="0"/>
              <a:t>ARCUS </a:t>
            </a:r>
            <a:r>
              <a:rPr lang="pt-BR" dirty="0"/>
              <a:t>A.A. REIS, RUBE´N D. </a:t>
            </a:r>
            <a:r>
              <a:rPr lang="pt-BR" dirty="0" smtClean="0"/>
              <a:t>SINISTERRA e </a:t>
            </a:r>
            <a:r>
              <a:rPr lang="pt-BR" dirty="0"/>
              <a:t>JADSON C. </a:t>
            </a:r>
            <a:r>
              <a:rPr lang="pt-BR" dirty="0" smtClean="0"/>
              <a:t>BELCHIOR apresentado por Cláudio Almeida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fLUXOGRAMA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85" y="2093976"/>
            <a:ext cx="46291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9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Artificial (RNA)</a:t>
            </a:r>
            <a:br>
              <a:rPr lang="en-US" dirty="0" smtClean="0"/>
            </a:br>
            <a:r>
              <a:rPr lang="en-US" dirty="0" err="1" smtClean="0"/>
              <a:t>Treinamento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32" y="2121408"/>
            <a:ext cx="4524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REDE NEURAL ARTIFICAL</a:t>
            </a:r>
            <a:br>
              <a:rPr lang="en-US" dirty="0" smtClean="0"/>
            </a:br>
            <a:r>
              <a:rPr lang="en-US" dirty="0" err="1" smtClean="0"/>
              <a:t>implantação</a:t>
            </a:r>
            <a:endParaRPr lang="pt-B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89" y="2962656"/>
            <a:ext cx="2942046" cy="2356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13" y="1814703"/>
            <a:ext cx="4181475" cy="470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886" y="3015996"/>
            <a:ext cx="2906162" cy="23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RESULTADOS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hidrocortisona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= 0,9% 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Cs </a:t>
            </a:r>
            <a:r>
              <a:rPr lang="en-US" sz="2000" dirty="0" smtClean="0"/>
              <a:t>=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0,4%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= 0,7%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h</a:t>
            </a:r>
            <a:r>
              <a:rPr lang="en-US" sz="2000" dirty="0" smtClean="0"/>
              <a:t> = 0,2%</a:t>
            </a:r>
            <a:endParaRPr lang="pt-BR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58" y="276955"/>
            <a:ext cx="3858382" cy="3106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18" y="1175825"/>
            <a:ext cx="224790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7" y="3383280"/>
            <a:ext cx="3858382" cy="31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de </a:t>
            </a:r>
            <a:r>
              <a:rPr lang="en-US" dirty="0" err="1" smtClean="0"/>
              <a:t>butirato</a:t>
            </a:r>
            <a:r>
              <a:rPr lang="en-US" dirty="0" smtClean="0"/>
              <a:t> de </a:t>
            </a:r>
            <a:r>
              <a:rPr lang="en-US" dirty="0" err="1" smtClean="0"/>
              <a:t>ródio</a:t>
            </a:r>
            <a:r>
              <a:rPr lang="en-US" dirty="0" smtClean="0"/>
              <a:t> (II)</a:t>
            </a:r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</a:t>
            </a:r>
            <a:r>
              <a:rPr lang="en-US" sz="2000" baseline="-25000" dirty="0" smtClean="0"/>
              <a:t>D</a:t>
            </a:r>
            <a:r>
              <a:rPr lang="en-US" sz="2000" dirty="0" smtClean="0"/>
              <a:t> = 0,6% 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Cs </a:t>
            </a:r>
            <a:r>
              <a:rPr lang="en-US" sz="2000" dirty="0" smtClean="0"/>
              <a:t>=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0,4%</a:t>
            </a:r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= 0,7%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0" y="1362265"/>
            <a:ext cx="44577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CONCLUSÃO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artificial (RNA)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Metodologia</a:t>
            </a:r>
            <a:r>
              <a:rPr lang="en-US" dirty="0" smtClean="0"/>
              <a:t> </a:t>
            </a:r>
            <a:r>
              <a:rPr lang="en-US" dirty="0" err="1" smtClean="0"/>
              <a:t>complementar</a:t>
            </a:r>
            <a:endParaRPr lang="en-US" dirty="0" smtClean="0"/>
          </a:p>
          <a:p>
            <a:r>
              <a:rPr lang="en-US" dirty="0" err="1" smtClean="0"/>
              <a:t>Erro</a:t>
            </a:r>
            <a:r>
              <a:rPr lang="en-US" dirty="0" smtClean="0"/>
              <a:t> &lt; 1%</a:t>
            </a:r>
          </a:p>
          <a:p>
            <a:r>
              <a:rPr lang="en-US" dirty="0" err="1" smtClean="0"/>
              <a:t>Redução</a:t>
            </a:r>
            <a:r>
              <a:rPr lang="en-US" dirty="0" smtClean="0"/>
              <a:t> do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experimentos</a:t>
            </a:r>
            <a:endParaRPr lang="en-US" dirty="0" smtClean="0"/>
          </a:p>
          <a:p>
            <a:r>
              <a:rPr lang="en-US" dirty="0" err="1" smtClean="0"/>
              <a:t>Experiências</a:t>
            </a:r>
            <a:r>
              <a:rPr lang="en-US" dirty="0" smtClean="0"/>
              <a:t> com dados </a:t>
            </a:r>
            <a:r>
              <a:rPr lang="en-US" dirty="0" err="1" smtClean="0"/>
              <a:t>reais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Liberação</a:t>
            </a:r>
            <a:r>
              <a:rPr lang="en-US" dirty="0" smtClean="0"/>
              <a:t> </a:t>
            </a:r>
            <a:r>
              <a:rPr lang="en-US" dirty="0" err="1" smtClean="0"/>
              <a:t>Controlada</a:t>
            </a:r>
            <a:r>
              <a:rPr lang="en-US" dirty="0" smtClean="0"/>
              <a:t> de </a:t>
            </a:r>
            <a:r>
              <a:rPr lang="en-US" dirty="0" err="1" smtClean="0"/>
              <a:t>Fármacos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da </a:t>
            </a:r>
            <a:r>
              <a:rPr lang="en-US" dirty="0" err="1" smtClean="0"/>
              <a:t>terapia</a:t>
            </a:r>
            <a:r>
              <a:rPr lang="en-US" dirty="0" smtClean="0"/>
              <a:t> </a:t>
            </a:r>
            <a:r>
              <a:rPr lang="en-US" dirty="0" err="1" smtClean="0"/>
              <a:t>moderna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complexa</a:t>
            </a:r>
            <a:r>
              <a:rPr lang="en-US" dirty="0" smtClean="0"/>
              <a:t> </a:t>
            </a:r>
            <a:r>
              <a:rPr lang="en-US" dirty="0" err="1" smtClean="0"/>
              <a:t>devido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variáveis</a:t>
            </a:r>
            <a:endParaRPr lang="en-US" dirty="0" smtClean="0"/>
          </a:p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indisponível</a:t>
            </a:r>
            <a:endParaRPr lang="en-US" dirty="0" smtClean="0"/>
          </a:p>
          <a:p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endParaRPr lang="en-US" dirty="0"/>
          </a:p>
          <a:p>
            <a:r>
              <a:rPr lang="en-US" dirty="0" err="1" smtClean="0"/>
              <a:t>Método</a:t>
            </a:r>
            <a:r>
              <a:rPr lang="en-US" dirty="0" smtClean="0"/>
              <a:t> dos </a:t>
            </a:r>
            <a:r>
              <a:rPr lang="en-US" dirty="0" err="1" smtClean="0"/>
              <a:t>quadrados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aconselhável</a:t>
            </a:r>
            <a:r>
              <a:rPr lang="en-US" dirty="0" smtClean="0"/>
              <a:t> para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lineares</a:t>
            </a:r>
            <a:endParaRPr lang="en-US" dirty="0" smtClean="0"/>
          </a:p>
          <a:p>
            <a:pPr lvl="1"/>
            <a:r>
              <a:rPr lang="en-US" dirty="0" err="1" smtClean="0"/>
              <a:t>Transformações</a:t>
            </a:r>
            <a:r>
              <a:rPr lang="en-US" dirty="0" smtClean="0"/>
              <a:t> de </a:t>
            </a:r>
            <a:r>
              <a:rPr lang="en-US" dirty="0" err="1" smtClean="0"/>
              <a:t>Kummer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Artificais</a:t>
            </a:r>
            <a:r>
              <a:rPr lang="en-US" dirty="0" smtClean="0"/>
              <a:t> (RNAs)</a:t>
            </a:r>
          </a:p>
          <a:p>
            <a:pPr lvl="1"/>
            <a:r>
              <a:rPr lang="en-US" dirty="0" err="1" smtClean="0"/>
              <a:t>Generalização</a:t>
            </a:r>
            <a:r>
              <a:rPr lang="en-US" dirty="0" smtClean="0"/>
              <a:t> de </a:t>
            </a:r>
            <a:r>
              <a:rPr lang="en-US" dirty="0" err="1" smtClean="0"/>
              <a:t>relacionamento</a:t>
            </a:r>
            <a:r>
              <a:rPr lang="en-US" dirty="0"/>
              <a:t> </a:t>
            </a:r>
            <a:r>
              <a:rPr lang="en-US" dirty="0" smtClean="0"/>
              <a:t>entre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dependentes</a:t>
            </a:r>
            <a:r>
              <a:rPr lang="en-US" dirty="0" smtClean="0"/>
              <a:t> e </a:t>
            </a:r>
            <a:r>
              <a:rPr lang="en-US" dirty="0" err="1" smtClean="0"/>
              <a:t>independentes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46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Teórico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Variáveis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Difusão</a:t>
            </a:r>
            <a:r>
              <a:rPr lang="en-US" dirty="0" smtClean="0"/>
              <a:t> (D)</a:t>
            </a:r>
          </a:p>
          <a:p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Solubilidade</a:t>
            </a:r>
            <a:r>
              <a:rPr lang="en-US" dirty="0" smtClean="0"/>
              <a:t> </a:t>
            </a:r>
            <a:r>
              <a:rPr lang="en-US" dirty="0" err="1" smtClean="0"/>
              <a:t>Saturada</a:t>
            </a:r>
            <a:r>
              <a:rPr lang="en-US" dirty="0" smtClean="0"/>
              <a:t> (C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Carga</a:t>
            </a:r>
            <a:r>
              <a:rPr lang="en-US" dirty="0" smtClean="0"/>
              <a:t> de </a:t>
            </a:r>
            <a:r>
              <a:rPr lang="en-US" dirty="0" err="1" smtClean="0"/>
              <a:t>Fármaco</a:t>
            </a:r>
            <a:r>
              <a:rPr lang="en-US" dirty="0" smtClean="0"/>
              <a:t> (A)</a:t>
            </a:r>
          </a:p>
          <a:p>
            <a:r>
              <a:rPr lang="en-US" dirty="0" err="1" smtClean="0"/>
              <a:t>Altura</a:t>
            </a:r>
            <a:r>
              <a:rPr lang="en-US" dirty="0" smtClean="0"/>
              <a:t> da </a:t>
            </a:r>
            <a:r>
              <a:rPr lang="en-US" dirty="0" err="1" smtClean="0"/>
              <a:t>pílula</a:t>
            </a:r>
            <a:r>
              <a:rPr lang="en-US" dirty="0" smtClean="0"/>
              <a:t> (h)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3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Matemático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Equação</a:t>
            </a:r>
            <a:r>
              <a:rPr lang="en-US" dirty="0" smtClean="0"/>
              <a:t> de </a:t>
            </a:r>
            <a:r>
              <a:rPr lang="en-US" dirty="0" err="1" smtClean="0"/>
              <a:t>difusão</a:t>
            </a:r>
            <a:r>
              <a:rPr lang="en-US" dirty="0" smtClean="0"/>
              <a:t> da </a:t>
            </a:r>
            <a:r>
              <a:rPr lang="en-US" dirty="0" err="1" smtClean="0"/>
              <a:t>pílula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 smtClean="0"/>
              <a:t>D é o </a:t>
            </a:r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Difusão</a:t>
            </a:r>
            <a:endParaRPr lang="en-US" dirty="0" smtClean="0"/>
          </a:p>
          <a:p>
            <a:pPr lvl="1"/>
            <a:r>
              <a:rPr lang="en-US" dirty="0" smtClean="0"/>
              <a:t>C é a </a:t>
            </a:r>
            <a:r>
              <a:rPr lang="en-US" dirty="0" err="1" smtClean="0"/>
              <a:t>concentração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endParaRPr lang="en-US" dirty="0" smtClean="0"/>
          </a:p>
          <a:p>
            <a:pPr lvl="1"/>
            <a:r>
              <a:rPr lang="en-US" dirty="0"/>
              <a:t>0 ≤ r </a:t>
            </a:r>
            <a:r>
              <a:rPr lang="en-US" dirty="0" smtClean="0"/>
              <a:t>≤ a (</a:t>
            </a:r>
            <a:r>
              <a:rPr lang="en-US" dirty="0" err="1" smtClean="0"/>
              <a:t>raio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-l ≤ z </a:t>
            </a:r>
            <a:r>
              <a:rPr lang="en-US" dirty="0" smtClean="0"/>
              <a:t>≤ l (</a:t>
            </a:r>
            <a:r>
              <a:rPr lang="en-US" dirty="0" err="1" smtClean="0"/>
              <a:t>largura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alternativo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82" y="2885122"/>
            <a:ext cx="2581275" cy="600075"/>
          </a:xfrm>
          <a:prstGeom prst="rect">
            <a:avLst/>
          </a:prstGeom>
        </p:spPr>
      </p:pic>
      <p:pic>
        <p:nvPicPr>
          <p:cNvPr id="1026" name="Picture 2" descr="http://www.umangpharmaceuticals.com/images/neutral-pellets/silica-pelle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441" y="2294572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864" y="5820537"/>
            <a:ext cx="2647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dEFINIÇÃO</a:t>
            </a:r>
            <a:endParaRPr lang="pt-BR" dirty="0"/>
          </a:p>
        </p:txBody>
      </p:sp>
      <p:pic>
        <p:nvPicPr>
          <p:cNvPr id="2050" name="Picture 2" descr="http://futurehumanevolution.com/wp-content/uploads/Artificial-Intelligence-Neural-Network-Node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76" y="2120900"/>
            <a:ext cx="6187797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sAÍDAS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Erro</a:t>
            </a:r>
            <a:r>
              <a:rPr lang="en-US" dirty="0" smtClean="0"/>
              <a:t> entre as </a:t>
            </a:r>
            <a:r>
              <a:rPr lang="en-US" dirty="0" err="1" smtClean="0"/>
              <a:t>variáveis</a:t>
            </a:r>
            <a:r>
              <a:rPr lang="en-US" dirty="0" smtClean="0"/>
              <a:t> </a:t>
            </a:r>
            <a:r>
              <a:rPr lang="en-US" dirty="0" err="1" smtClean="0"/>
              <a:t>observadas</a:t>
            </a:r>
            <a:r>
              <a:rPr lang="en-US" dirty="0" smtClean="0"/>
              <a:t> 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) e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modelo</a:t>
            </a:r>
            <a:r>
              <a:rPr lang="en-US" dirty="0" smtClean="0"/>
              <a:t> (</a:t>
            </a:r>
            <a:r>
              <a:rPr lang="en-US" dirty="0" err="1" smtClean="0"/>
              <a:t>out</a:t>
            </a:r>
            <a:r>
              <a:rPr lang="en-US" baseline="30000" dirty="0" err="1" smtClean="0"/>
              <a:t>l</a:t>
            </a:r>
            <a:r>
              <a:rPr lang="en-US" baseline="-25000" dirty="0" err="1" smtClean="0"/>
              <a:t>j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out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 smtClean="0"/>
              <a:t>) é a </a:t>
            </a:r>
            <a:r>
              <a:rPr lang="en-US" dirty="0" err="1" smtClean="0"/>
              <a:t>função</a:t>
            </a:r>
            <a:r>
              <a:rPr lang="en-US" dirty="0" smtClean="0"/>
              <a:t> dos pesos</a:t>
            </a:r>
          </a:p>
          <a:p>
            <a:pPr lvl="1"/>
            <a:r>
              <a:rPr lang="en-US" dirty="0" smtClean="0"/>
              <a:t>n é o total de dados </a:t>
            </a:r>
            <a:r>
              <a:rPr lang="en-US" dirty="0" err="1" smtClean="0"/>
              <a:t>observados</a:t>
            </a:r>
            <a:endParaRPr lang="en-US" dirty="0" smtClean="0"/>
          </a:p>
          <a:p>
            <a:pPr lvl="1"/>
            <a:r>
              <a:rPr lang="en-US" dirty="0" smtClean="0"/>
              <a:t>l </a:t>
            </a:r>
            <a:r>
              <a:rPr lang="en-US" dirty="0" err="1" smtClean="0"/>
              <a:t>especifica</a:t>
            </a:r>
            <a:r>
              <a:rPr lang="en-US" dirty="0" smtClean="0"/>
              <a:t> 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saída</a:t>
            </a:r>
            <a:r>
              <a:rPr lang="en-US" dirty="0" smtClean="0"/>
              <a:t> do </a:t>
            </a:r>
            <a:r>
              <a:rPr lang="en-US" dirty="0" err="1" smtClean="0"/>
              <a:t>neurônio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out</a:t>
            </a:r>
            <a:r>
              <a:rPr lang="en-US" baseline="30000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 smtClean="0"/>
              <a:t>é </a:t>
            </a:r>
            <a:r>
              <a:rPr lang="en-US" dirty="0" err="1" smtClean="0"/>
              <a:t>calculada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n-US" dirty="0" smtClean="0"/>
              <a:t>m é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neurônios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anterior (l – 1)</a:t>
            </a:r>
          </a:p>
          <a:p>
            <a:pPr lvl="1"/>
            <a:r>
              <a:rPr lang="en-US" dirty="0" smtClean="0"/>
              <a:t>f é a </a:t>
            </a:r>
            <a:r>
              <a:rPr lang="en-US" dirty="0" err="1" smtClean="0"/>
              <a:t>função</a:t>
            </a:r>
            <a:r>
              <a:rPr lang="en-US" dirty="0" smtClean="0"/>
              <a:t> de </a:t>
            </a:r>
            <a:r>
              <a:rPr lang="en-US" dirty="0" err="1" smtClean="0"/>
              <a:t>transferência</a:t>
            </a:r>
            <a:endParaRPr lang="en-US" dirty="0" smtClean="0"/>
          </a:p>
          <a:p>
            <a:pPr lvl="1"/>
            <a:r>
              <a:rPr lang="en-US" dirty="0" err="1"/>
              <a:t>w</a:t>
            </a:r>
            <a:r>
              <a:rPr lang="en-US" baseline="-25000" dirty="0" err="1" smtClean="0"/>
              <a:t>ji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pesos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conectam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neurônios</a:t>
            </a:r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20" y="2495550"/>
            <a:ext cx="19812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370" y="4300537"/>
            <a:ext cx="2247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Rede</a:t>
            </a:r>
            <a:r>
              <a:rPr lang="en-US" dirty="0" smtClean="0"/>
              <a:t> NEURAL </a:t>
            </a:r>
            <a:r>
              <a:rPr lang="en-US" dirty="0" err="1" smtClean="0"/>
              <a:t>Artifical</a:t>
            </a:r>
            <a:r>
              <a:rPr lang="en-US" dirty="0" smtClean="0"/>
              <a:t> (RNA)</a:t>
            </a:r>
            <a:br>
              <a:rPr lang="en-US" dirty="0" smtClean="0"/>
            </a:br>
            <a:r>
              <a:rPr lang="en-US" dirty="0" err="1" smtClean="0"/>
              <a:t>peSOS</a:t>
            </a:r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Correção</a:t>
            </a:r>
            <a:r>
              <a:rPr lang="en-US" dirty="0" smtClean="0"/>
              <a:t> de pesos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Onde</a:t>
            </a:r>
            <a:endParaRPr lang="en-US" dirty="0" smtClean="0"/>
          </a:p>
          <a:p>
            <a:pPr lvl="1"/>
            <a:r>
              <a:rPr lang="el-GR" dirty="0" smtClean="0"/>
              <a:t>Δ</a:t>
            </a:r>
            <a:r>
              <a:rPr lang="en-US" dirty="0" err="1" smtClean="0"/>
              <a:t>w</a:t>
            </a:r>
            <a:r>
              <a:rPr lang="en-US" baseline="30000" dirty="0" err="1" smtClean="0"/>
              <a:t>l</a:t>
            </a:r>
            <a:r>
              <a:rPr lang="en-US" baseline="-25000" dirty="0" err="1" smtClean="0"/>
              <a:t>ji</a:t>
            </a:r>
            <a:r>
              <a:rPr lang="en-US" baseline="30000" dirty="0" smtClean="0"/>
              <a:t> </a:t>
            </a:r>
            <a:r>
              <a:rPr lang="en-US" dirty="0" err="1" smtClean="0"/>
              <a:t>correção</a:t>
            </a:r>
            <a:r>
              <a:rPr lang="en-US" dirty="0" smtClean="0"/>
              <a:t> do peso entre o j-</a:t>
            </a:r>
            <a:r>
              <a:rPr lang="en-US" dirty="0" err="1" smtClean="0"/>
              <a:t>ésimo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l-</a:t>
            </a:r>
            <a:r>
              <a:rPr lang="en-US" dirty="0" err="1" smtClean="0"/>
              <a:t>ésima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e o </a:t>
            </a:r>
            <a:r>
              <a:rPr lang="en-US" dirty="0" err="1" smtClean="0"/>
              <a:t>i-ésimo</a:t>
            </a:r>
            <a:r>
              <a:rPr lang="en-US" dirty="0" smtClean="0"/>
              <a:t>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anterior</a:t>
            </a:r>
          </a:p>
          <a:p>
            <a:pPr lvl="1"/>
            <a:r>
              <a:rPr lang="en-US" dirty="0" smtClean="0"/>
              <a:t>Out</a:t>
            </a:r>
            <a:r>
              <a:rPr lang="en-US" baseline="30000" dirty="0" smtClean="0"/>
              <a:t>l-1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 err="1" smtClean="0"/>
              <a:t>contem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da </a:t>
            </a:r>
            <a:r>
              <a:rPr lang="en-US" dirty="0" err="1" smtClean="0"/>
              <a:t>saída</a:t>
            </a:r>
            <a:r>
              <a:rPr lang="en-US" dirty="0" smtClean="0"/>
              <a:t> da </a:t>
            </a:r>
            <a:r>
              <a:rPr lang="en-US" dirty="0" err="1" smtClean="0"/>
              <a:t>camada</a:t>
            </a:r>
            <a:r>
              <a:rPr lang="en-US" dirty="0" smtClean="0"/>
              <a:t> l - 1</a:t>
            </a:r>
            <a:endParaRPr lang="en-US" dirty="0"/>
          </a:p>
          <a:p>
            <a:pPr lvl="1"/>
            <a:r>
              <a:rPr lang="en-US" dirty="0" smtClean="0"/>
              <a:t>l </a:t>
            </a:r>
            <a:r>
              <a:rPr lang="en-US" dirty="0" err="1" smtClean="0"/>
              <a:t>especifica</a:t>
            </a:r>
            <a:r>
              <a:rPr lang="en-US" dirty="0" smtClean="0"/>
              <a:t> a </a:t>
            </a:r>
            <a:r>
              <a:rPr lang="en-US" dirty="0" err="1" smtClean="0"/>
              <a:t>resposta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endParaRPr lang="en-US" dirty="0" smtClean="0"/>
          </a:p>
          <a:p>
            <a:pPr lvl="1"/>
            <a:r>
              <a:rPr lang="el-GR" dirty="0" smtClean="0"/>
              <a:t>η</a:t>
            </a:r>
            <a:r>
              <a:rPr lang="en-US" dirty="0" smtClean="0"/>
              <a:t> taxa de </a:t>
            </a:r>
            <a:r>
              <a:rPr lang="en-US" dirty="0" err="1" smtClean="0"/>
              <a:t>aprendizagem</a:t>
            </a:r>
            <a:endParaRPr lang="en-US" dirty="0"/>
          </a:p>
          <a:p>
            <a:pPr lvl="1"/>
            <a:r>
              <a:rPr lang="el-GR" dirty="0" smtClean="0"/>
              <a:t>μ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momento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35" y="2732818"/>
            <a:ext cx="30670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642</TotalTime>
  <Words>960</Words>
  <Application>Microsoft Office PowerPoint</Application>
  <PresentationFormat>Widescreen</PresentationFormat>
  <Paragraphs>111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Rockwell</vt:lpstr>
      <vt:lpstr>Rockwell Condensed</vt:lpstr>
      <vt:lpstr>Wingdings</vt:lpstr>
      <vt:lpstr>Wood Type</vt:lpstr>
      <vt:lpstr>Uma Abordagem Alternativa Baseada em Redes Neurais Artificiais para Estudar Liberação Controlada de Fármacos</vt:lpstr>
      <vt:lpstr>Introdução</vt:lpstr>
      <vt:lpstr>Liberação Controlada de Fármacos</vt:lpstr>
      <vt:lpstr>Teórico</vt:lpstr>
      <vt:lpstr>Variáveis do problema</vt:lpstr>
      <vt:lpstr>Modelo Matemático</vt:lpstr>
      <vt:lpstr>Rede NEURAL Artifical (RNA) dEFINIÇÃO</vt:lpstr>
      <vt:lpstr>Rede NEURAL Artifical (RNA) sAÍDAS</vt:lpstr>
      <vt:lpstr>Rede NEURAL Artifical (RNA) peSOS</vt:lpstr>
      <vt:lpstr>Rede NEURAL Artifical (RNA) fLUXOGRAMA</vt:lpstr>
      <vt:lpstr>Rede neural Artificial (RNA) Treinamento</vt:lpstr>
      <vt:lpstr>REDE NEURAL ARTIFICAL implantação</vt:lpstr>
      <vt:lpstr>RESULTADOS</vt:lpstr>
      <vt:lpstr>Liberação de hidrocortisona</vt:lpstr>
      <vt:lpstr>Liberação de butirato de ródio (II)</vt:lpstr>
      <vt:lpstr>CONCLUSÃO</vt:lpstr>
      <vt:lpstr>Rede neural artificial (RNA)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Alternativa Baseada em Redes Neurais Artificiais para Estudar Liberação Controlada de Fármacos</dc:title>
  <dc:creator>Claudinho</dc:creator>
  <cp:lastModifiedBy>Claudinho</cp:lastModifiedBy>
  <cp:revision>22</cp:revision>
  <dcterms:created xsi:type="dcterms:W3CDTF">2014-09-17T00:57:58Z</dcterms:created>
  <dcterms:modified xsi:type="dcterms:W3CDTF">2014-09-17T13:28:39Z</dcterms:modified>
</cp:coreProperties>
</file>