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6934200" cy="9220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gXk5+7Xnyofi+fYZO5kGqoJyrv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3945" autoAdjust="0"/>
  </p:normalViewPr>
  <p:slideViewPr>
    <p:cSldViewPr snapToGrid="0">
      <p:cViewPr>
        <p:scale>
          <a:sx n="30" d="100"/>
          <a:sy n="30" d="100"/>
        </p:scale>
        <p:origin x="504" y="-96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55925" y="691500"/>
            <a:ext cx="4623025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3400" y="4379575"/>
            <a:ext cx="5547350" cy="414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0113" y="692150"/>
            <a:ext cx="2593975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lvl="0" algn="ctr">
              <a:spcBef>
                <a:spcPts val="3020"/>
              </a:spcBef>
              <a:spcAft>
                <a:spcPts val="0"/>
              </a:spcAft>
              <a:buClr>
                <a:srgbClr val="888888"/>
              </a:buClr>
              <a:buSzPts val="151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640"/>
              </a:spcBef>
              <a:spcAft>
                <a:spcPts val="0"/>
              </a:spcAft>
              <a:buClr>
                <a:srgbClr val="888888"/>
              </a:buClr>
              <a:buSzPts val="1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60"/>
              </a:spcBef>
              <a:spcAft>
                <a:spcPts val="0"/>
              </a:spcAft>
              <a:buClr>
                <a:srgbClr val="888888"/>
              </a:buClr>
              <a:buSzPts val="113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945242" y="9756224"/>
            <a:ext cx="28513567" cy="2916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706087" y="16517071"/>
            <a:ext cx="36864608" cy="7290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6145768" y="9496193"/>
            <a:ext cx="36864608" cy="2133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900"/>
              <a:buFont typeface="Calibri"/>
              <a:buNone/>
              <a:defRPr sz="189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rmAutofit/>
          </a:bodyPr>
          <a:lstStyle>
            <a:lvl1pPr marL="457200" lvl="0" indent="-228600" algn="l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 sz="9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SzPts val="8500"/>
              <a:buNone/>
              <a:defRPr sz="85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520"/>
              </a:spcBef>
              <a:spcAft>
                <a:spcPts val="0"/>
              </a:spcAft>
              <a:buClr>
                <a:srgbClr val="888888"/>
              </a:buClr>
              <a:buSzPts val="7600"/>
              <a:buNone/>
              <a:defRPr sz="7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320"/>
              </a:spcBef>
              <a:spcAft>
                <a:spcPts val="0"/>
              </a:spcAft>
              <a:buClr>
                <a:srgbClr val="888888"/>
              </a:buClr>
              <a:buSzPts val="6600"/>
              <a:buNone/>
              <a:defRPr sz="6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20202" y="10081263"/>
            <a:ext cx="14311789" cy="2851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457200" lvl="0" indent="-106680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13200"/>
            </a:lvl1pPr>
            <a:lvl2pPr marL="914400" lvl="1" indent="-94615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11300"/>
            </a:lvl2pPr>
            <a:lvl3pPr marL="1371600" lvl="2" indent="-83185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3pPr>
            <a:lvl4pPr marL="1828800" lvl="3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8500"/>
            </a:lvl4pPr>
            <a:lvl5pPr marL="2286000" lvl="4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8500"/>
            </a:lvl5pPr>
            <a:lvl6pPr marL="2743200" lvl="5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6pPr>
            <a:lvl7pPr marL="3200400" lvl="6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7pPr>
            <a:lvl8pPr marL="3657600" lvl="7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8pPr>
            <a:lvl9pPr marL="4114800" lvl="8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472059" y="10081263"/>
            <a:ext cx="14311789" cy="2851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457200" lvl="0" indent="-106680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Char char="•"/>
              <a:defRPr sz="13200"/>
            </a:lvl1pPr>
            <a:lvl2pPr marL="914400" lvl="1" indent="-94615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Char char="–"/>
              <a:defRPr sz="11300"/>
            </a:lvl2pPr>
            <a:lvl3pPr marL="1371600" lvl="2" indent="-83185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3pPr>
            <a:lvl4pPr marL="1828800" lvl="3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–"/>
              <a:defRPr sz="8500"/>
            </a:lvl4pPr>
            <a:lvl5pPr marL="2286000" lvl="4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»"/>
              <a:defRPr sz="8500"/>
            </a:lvl5pPr>
            <a:lvl6pPr marL="2743200" lvl="5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6pPr>
            <a:lvl7pPr marL="3200400" lvl="6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7pPr>
            <a:lvl8pPr marL="3657600" lvl="7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8pPr>
            <a:lvl9pPr marL="4114800" lvl="8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rmAutofit/>
          </a:bodyPr>
          <a:lstStyle>
            <a:lvl1pPr marL="457200" lvl="0" indent="-22860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11300" b="1"/>
            </a:lvl1pPr>
            <a:lvl2pPr marL="914400" lvl="1" indent="-2286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None/>
              <a:defRPr sz="9500" b="1"/>
            </a:lvl2pPr>
            <a:lvl3pPr marL="1371600" lvl="2" indent="-228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8500" b="1"/>
            </a:lvl3pPr>
            <a:lvl4pPr marL="1828800" lvl="3" indent="-228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4pPr>
            <a:lvl5pPr marL="2286000" lvl="4" indent="-228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5pPr>
            <a:lvl6pPr marL="2743200" lvl="5" indent="-228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6pPr>
            <a:lvl7pPr marL="3200400" lvl="6" indent="-228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7pPr>
            <a:lvl8pPr marL="3657600" lvl="7" indent="-228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8pPr>
            <a:lvl9pPr marL="4114800" lvl="8" indent="-228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620203" y="13701713"/>
            <a:ext cx="14317416" cy="248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457200" lvl="0" indent="-94615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11300"/>
            </a:lvl1pPr>
            <a:lvl2pPr marL="914400" lvl="1" indent="-83185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–"/>
              <a:defRPr sz="9500"/>
            </a:lvl2pPr>
            <a:lvl3pPr marL="1371600" lvl="2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3pPr>
            <a:lvl4pPr marL="1828800" lvl="3" indent="-711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–"/>
              <a:defRPr sz="7600"/>
            </a:lvl4pPr>
            <a:lvl5pPr marL="2286000" lvl="4" indent="-711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»"/>
              <a:defRPr sz="7600"/>
            </a:lvl5pPr>
            <a:lvl6pPr marL="2743200" lvl="5" indent="-711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6pPr>
            <a:lvl7pPr marL="3200400" lvl="6" indent="-711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7pPr>
            <a:lvl8pPr marL="3657600" lvl="7" indent="-711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8pPr>
            <a:lvl9pPr marL="4114800" lvl="8" indent="-711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460809" y="9671212"/>
            <a:ext cx="14323040" cy="403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rmAutofit/>
          </a:bodyPr>
          <a:lstStyle>
            <a:lvl1pPr marL="457200" lvl="0" indent="-22860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None/>
              <a:defRPr sz="11300" b="1"/>
            </a:lvl1pPr>
            <a:lvl2pPr marL="914400" lvl="1" indent="-2286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None/>
              <a:defRPr sz="9500" b="1"/>
            </a:lvl2pPr>
            <a:lvl3pPr marL="1371600" lvl="2" indent="-2286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sz="8500" b="1"/>
            </a:lvl3pPr>
            <a:lvl4pPr marL="1828800" lvl="3" indent="-228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4pPr>
            <a:lvl5pPr marL="2286000" lvl="4" indent="-228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5pPr>
            <a:lvl6pPr marL="2743200" lvl="5" indent="-228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6pPr>
            <a:lvl7pPr marL="3200400" lvl="6" indent="-228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7pPr>
            <a:lvl8pPr marL="3657600" lvl="7" indent="-228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8pPr>
            <a:lvl9pPr marL="4114800" lvl="8" indent="-2286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7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460809" y="13701713"/>
            <a:ext cx="14323040" cy="248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457200" lvl="0" indent="-94615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11300"/>
            </a:lvl1pPr>
            <a:lvl2pPr marL="914400" lvl="1" indent="-83185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–"/>
              <a:defRPr sz="9500"/>
            </a:lvl2pPr>
            <a:lvl3pPr marL="1371600" lvl="2" indent="-7683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8500"/>
              <a:buChar char="•"/>
              <a:defRPr sz="8500"/>
            </a:lvl3pPr>
            <a:lvl4pPr marL="1828800" lvl="3" indent="-711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–"/>
              <a:defRPr sz="7600"/>
            </a:lvl4pPr>
            <a:lvl5pPr marL="2286000" lvl="4" indent="-711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»"/>
              <a:defRPr sz="7600"/>
            </a:lvl5pPr>
            <a:lvl6pPr marL="2743200" lvl="5" indent="-711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6pPr>
            <a:lvl7pPr marL="3200400" lvl="6" indent="-711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7pPr>
            <a:lvl8pPr marL="3657600" lvl="7" indent="-711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8pPr>
            <a:lvl9pPr marL="4114800" lvl="8" indent="-71120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7600"/>
              <a:buChar char="•"/>
              <a:defRPr sz="7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Calibri"/>
              <a:buNone/>
              <a:defRPr sz="9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2669083" y="1720218"/>
            <a:ext cx="18114764" cy="3687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457200" lvl="0" indent="-1187450" algn="l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Char char="•"/>
              <a:defRPr sz="15100"/>
            </a:lvl1pPr>
            <a:lvl2pPr marL="914400" lvl="1" indent="-1066800" algn="l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Char char="–"/>
              <a:defRPr sz="13200"/>
            </a:lvl2pPr>
            <a:lvl3pPr marL="1371600" lvl="2" indent="-946150" algn="l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Char char="•"/>
              <a:defRPr sz="11300"/>
            </a:lvl3pPr>
            <a:lvl4pPr marL="1828800" lvl="3" indent="-83185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–"/>
              <a:defRPr sz="9500"/>
            </a:lvl4pPr>
            <a:lvl5pPr marL="2286000" lvl="4" indent="-83185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»"/>
              <a:defRPr sz="9500"/>
            </a:lvl5pPr>
            <a:lvl6pPr marL="2743200" lvl="5" indent="-83185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6pPr>
            <a:lvl7pPr marL="3200400" lvl="6" indent="-83185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7pPr>
            <a:lvl8pPr marL="3657600" lvl="7" indent="-83185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8pPr>
            <a:lvl9pPr marL="4114800" lvl="8" indent="-83185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620204" y="9041133"/>
            <a:ext cx="10660709" cy="2955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457200" lvl="0" indent="-2286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/>
            </a:lvl1pPr>
            <a:lvl2pPr marL="914400" lvl="1" indent="-228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/>
            </a:lvl2pPr>
            <a:lvl3pPr marL="1371600" lvl="2" indent="-2286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3pPr>
            <a:lvl4pPr marL="1828800" lvl="3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marL="2286000" lvl="4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marL="2743200" lvl="5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Calibri"/>
              <a:buNone/>
              <a:defRPr sz="9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6351421" y="3860483"/>
            <a:ext cx="19442430" cy="2592324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351421" y="33814229"/>
            <a:ext cx="19442430" cy="507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457200" lvl="0" indent="-22860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  <a:defRPr sz="6600"/>
            </a:lvl1pPr>
            <a:lvl2pPr marL="914400" lvl="1" indent="-2286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/>
            </a:lvl2pPr>
            <a:lvl3pPr marL="1371600" lvl="2" indent="-2286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3pPr>
            <a:lvl4pPr marL="1828800" lvl="3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marL="2286000" lvl="4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marL="2743200" lvl="5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marL="3200400" lvl="6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marL="3657600" lvl="7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marL="4114800" lvl="8" indent="-228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0"/>
              <a:buFont typeface="Calibri"/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t" anchorCtr="0">
            <a:normAutofit/>
          </a:bodyPr>
          <a:lstStyle>
            <a:lvl1pPr marL="457200" marR="0" lvl="0" indent="-118745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46150" algn="l" rtl="0"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31850" algn="l" rtl="0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–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31850" algn="l" rtl="0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»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31850" algn="l" rtl="0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•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31850" algn="l" rtl="0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•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31850" algn="l" rtl="0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•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31850" algn="l" rtl="0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•"/>
              <a:defRPr sz="9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XmQsE3AOKCY" TargetMode="External"/><Relationship Id="rId3" Type="http://schemas.openxmlformats.org/officeDocument/2006/relationships/hyperlink" Target="https://www.arduino.cc/en/software" TargetMode="External"/><Relationship Id="rId7" Type="http://schemas.openxmlformats.org/officeDocument/2006/relationships/hyperlink" Target="https://blog.maua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maua.br/2018/05/equipe-hab-imt-lanca-balao-meteorologico-no-espaco/" TargetMode="External"/><Relationship Id="rId5" Type="http://schemas.openxmlformats.org/officeDocument/2006/relationships/hyperlink" Target="http://weather.uwyo.edu/upperair/balloon_traj.html" TargetMode="External"/><Relationship Id="rId10" Type="http://schemas.openxmlformats.org/officeDocument/2006/relationships/image" Target="../media/image2.jpg"/><Relationship Id="rId4" Type="http://schemas.openxmlformats.org/officeDocument/2006/relationships/hyperlink" Target="https://mygeodata.cloud/converter/xls-to-kml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53505" y="612823"/>
            <a:ext cx="872854" cy="174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25" rIns="432050" bIns="21602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584400" y="156650"/>
            <a:ext cx="24639600" cy="50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50" tIns="216000" rIns="432050" bIns="216025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FeCEESP</a:t>
            </a:r>
            <a:r>
              <a:rPr lang="pt-BR" sz="7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Feira de Ciências das Escolas Estaduais de São Paulo</a:t>
            </a:r>
            <a:r>
              <a:rPr lang="pt-BR" sz="7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pt-BR" sz="5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COPED</a:t>
            </a:r>
            <a:r>
              <a:rPr lang="pt-BR" sz="5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pt-BR" sz="5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Coordenadoria Pedagógica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 de Conhecimento: </a:t>
            </a:r>
            <a:r>
              <a:rPr lang="pt-BR" sz="5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Desafios Ciências da Natureza</a:t>
            </a:r>
            <a:endParaRPr sz="52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Categoria: </a:t>
            </a:r>
            <a:r>
              <a:rPr lang="pt-BR" sz="5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 sz="5200" b="1" dirty="0">
              <a:solidFill>
                <a:schemeClr val="tx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6374677" y="9529277"/>
            <a:ext cx="14401600" cy="64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16864424" y="21143886"/>
            <a:ext cx="14401600" cy="64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CONSIDERAÇÕES</a:t>
            </a:r>
            <a:r>
              <a:rPr lang="pt-BR" sz="32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3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FINAIS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16374677" y="22252672"/>
            <a:ext cx="14401600" cy="364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indent="228600" algn="just">
              <a:spcAft>
                <a:spcPts val="800"/>
              </a:spcAft>
            </a:pPr>
            <a:r>
              <a:rPr lang="pt-BR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 os dados coletados nos testes foi possível ver que os sensores funcionaram de forma adequada. </a:t>
            </a: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 escopo final prevê o lançamento do protótipo de satélite com um balão de hélio e um sistema de paraquedas onde, ao atingir a altura máxima definida, o balão será desacoplado do satélite e o sistema de paraquedas auxiliará na descida para que o protótipo não estrague a ponto de perder os dados coletados que serão utilizados em sala de aula.</a:t>
            </a:r>
            <a:endParaRPr lang="pt-BR" sz="3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7102128" y="30822146"/>
            <a:ext cx="1439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REFERÊNCIAS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152353" y="9577363"/>
            <a:ext cx="14329592" cy="64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008337" y="10292022"/>
            <a:ext cx="14401600" cy="590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indent="180340" algn="just"/>
            <a:r>
              <a:rPr lang="pt-BR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Um satélite meteorológico é um dispositivo para medir vários parâmetros meteorológicos, como temperatura, pressão atmosférica, umidade relativa, velocidade e direção do vento, entre outros. Essas informações são coletadas através de instrumentos que são fixados ao balão, que pode atingir altitudes de até 40 km. O Satélite será lançado a atmosfera por um balão </a:t>
            </a: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 ao atingir determinada altitude ele será liberado</a:t>
            </a:r>
            <a:r>
              <a:rPr lang="pt-BR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indent="228600" algn="just">
              <a:lnSpc>
                <a:spcPct val="115000"/>
              </a:lnSpc>
              <a:spcAft>
                <a:spcPts val="800"/>
              </a:spcAft>
            </a:pPr>
            <a:r>
              <a:rPr lang="pt-BR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Inicialmente a altura máxima estipulada de 2 quilômetros será para testar a eficiência do protótipo e para que o raio de queda seja próximo ao município afim de verificar os dados coletados e recolher o protótipo.</a:t>
            </a:r>
          </a:p>
        </p:txBody>
      </p:sp>
      <p:sp>
        <p:nvSpPr>
          <p:cNvPr id="93" name="Google Shape;93;p1"/>
          <p:cNvSpPr txBox="1"/>
          <p:nvPr/>
        </p:nvSpPr>
        <p:spPr>
          <a:xfrm>
            <a:off x="900324" y="16236339"/>
            <a:ext cx="14401600" cy="64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QUESTÃO PROBLEMA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1008337" y="17210212"/>
            <a:ext cx="14401600" cy="24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indent="457200" algn="just">
              <a:lnSpc>
                <a:spcPct val="115000"/>
              </a:lnSpc>
              <a:spcAft>
                <a:spcPts val="800"/>
              </a:spcAft>
            </a:pP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Diante do cenário tecnológico que estamos inseridos e a necessidade de aguçar o conhecimento pelas novas tecnologias foi desenvolvido o projeto Estratosfera. Como os estudantes podem associar esse projeto com a resolução de problemas?</a:t>
            </a:r>
            <a:endParaRPr lang="pt-BR" sz="3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008337" y="19981180"/>
            <a:ext cx="14401600" cy="64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JUSTIFICATIVA</a:t>
            </a:r>
            <a:endParaRPr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900324" y="21065103"/>
            <a:ext cx="14401600" cy="669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indent="180340" algn="just">
              <a:spcAft>
                <a:spcPts val="800"/>
              </a:spcAft>
            </a:pP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 projeto tem como objetivo demonstrar a importância do jovem protagonista e o poder que o mesmo tem em desenvolver suas ideias, demonstrando que os conteúdos estudados tem valor prático na resolução de situações-problemas através de atividades interdisciplinares.  Outro foco do projeto é a cultura ”</a:t>
            </a:r>
            <a:r>
              <a:rPr lang="pt-BR" sz="320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maker</a:t>
            </a: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”, envolvendo a análise e elaboração de tabelas e gráficos, a construção do protótipo, bem como o entendimento teórico de situações apresentadas pela ciência, haja vista o nível de camadas que o projeto agrega, podendo ser trabalhado desde o 6° ano do ensino fundamental até o 1ªsérie do ensino médio, engajando os estudantes a pensarem em tecnologia e matemática não como disciplinas obrigatórias, mas ferramentas úteis no dia a dia.</a:t>
            </a:r>
          </a:p>
          <a:p>
            <a:pPr indent="180340" algn="just">
              <a:spcAft>
                <a:spcPts val="800"/>
              </a:spcAft>
            </a:pPr>
            <a:endParaRPr lang="pt-BR" sz="3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289001" y="6241915"/>
            <a:ext cx="3017135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algn="ctr"/>
            <a:r>
              <a:rPr lang="pt-BR" sz="5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PROJETO ESTRATOSFERA</a:t>
            </a:r>
            <a:r>
              <a:rPr lang="pt-BR" sz="5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 </a:t>
            </a:r>
            <a:endParaRPr lang="pt-BR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116349" y="7489427"/>
            <a:ext cx="3017135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Estudante</a:t>
            </a:r>
            <a:r>
              <a:rPr lang="pt-BR" sz="4000" i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(s):  </a:t>
            </a:r>
            <a:r>
              <a:rPr lang="pt-BR" sz="40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Alan Jonas F. Nascimento, </a:t>
            </a:r>
            <a:r>
              <a:rPr lang="pt-BR" sz="4000" b="1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Kaique</a:t>
            </a:r>
            <a:r>
              <a:rPr lang="pt-BR" sz="40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Miguel de S. Lamarca, Pedro Henrique T. Guimaraes </a:t>
            </a:r>
            <a:r>
              <a:rPr lang="pt-BR" sz="40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Professor: </a:t>
            </a:r>
            <a:r>
              <a:rPr lang="pt-BR" sz="40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Claudio Eduardo Aravechia de Sa, Caio R. </a:t>
            </a:r>
            <a:r>
              <a:rPr lang="pt-BR" sz="4000" b="1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Demiciano</a:t>
            </a:r>
            <a:endParaRPr sz="4000" i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8282889" y="20050857"/>
            <a:ext cx="10585176" cy="36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Figura 1 .  Protótipo do satélite desenvolvido.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779510" y="28317011"/>
            <a:ext cx="14401600" cy="1242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indent="228600" algn="just">
              <a:spcAft>
                <a:spcPts val="800"/>
              </a:spcAft>
            </a:pPr>
            <a:r>
              <a:rPr lang="pt-BR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 cima do escopo inicial, foram elaboradas propostas pedagógicas para definir a capacidade e a complexidade do projeto. O escopo final prevê o lançamento de um protótipo de satélite com um balão de hélio e um sistema de paraquedas onde, ao atingir a altura máxima definida, o balão será desacoplado do satélite e o sistema de paraquedas auxiliará na descida para que o protótipo não estrague a ponto de perder os dados coletados que serão utilizados em sala de aula.</a:t>
            </a:r>
          </a:p>
          <a:p>
            <a:pPr indent="228600" algn="just">
              <a:spcAft>
                <a:spcPts val="800"/>
              </a:spcAft>
            </a:pPr>
            <a:r>
              <a:rPr lang="pt-BR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Inicialmente a altura máxima estipulada de 2 quilômetros será para testar a eficiência do protótipo e para que o raio de queda seja próximo ao município afim de verificar os dados coletados e recolher o protótipo.</a:t>
            </a:r>
          </a:p>
          <a:p>
            <a:pPr indent="228600" algn="just">
              <a:spcAft>
                <a:spcPts val="800"/>
              </a:spcAft>
            </a:pPr>
            <a:r>
              <a:rPr lang="pt-BR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 projeto final prevê que o satélite atinja a estratosfera até o balão de hélio estoure, com o intuito de coletar imagens e dados para a aplicação em ciências referente aos tópicos de estratosfera e curvatura da terra.</a:t>
            </a:r>
            <a:endParaRPr lang="pt-BR" sz="1800" dirty="0">
              <a:latin typeface="Calibri" panose="020F0502020204030204" pitchFamily="34" charset="0"/>
              <a:ea typeface="Verdana" panose="020B0604030504040204" pitchFamily="34" charset="0"/>
            </a:endParaRPr>
          </a:p>
          <a:p>
            <a:pPr indent="228600" algn="just">
              <a:spcAft>
                <a:spcPts val="800"/>
              </a:spcAft>
            </a:pPr>
            <a:r>
              <a:rPr lang="pt-BR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estrutura física do satélite foi modelada através da ferramenta Sketchup e a impressão 3D foi realizada na impressora 3D. Com a estrutura desenvolvida, foi utilizada a plataforma arduído composto por sensores e módulos para o desenvolvimento eletrônico do satélite. Foi utilizado, também, a IDE arduído na elaboração do código na linguagem C++ afim de programar a coleta de dados e o sistema de destrava do paraquedas.</a:t>
            </a:r>
          </a:p>
          <a:p>
            <a:pPr indent="228600" algn="just">
              <a:spcAft>
                <a:spcPts val="800"/>
              </a:spcAft>
            </a:pPr>
            <a:endParaRPr lang="pt-BR" sz="3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7102128" y="31931127"/>
            <a:ext cx="14111187" cy="999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Currículo em Ação Matemática, Ciências da Natureza e Ciências Humanas - Ano Ensino Fundamental Anos Finais Caderno do Estudante.</a:t>
            </a:r>
            <a:endParaRPr lang="pt-B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Arduino IDE 2.0.1.. Disponível em:  </a:t>
            </a:r>
            <a:r>
              <a:rPr lang="pt-BR" sz="32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https://www.arduino.cc/</a:t>
            </a:r>
            <a:r>
              <a:rPr lang="pt-BR" sz="3200" u="sng" dirty="0" err="1">
                <a:solidFill>
                  <a:srgbClr val="0563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en</a:t>
            </a:r>
            <a:r>
              <a:rPr lang="pt-BR" sz="32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3"/>
              </a:rPr>
              <a:t>/software</a:t>
            </a:r>
            <a:r>
              <a:rPr lang="pt-BR" sz="3200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Acesso em: 12 out. 2022.</a:t>
            </a:r>
            <a:endParaRPr lang="pt-B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en-US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Converter XLS para KML on-line. </a:t>
            </a: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Disponível em: </a:t>
            </a:r>
            <a:r>
              <a:rPr lang="pt-BR" sz="32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4"/>
              </a:rPr>
              <a:t>https://mygeodata.cloud/converter/xls-to-kml</a:t>
            </a:r>
            <a:r>
              <a:rPr lang="pt-BR" sz="3200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Acesso em: 12 out. 2022.</a:t>
            </a:r>
            <a:endParaRPr lang="pt-B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Previsões da trajetória do balão. Disponível em: </a:t>
            </a:r>
            <a:r>
              <a:rPr lang="pt-BR" sz="32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5"/>
              </a:rPr>
              <a:t>http://weather.uwyo.edu/</a:t>
            </a:r>
            <a:r>
              <a:rPr lang="pt-BR" sz="3200" u="sng" dirty="0" err="1">
                <a:solidFill>
                  <a:srgbClr val="0563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5"/>
              </a:rPr>
              <a:t>upperair</a:t>
            </a:r>
            <a:r>
              <a:rPr lang="pt-BR" sz="32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5"/>
              </a:rPr>
              <a:t>/balloon_traj.html</a:t>
            </a:r>
            <a:r>
              <a:rPr lang="pt-BR" sz="3200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Acesso em: 12 out. 2022.</a:t>
            </a:r>
            <a:endParaRPr lang="pt-B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Disponível em: </a:t>
            </a:r>
            <a:r>
              <a:rPr lang="pt-BR" sz="32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6"/>
              </a:rPr>
              <a:t>https://blog.maua.br/2018/05/equipe-hab-imt-lanca-balao-meteorologico-no-espaco/</a:t>
            </a: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32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7"/>
              </a:rPr>
              <a:t>BLOG DA MAUÁ</a:t>
            </a:r>
            <a:r>
              <a:rPr lang="pt-BR" sz="3200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Acesso em: 12 out. 2022.</a:t>
            </a:r>
            <a:endParaRPr lang="pt-B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  <a:tabLst>
                <a:tab pos="457200" algn="l"/>
              </a:tabLst>
            </a:pP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Projeto Estratosfera - E </a:t>
            </a:r>
            <a:r>
              <a:rPr lang="pt-BR" sz="3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Prof</a:t>
            </a: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32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Dr</a:t>
            </a: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Ariovaldo da Fonseca, 1º Encontro de Práticas Pedagógicas Inspiradoras. Disponível em: </a:t>
            </a:r>
            <a:r>
              <a:rPr lang="pt-BR" sz="3200" u="sng" dirty="0">
                <a:solidFill>
                  <a:srgbClr val="0563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hlinkClick r:id="rId8"/>
              </a:rPr>
              <a:t>https://youtu.be/XmQsE3AOKCY</a:t>
            </a:r>
            <a:r>
              <a:rPr lang="pt-BR" sz="3200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pt-BR" sz="3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Acesso em: 12 out. 2022.</a:t>
            </a:r>
            <a:endParaRPr lang="pt-BR" sz="32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801130" y="5143312"/>
            <a:ext cx="1676824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E. </a:t>
            </a:r>
            <a:r>
              <a:rPr lang="pt-BR" sz="4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PROF DR ARIOVALDO DA FONSECA</a:t>
            </a:r>
            <a:r>
              <a:rPr lang="pt-BR" sz="44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DE TAQUARITINGA - </a:t>
            </a:r>
            <a:r>
              <a:rPr lang="pt-BR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SP</a:t>
            </a:r>
            <a:endParaRPr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789932" y="27320985"/>
            <a:ext cx="14401600" cy="64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METODOLOGIA</a:t>
            </a:r>
            <a:endParaRPr dirty="0"/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815280" y="426886"/>
            <a:ext cx="4264025" cy="431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9;p1">
            <a:extLst>
              <a:ext uri="{FF2B5EF4-FFF2-40B4-BE49-F238E27FC236}">
                <a16:creationId xmlns:a16="http://schemas.microsoft.com/office/drawing/2014/main" id="{88420A0A-7DF3-FE89-E00E-EC0BB148DCC4}"/>
              </a:ext>
            </a:extLst>
          </p:cNvPr>
          <p:cNvSpPr txBox="1"/>
          <p:nvPr/>
        </p:nvSpPr>
        <p:spPr>
          <a:xfrm>
            <a:off x="16374677" y="10446937"/>
            <a:ext cx="14401600" cy="216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indent="228600" algn="just">
              <a:spcAft>
                <a:spcPts val="800"/>
              </a:spcAft>
            </a:pPr>
            <a:r>
              <a:rPr lang="pt-BR" sz="32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Até o presente momento foram elaborados a parte física e eletrônica sendo testado o sistema de paraquedas e a de coleta de dados (Figura 1) (Hora, Temperatura, Altitude, Pressão, Umidade, Latitude, Longitude, Numero de Satélites).</a:t>
            </a:r>
          </a:p>
        </p:txBody>
      </p:sp>
      <p:pic>
        <p:nvPicPr>
          <p:cNvPr id="6" name="Imagem 5" descr="Mesa com livros em cima&#10;&#10;Descrição gerada automaticamente com confiança baixa">
            <a:extLst>
              <a:ext uri="{FF2B5EF4-FFF2-40B4-BE49-F238E27FC236}">
                <a16:creationId xmlns:a16="http://schemas.microsoft.com/office/drawing/2014/main" id="{655797DD-84F6-892F-B5D2-68F98891ED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15342" y="12834896"/>
            <a:ext cx="9293239" cy="69699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900</Words>
  <Application>Microsoft Office PowerPoint</Application>
  <PresentationFormat>Personalizar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carolina.batista</dc:creator>
  <cp:lastModifiedBy>claud</cp:lastModifiedBy>
  <cp:revision>12</cp:revision>
  <dcterms:created xsi:type="dcterms:W3CDTF">2016-02-05T17:47:39Z</dcterms:created>
  <dcterms:modified xsi:type="dcterms:W3CDTF">2023-06-15T13:19:26Z</dcterms:modified>
</cp:coreProperties>
</file>