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B3317-CEC5-49C6-9977-2AF6B2B49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1F289-739E-416A-B1F8-28E7439E5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E3548-90EF-4C41-B9B9-1A3F9A46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61503-F839-4148-8A10-2EBB5B61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E8BB5-0108-4410-9221-991AD06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2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7B590-341C-4191-8023-92477D0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E7279-5410-4EE9-9C08-7D41EB341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8AF95-FE9E-4845-83DC-810FBF84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39159-6072-4EE3-AF44-7D137EB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231F4-D5DA-42D1-90B8-16A456D3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5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1C525-70B0-4F56-B3FE-F75570158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330227-068F-4535-A015-0BE34DCFB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DDD71-3B4F-4809-AEE7-9F767B3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824C9-732B-4BFA-8359-F41C346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6EC86-8658-4E31-8D12-8C5B18AE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D75E-4641-4170-8F23-575F8445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EFC28-FB5C-4094-830E-90FC2485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16FC7-7E28-4083-9886-ECC3C71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36D35-1A69-4BB9-A238-DC4178D3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F9455-3BBA-4616-80AB-AB5879DD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5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4B1B5-B0CE-4279-8BA0-67A7485F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7126B-C5A0-4763-90D4-48B53795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71DAD-139F-431A-960D-CEB6AB14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AF234-D8BD-475C-B0EF-67D27B0D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A6773-B06D-4DFB-AFC5-C14702A1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0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9C6DE-A52E-40ED-A673-C79398BC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05D14-5E3F-484D-8AF4-A62E3803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E30B25-F7B5-47C4-94E8-0ED0B926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7F65F-FA56-4036-B918-D36DB6D7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F827D-41B2-4300-BAC1-CE59E556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69B06-DCC6-49D3-8F1C-FABE0A94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78627-B913-4DBA-B41C-C58CEBE4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93113-FE70-4AE9-AA0A-B1B3F2CF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E52CD-C75E-4E95-9133-B36A4C71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7E352-62B3-4C1C-82C5-680032656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A73038-58C8-4367-B407-21EE7F81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26B7F7-3E99-4C56-9C30-A73D31A5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2C7987-EB4A-4842-B77A-4A480D6C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0FA6F6-7A9D-47AA-BE40-426ADB62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4822-B66B-411A-ABBA-2D5B4E4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4DAE73-13F2-426A-9EF3-0ECDE008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0C0A41-41A2-4AFF-BA2B-DDAEF297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6F4453-F6FD-464A-8A98-50BDABC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B14C60-1E82-418A-B184-4D815EB4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5C3E8E-4E48-434D-996F-DB2A2E2C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E083A-7086-4AE3-BFF9-08E9CC3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DEE04-156F-401D-8698-E20A8DED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3423D-35BE-4B3D-9006-FCE1700E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A245B3-42B0-4F7D-9F35-5BE8A431E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28D38-A71F-4CB3-8122-6B8B6D4A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FE29C1-43B4-45FA-A934-B147BE3A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BAE88-5F54-4945-98C4-04823EBC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D5695-4032-492B-BB42-F95CA59B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46425E-DAE1-45AB-BA9D-F7E907232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A68644-ADEA-4EC6-8DAC-7CA97EB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AD97B-DD0E-46AB-A688-62D565B5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A198D0-709D-4002-A57B-9D432B2C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87BF2-C6B3-4876-9F1E-251C5D60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4C3319-D759-4627-97C8-062AAD89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52619B-A814-48CD-83D4-BE094937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0FFB5-37CE-4C62-9ADD-F0A9F29DD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096F-4184-44AA-8073-91564FD007A7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2BD72-A2B5-4AFC-8C63-C3E9AEB6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A09C3-371B-41D9-9429-10A4251C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4512-118D-4ED3-98B9-0D8974AC4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7B27D7C-A980-4626-BC45-DCCC828249C6}"/>
              </a:ext>
            </a:extLst>
          </p:cNvPr>
          <p:cNvSpPr txBox="1">
            <a:spLocks/>
          </p:cNvSpPr>
          <p:nvPr/>
        </p:nvSpPr>
        <p:spPr>
          <a:xfrm>
            <a:off x="102637" y="254308"/>
            <a:ext cx="12089363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Como nós visualizamos os dados?</a:t>
            </a:r>
            <a:br>
              <a:rPr lang="pt-BR" b="1" dirty="0"/>
            </a:br>
            <a:r>
              <a:rPr lang="pt-BR" b="1" dirty="0"/>
              <a:t>(Atributos </a:t>
            </a:r>
            <a:r>
              <a:rPr lang="pt-BR" b="1" dirty="0" err="1"/>
              <a:t>pré</a:t>
            </a:r>
            <a:r>
              <a:rPr lang="pt-BR" b="1" dirty="0"/>
              <a:t>-atentivos)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F02C87-CD3D-4B48-AA9E-BB33BFA1844D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6</a:t>
            </a: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BE0021-A92C-445B-83AE-9E9EA133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13" y="2361412"/>
            <a:ext cx="4511250" cy="41037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214739-471A-4A55-9378-72EAC1C421DD}"/>
              </a:ext>
            </a:extLst>
          </p:cNvPr>
          <p:cNvSpPr txBox="1"/>
          <p:nvPr/>
        </p:nvSpPr>
        <p:spPr>
          <a:xfrm>
            <a:off x="102637" y="3429000"/>
            <a:ext cx="347801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b="1" dirty="0" err="1"/>
              <a:t>Quantos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números</a:t>
            </a:r>
            <a:r>
              <a:rPr lang="en-US" altLang="en-US" sz="2400" b="1" dirty="0"/>
              <a:t> 9?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1260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6575369E-5034-4F01-8696-F685BC14DFE8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Visualização de dados NÃO é pra comprovar seu achismo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F75766-5D0B-4D99-B015-7F2BCF59D246}"/>
              </a:ext>
            </a:extLst>
          </p:cNvPr>
          <p:cNvSpPr txBox="1"/>
          <p:nvPr/>
        </p:nvSpPr>
        <p:spPr>
          <a:xfrm>
            <a:off x="3774973" y="4586578"/>
            <a:ext cx="296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Fundamento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3CA8F9-4E4C-442F-B83A-B46D4EF6B551}"/>
              </a:ext>
            </a:extLst>
          </p:cNvPr>
          <p:cNvSpPr/>
          <p:nvPr/>
        </p:nvSpPr>
        <p:spPr>
          <a:xfrm>
            <a:off x="299752" y="2256586"/>
            <a:ext cx="2496435" cy="2344827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416606-98B2-403D-9AA2-C3FA344E532E}"/>
              </a:ext>
            </a:extLst>
          </p:cNvPr>
          <p:cNvSpPr txBox="1"/>
          <p:nvPr/>
        </p:nvSpPr>
        <p:spPr>
          <a:xfrm>
            <a:off x="500950" y="3064429"/>
            <a:ext cx="212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Hipótese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D1F2D6A-6304-47BD-91E7-CB3ACF383F43}"/>
              </a:ext>
            </a:extLst>
          </p:cNvPr>
          <p:cNvSpPr/>
          <p:nvPr/>
        </p:nvSpPr>
        <p:spPr>
          <a:xfrm>
            <a:off x="2285362" y="2256586"/>
            <a:ext cx="2496435" cy="234482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2031FA-57CC-4DAF-ADDD-35153C2CEE20}"/>
              </a:ext>
            </a:extLst>
          </p:cNvPr>
          <p:cNvSpPr txBox="1"/>
          <p:nvPr/>
        </p:nvSpPr>
        <p:spPr>
          <a:xfrm>
            <a:off x="2804445" y="3064430"/>
            <a:ext cx="175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Pesquisa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65F028-7863-41DF-8A76-45448DB4E684}"/>
              </a:ext>
            </a:extLst>
          </p:cNvPr>
          <p:cNvSpPr/>
          <p:nvPr/>
        </p:nvSpPr>
        <p:spPr>
          <a:xfrm>
            <a:off x="1292557" y="3794547"/>
            <a:ext cx="2496435" cy="2344827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30F19E-6BDB-48B3-879A-CA6ACBDFE6FC}"/>
              </a:ext>
            </a:extLst>
          </p:cNvPr>
          <p:cNvSpPr txBox="1"/>
          <p:nvPr/>
        </p:nvSpPr>
        <p:spPr>
          <a:xfrm>
            <a:off x="1055928" y="4885253"/>
            <a:ext cx="296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Evidência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44A9C1F-F321-4A99-99C4-C95480030A22}"/>
              </a:ext>
            </a:extLst>
          </p:cNvPr>
          <p:cNvCxnSpPr>
            <a:cxnSpLocks/>
          </p:cNvCxnSpPr>
          <p:nvPr/>
        </p:nvCxnSpPr>
        <p:spPr>
          <a:xfrm>
            <a:off x="2567133" y="3931446"/>
            <a:ext cx="2571856" cy="6089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AC42EB-9976-4E3C-AEFC-9652D3400DBD}"/>
              </a:ext>
            </a:extLst>
          </p:cNvPr>
          <p:cNvSpPr txBox="1"/>
          <p:nvPr/>
        </p:nvSpPr>
        <p:spPr>
          <a:xfrm>
            <a:off x="4911087" y="5673867"/>
            <a:ext cx="296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Achismo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0E7D18C-DC7A-462A-BE5F-B11730BD92A8}"/>
              </a:ext>
            </a:extLst>
          </p:cNvPr>
          <p:cNvSpPr/>
          <p:nvPr/>
        </p:nvSpPr>
        <p:spPr>
          <a:xfrm>
            <a:off x="6712831" y="2256586"/>
            <a:ext cx="2496435" cy="2344827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398AA17-5251-4DBA-A3CC-72EED780E9BC}"/>
              </a:ext>
            </a:extLst>
          </p:cNvPr>
          <p:cNvSpPr txBox="1"/>
          <p:nvPr/>
        </p:nvSpPr>
        <p:spPr>
          <a:xfrm>
            <a:off x="6898445" y="3064430"/>
            <a:ext cx="212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Hipótese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47EA015-50C2-4AD0-A645-211CEF47BE25}"/>
              </a:ext>
            </a:extLst>
          </p:cNvPr>
          <p:cNvSpPr/>
          <p:nvPr/>
        </p:nvSpPr>
        <p:spPr>
          <a:xfrm>
            <a:off x="9387555" y="2256586"/>
            <a:ext cx="2496435" cy="234482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282BA5-ECD9-4074-A851-2143919C2B63}"/>
              </a:ext>
            </a:extLst>
          </p:cNvPr>
          <p:cNvSpPr txBox="1"/>
          <p:nvPr/>
        </p:nvSpPr>
        <p:spPr>
          <a:xfrm>
            <a:off x="9800622" y="3064430"/>
            <a:ext cx="175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Pesquisa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2153ADB-CBDF-4477-BC83-D1D7EEFD78E5}"/>
              </a:ext>
            </a:extLst>
          </p:cNvPr>
          <p:cNvSpPr/>
          <p:nvPr/>
        </p:nvSpPr>
        <p:spPr>
          <a:xfrm>
            <a:off x="8076698" y="4404147"/>
            <a:ext cx="2496435" cy="2344827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0D72978-7E6C-49B0-97CD-81174E8B6E59}"/>
              </a:ext>
            </a:extLst>
          </p:cNvPr>
          <p:cNvSpPr txBox="1"/>
          <p:nvPr/>
        </p:nvSpPr>
        <p:spPr>
          <a:xfrm>
            <a:off x="7840069" y="5494853"/>
            <a:ext cx="296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Evidência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DA17C20-038B-4023-BBE0-64711FE5235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395933" y="4134305"/>
            <a:ext cx="2991622" cy="15395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3C6E8605-58B4-4E9F-8367-3E32D19BE424}"/>
              </a:ext>
            </a:extLst>
          </p:cNvPr>
          <p:cNvSpPr txBox="1">
            <a:spLocks/>
          </p:cNvSpPr>
          <p:nvPr/>
        </p:nvSpPr>
        <p:spPr>
          <a:xfrm>
            <a:off x="357809" y="1176131"/>
            <a:ext cx="11476382" cy="4505738"/>
          </a:xfrm>
          <a:prstGeom prst="rect">
            <a:avLst/>
          </a:prstGeom>
          <a:solidFill>
            <a:srgbClr val="2FC578">
              <a:alpha val="31000"/>
            </a:srgbClr>
          </a:solidFill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endParaRPr lang="pt-BR" altLang="en-US" sz="3600" dirty="0"/>
          </a:p>
          <a:p>
            <a:pPr marL="0" indent="0" algn="ctr" eaLnBrk="1" hangingPunct="1">
              <a:buNone/>
            </a:pPr>
            <a:endParaRPr lang="pt-BR" altLang="en-US" sz="3600" dirty="0"/>
          </a:p>
          <a:p>
            <a:pPr marL="0" indent="0" algn="ctr" eaLnBrk="1" hangingPunct="1">
              <a:buNone/>
            </a:pPr>
            <a:r>
              <a:rPr lang="pt-BR" altLang="en-US" sz="3600" dirty="0"/>
              <a:t>Análise Explanatória </a:t>
            </a:r>
            <a:r>
              <a:rPr lang="pt-BR" altLang="en-US" sz="3600" dirty="0" err="1"/>
              <a:t>vs</a:t>
            </a:r>
            <a:r>
              <a:rPr lang="pt-BR" altLang="en-US" sz="3600" dirty="0"/>
              <a:t> Exploratória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897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B83C5C9-1CA4-4865-8D71-F123C71F09C5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O Contexto: Identificando pontos chave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738385-EDE3-4416-8A37-AF66B1E4BAD5}"/>
              </a:ext>
            </a:extLst>
          </p:cNvPr>
          <p:cNvSpPr txBox="1"/>
          <p:nvPr/>
        </p:nvSpPr>
        <p:spPr>
          <a:xfrm>
            <a:off x="209534" y="1628427"/>
            <a:ext cx="11772931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Para quem? (Quem são as pessoas que consumirão suas visualizações?)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Gerentes de loja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Gerentes de regional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Quais perguntas precisam de respostas? (Quais são os requisitos que precisarão de um suporte, através da visualização de dados, para suportar a tomada de decisão?)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Qual o volume financeiro de vendas, no decorrer dos últimos 2 anos?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Como verificar o atingimento das metas de vendas, mês a mês, por vendedor?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Qual a variação do mês corrente em relação ao mesmo período no ano anterior (% </a:t>
            </a:r>
            <a:r>
              <a:rPr lang="pt-BR" sz="1400" dirty="0" err="1"/>
              <a:t>YoY</a:t>
            </a:r>
            <a:r>
              <a:rPr lang="pt-BR" sz="1400" dirty="0"/>
              <a:t>) das vendas, por loja?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Por que? (Por qual motivo essas perguntas precisam de respostas?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É preciso analisar tendências com relação ao volume de vendas, de modo a tomar decisões baseado no resultado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Identificar melhores vendedores, visando potencializar ainda mais sua atuação e premiá-los.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Identificar piores vendedores, para analisar os motivos e capacitá-los de forma mais direcionada, para melhorar seus resultados.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Acompanhar o atingimento das metas por loja, no decorrer dos meses, de modo a medir a eficiência.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Identificar padrões temporais de vendas, para criar promoções, potencializar vendas.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Analisar o padrão de vendas das lojas, de acordo com a evolução do indicador de % </a:t>
            </a:r>
            <a:r>
              <a:rPr lang="pt-BR" sz="1400" dirty="0" err="1"/>
              <a:t>YoY</a:t>
            </a:r>
            <a:r>
              <a:rPr lang="pt-BR" sz="1400" dirty="0"/>
              <a:t>, para definir melhores estratégias de acordo com o mês específico</a:t>
            </a:r>
          </a:p>
        </p:txBody>
      </p:sp>
    </p:spTree>
    <p:extLst>
      <p:ext uri="{BB962C8B-B14F-4D97-AF65-F5344CB8AC3E}">
        <p14:creationId xmlns:p14="http://schemas.microsoft.com/office/powerpoint/2010/main" val="270052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30403CF-B801-4211-A766-AC78A0DF26C2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O Contexto: Identificando pontos chave (exemplo)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2BFFC0-FF72-4D80-A7B2-8910901677E2}"/>
              </a:ext>
            </a:extLst>
          </p:cNvPr>
          <p:cNvSpPr txBox="1">
            <a:spLocks/>
          </p:cNvSpPr>
          <p:nvPr/>
        </p:nvSpPr>
        <p:spPr bwMode="auto">
          <a:xfrm>
            <a:off x="838200" y="1740944"/>
            <a:ext cx="10515600" cy="50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Calibri Light" panose="020F0302020204030204" pitchFamily="34" charset="0"/>
              </a:rPr>
              <a:t>O Comandante do 17º BPM, na Ilha do Governador, precisa fazer uma apresentação para o Secretário de Estado de Polícia Militar do RJ, contendo informações de roubo, furto e recuperação de automóveis, visando potencializar o seu planejamento, para definir uma estratégia mais assertiva de combate aos roubos e furtos, aliado um trabalho de inteligência que possa localizar e recuperar mais veículos. Por conta disso solicitou o seguinte: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en-US" sz="2400" dirty="0">
              <a:latin typeface="Calibri Light" panose="020F0302020204030204" pitchFamily="34" charset="0"/>
            </a:endParaRPr>
          </a:p>
          <a:p>
            <a:pPr marL="514350" indent="-514350" algn="ctr" eaLnBrk="1" hangingPunct="1"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Calibri Light" panose="020F0302020204030204" pitchFamily="34" charset="0"/>
              </a:rPr>
              <a:t>Evolução da quantidade de cada ocorrência, comparando o mês corrente com o anterior (%</a:t>
            </a:r>
            <a:r>
              <a:rPr lang="pt-BR" altLang="en-US" sz="2000" dirty="0" err="1">
                <a:latin typeface="Calibri Light" panose="020F0302020204030204" pitchFamily="34" charset="0"/>
              </a:rPr>
              <a:t>MoM</a:t>
            </a:r>
            <a:r>
              <a:rPr lang="pt-BR" altLang="en-US" sz="2000" dirty="0">
                <a:latin typeface="Calibri Light" panose="020F0302020204030204" pitchFamily="34" charset="0"/>
              </a:rPr>
              <a:t>)</a:t>
            </a:r>
          </a:p>
          <a:p>
            <a:pPr marL="514350" indent="-514350" algn="ctr" eaLnBrk="1" hangingPunct="1"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Calibri Light" panose="020F0302020204030204" pitchFamily="34" charset="0"/>
              </a:rPr>
              <a:t>Análise da evolução mês a mês, considerando os 3 últimos anos, da quantidade absoluta da taxa de recuperação de veículos, que é calculada de acordo com a regra: recuperação de veículos/(roubos + furtos de veículos)</a:t>
            </a:r>
          </a:p>
          <a:p>
            <a:pPr marL="514350" indent="-514350" algn="ctr" eaLnBrk="1" hangingPunct="1"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marL="514350" indent="-514350" algn="ctr" eaLnBrk="1" hangingPunct="1"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marL="514350" indent="-514350" algn="ctr" eaLnBrk="1" hangingPunct="1"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marL="514350" indent="-514350" algn="ctr" eaLnBrk="1" hangingPunct="1"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pt-BR" altLang="en-US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0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8475E2-DAA3-486D-8677-E378580D8E0D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O Contexto: Identificando pontos chave (exemplo)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FDF3080-27D6-4B23-A66E-2CF41002A052}"/>
              </a:ext>
            </a:extLst>
          </p:cNvPr>
          <p:cNvSpPr txBox="1">
            <a:spLocks/>
          </p:cNvSpPr>
          <p:nvPr/>
        </p:nvSpPr>
        <p:spPr bwMode="auto">
          <a:xfrm>
            <a:off x="838200" y="1716834"/>
            <a:ext cx="10515600" cy="50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3200" dirty="0">
                <a:latin typeface="Calibri Light" panose="020F0302020204030204" pitchFamily="34" charset="0"/>
              </a:rPr>
              <a:t>Pra quem?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Calibri Light" panose="020F0302020204030204" pitchFamily="34" charset="0"/>
              </a:rPr>
              <a:t>Comandante do 17º BPM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Calibri Light" panose="020F0302020204030204" pitchFamily="34" charset="0"/>
              </a:rPr>
              <a:t>Secretário de Estado de Polícia Militar do RJ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3200" dirty="0">
                <a:latin typeface="Calibri Light" panose="020F0302020204030204" pitchFamily="34" charset="0"/>
              </a:rPr>
              <a:t>Quais as perguntas que precisam de respostas?</a:t>
            </a:r>
            <a:endParaRPr lang="pt-BR" altLang="en-US" sz="2000" dirty="0">
              <a:latin typeface="Calibri Light" panose="020F0302020204030204" pitchFamily="34" charset="0"/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Calibri Light" panose="020F0302020204030204" pitchFamily="34" charset="0"/>
              </a:rPr>
              <a:t>Evolução da quantidade de roubo, furto e recuperação de veículos, comparando o mês corrente com o anterior (%</a:t>
            </a:r>
            <a:r>
              <a:rPr lang="pt-BR" altLang="en-US" sz="2000" dirty="0" err="1">
                <a:latin typeface="Calibri Light" panose="020F0302020204030204" pitchFamily="34" charset="0"/>
              </a:rPr>
              <a:t>MoM</a:t>
            </a:r>
            <a:r>
              <a:rPr lang="pt-BR" altLang="en-US" sz="2000" dirty="0">
                <a:latin typeface="Calibri Light" panose="020F0302020204030204" pitchFamily="34" charset="0"/>
              </a:rPr>
              <a:t>)</a:t>
            </a: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Calibri Light" panose="020F0302020204030204" pitchFamily="34" charset="0"/>
              </a:rPr>
              <a:t>Análise da evolução mês a mês, considerando os 3 últimos anos, da quantidade absoluta da taxa de recuperação de veículos, que é calculada de acordo com a regra: recuperação de veículos/(roubos + furtos de veículos)</a:t>
            </a:r>
          </a:p>
          <a:p>
            <a:pPr eaLnBrk="1" hangingPunct="1">
              <a:spcBef>
                <a:spcPct val="0"/>
              </a:spcBef>
              <a:buNone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en-US" sz="3200" dirty="0">
                <a:latin typeface="Calibri Light" panose="020F0302020204030204" pitchFamily="34" charset="0"/>
              </a:rPr>
              <a:t>Por que?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en-US" sz="2000" dirty="0">
                <a:latin typeface="Calibri Light" panose="020F0302020204030204" pitchFamily="34" charset="0"/>
              </a:rPr>
              <a:t>Um apresentação</a:t>
            </a:r>
            <a:r>
              <a:rPr lang="pt-BR" altLang="en-US" sz="2000">
                <a:latin typeface="Calibri Light" panose="020F0302020204030204" pitchFamily="34" charset="0"/>
              </a:rPr>
              <a:t>, onde há </a:t>
            </a:r>
            <a:r>
              <a:rPr lang="pt-BR" altLang="en-US" sz="2000" dirty="0">
                <a:latin typeface="Calibri Light" panose="020F0302020204030204" pitchFamily="34" charset="0"/>
              </a:rPr>
              <a:t>a necessidade de se potencializar o planejamento do 17º BPM, para definir uma estratégia mais assertiva de combate aos roubos e furtos, aliado um trabalho de inteligência que possa localizar e recuperar mas veículos</a:t>
            </a: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Calibri Light" panose="020F030202020403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pt-BR" altLang="en-US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3C6E8605-58B4-4E9F-8367-3E32D19BE424}"/>
              </a:ext>
            </a:extLst>
          </p:cNvPr>
          <p:cNvSpPr txBox="1">
            <a:spLocks/>
          </p:cNvSpPr>
          <p:nvPr/>
        </p:nvSpPr>
        <p:spPr>
          <a:xfrm>
            <a:off x="357809" y="1176131"/>
            <a:ext cx="11476382" cy="4505738"/>
          </a:xfrm>
          <a:prstGeom prst="rect">
            <a:avLst/>
          </a:prstGeom>
          <a:solidFill>
            <a:srgbClr val="2FC578">
              <a:alpha val="31000"/>
            </a:srgbClr>
          </a:solidFill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endParaRPr lang="pt-BR" altLang="en-US" sz="3600" dirty="0"/>
          </a:p>
          <a:p>
            <a:pPr marL="0" indent="0" algn="ctr" eaLnBrk="1" hangingPunct="1">
              <a:buNone/>
            </a:pPr>
            <a:endParaRPr lang="pt-BR" altLang="en-US" sz="3600" dirty="0"/>
          </a:p>
          <a:p>
            <a:pPr marL="0" indent="0" algn="ctr" eaLnBrk="1" hangingPunct="1">
              <a:buNone/>
            </a:pPr>
            <a:r>
              <a:rPr lang="pt-BR" altLang="en-US" sz="3600" dirty="0"/>
              <a:t>Saturação e </a:t>
            </a:r>
            <a:r>
              <a:rPr lang="pt-BR" altLang="en-US" sz="3600" dirty="0" err="1"/>
              <a:t>Dessaturação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459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EBF3B22-0DE1-4345-B29E-17B0755CCD8B}"/>
              </a:ext>
            </a:extLst>
          </p:cNvPr>
          <p:cNvSpPr txBox="1">
            <a:spLocks/>
          </p:cNvSpPr>
          <p:nvPr/>
        </p:nvSpPr>
        <p:spPr>
          <a:xfrm>
            <a:off x="344557" y="254308"/>
            <a:ext cx="11847443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Referências</a:t>
            </a:r>
          </a:p>
        </p:txBody>
      </p:sp>
      <p:sp>
        <p:nvSpPr>
          <p:cNvPr id="7" name="Espaço Reservado para Conteúdo 13">
            <a:extLst>
              <a:ext uri="{FF2B5EF4-FFF2-40B4-BE49-F238E27FC236}">
                <a16:creationId xmlns:a16="http://schemas.microsoft.com/office/drawing/2014/main" id="{3DA74CEC-92A7-4DC1-A82E-29527AAADC8D}"/>
              </a:ext>
            </a:extLst>
          </p:cNvPr>
          <p:cNvSpPr txBox="1">
            <a:spLocks/>
          </p:cNvSpPr>
          <p:nvPr/>
        </p:nvSpPr>
        <p:spPr>
          <a:xfrm>
            <a:off x="344557" y="1961323"/>
            <a:ext cx="11476382" cy="4505738"/>
          </a:xfrm>
          <a:prstGeom prst="rect">
            <a:avLst/>
          </a:prstGeom>
          <a:solidFill>
            <a:srgbClr val="2FC578">
              <a:alpha val="31000"/>
            </a:srgbClr>
          </a:solidFill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pt-BR" altLang="en-US" sz="1400" b="0" dirty="0"/>
              <a:t>KNAFLIC, Cole </a:t>
            </a:r>
            <a:r>
              <a:rPr lang="pt-BR" altLang="en-US" sz="1400" b="0" dirty="0" err="1"/>
              <a:t>Nussbaumer</a:t>
            </a:r>
            <a:r>
              <a:rPr lang="pt-BR" altLang="en-US" sz="1400" b="0" dirty="0"/>
              <a:t>. </a:t>
            </a:r>
            <a:r>
              <a:rPr lang="pt-BR" altLang="en-US" sz="1400" b="0" dirty="0" err="1"/>
              <a:t>Storytelling</a:t>
            </a:r>
            <a:r>
              <a:rPr lang="pt-BR" altLang="en-US" sz="1400" b="0" dirty="0"/>
              <a:t> com dados: um guia sobre visualização de dados para profissionais de negócios. Alta Books, </a:t>
            </a:r>
            <a:r>
              <a:rPr lang="pt-BR" altLang="en-US" sz="1400" b="0"/>
              <a:t>2019.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1400" b="0"/>
              <a:t>WEXLER</a:t>
            </a:r>
            <a:r>
              <a:rPr lang="en-US" altLang="en-US" sz="1400" b="0" dirty="0"/>
              <a:t>, Steve; SHAFFER, Jeffrey; COTGREAVE, Andy. The big book of dashboards: visualizing your data using real-world business scenarios. John Wiley &amp; Sons, 2017.</a:t>
            </a:r>
          </a:p>
        </p:txBody>
      </p:sp>
    </p:spTree>
    <p:extLst>
      <p:ext uri="{BB962C8B-B14F-4D97-AF65-F5344CB8AC3E}">
        <p14:creationId xmlns:p14="http://schemas.microsoft.com/office/powerpoint/2010/main" val="19433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7B27D7C-A980-4626-BC45-DCCC828249C6}"/>
              </a:ext>
            </a:extLst>
          </p:cNvPr>
          <p:cNvSpPr txBox="1">
            <a:spLocks/>
          </p:cNvSpPr>
          <p:nvPr/>
        </p:nvSpPr>
        <p:spPr>
          <a:xfrm>
            <a:off x="102637" y="254308"/>
            <a:ext cx="12089363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Como nós visualizamos os dados?</a:t>
            </a:r>
            <a:br>
              <a:rPr lang="pt-BR" b="1" dirty="0"/>
            </a:br>
            <a:r>
              <a:rPr lang="pt-BR" b="1" dirty="0"/>
              <a:t>(Atributos </a:t>
            </a:r>
            <a:r>
              <a:rPr lang="pt-BR" b="1" dirty="0" err="1"/>
              <a:t>pré</a:t>
            </a:r>
            <a:r>
              <a:rPr lang="pt-BR" b="1" dirty="0"/>
              <a:t>-atentivos)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5BA014-69B5-4DBA-9055-94BC2F4D3628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6</a:t>
            </a: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EDB538-95DE-45EA-9B97-411DCB8D2EA4}"/>
              </a:ext>
            </a:extLst>
          </p:cNvPr>
          <p:cNvSpPr txBox="1"/>
          <p:nvPr/>
        </p:nvSpPr>
        <p:spPr>
          <a:xfrm>
            <a:off x="387423" y="3429000"/>
            <a:ext cx="310709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b="1" dirty="0"/>
              <a:t>E agora, </a:t>
            </a:r>
            <a:r>
              <a:rPr lang="en-US" altLang="en-US" sz="2400" b="1" dirty="0" err="1"/>
              <a:t>quantos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números</a:t>
            </a:r>
            <a:r>
              <a:rPr lang="en-US" altLang="en-US" sz="2400" b="1" dirty="0"/>
              <a:t> 9?</a:t>
            </a:r>
            <a:endParaRPr lang="pt-BR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DE63DE-05E5-4843-82E4-EFE709423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66" y="2261180"/>
            <a:ext cx="4830143" cy="42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38D7990-2CD8-45FF-8416-1C05F3BE1158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9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E73A65-B3FD-480B-A6E0-695B53AAC5CF}"/>
              </a:ext>
            </a:extLst>
          </p:cNvPr>
          <p:cNvSpPr txBox="1"/>
          <p:nvPr/>
        </p:nvSpPr>
        <p:spPr>
          <a:xfrm>
            <a:off x="409396" y="1897555"/>
            <a:ext cx="11364684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Nós vemos com cérebro e os atributos </a:t>
            </a:r>
            <a:r>
              <a:rPr lang="pt-BR" sz="1600" dirty="0" err="1"/>
              <a:t>pré</a:t>
            </a:r>
            <a:r>
              <a:rPr lang="pt-BR" sz="1600" dirty="0"/>
              <a:t>-atentivos tem como principal finalidade, nos direcionar para aquilo que desejamos dar o devido destaque.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Quando colorimos o número 9, inconscientemente, sem com que você percebesse, seu cérebro recebe esse estimulo e, consequentemente, seu olhos automaticamente foram direcionados para os números 9.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7BAF42-97E7-4972-AE0E-0E3132D9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49" y="3700188"/>
            <a:ext cx="2925369" cy="281249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E4D815-DB86-4789-8818-30C65B6A181E}"/>
              </a:ext>
            </a:extLst>
          </p:cNvPr>
          <p:cNvSpPr txBox="1"/>
          <p:nvPr/>
        </p:nvSpPr>
        <p:spPr>
          <a:xfrm>
            <a:off x="436483" y="3546061"/>
            <a:ext cx="265922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Além das cores, pode-se utilizar também a diferença de tamanhos, veja: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3A8598-7168-4E51-8DA4-6C07FD1C3C5B}"/>
              </a:ext>
            </a:extLst>
          </p:cNvPr>
          <p:cNvSpPr txBox="1"/>
          <p:nvPr/>
        </p:nvSpPr>
        <p:spPr>
          <a:xfrm>
            <a:off x="6091739" y="3546061"/>
            <a:ext cx="247965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em um gráfico, como ficaria?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97F72D-5A84-4E5B-A41A-FAA9DD86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0" y="3660720"/>
            <a:ext cx="3151690" cy="2851961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D387E54-F9DD-4F6D-9182-61EFCB95AE71}"/>
              </a:ext>
            </a:extLst>
          </p:cNvPr>
          <p:cNvSpPr txBox="1">
            <a:spLocks/>
          </p:cNvSpPr>
          <p:nvPr/>
        </p:nvSpPr>
        <p:spPr>
          <a:xfrm>
            <a:off x="102637" y="254308"/>
            <a:ext cx="12089363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Como nós visualizamos os dados?</a:t>
            </a:r>
            <a:br>
              <a:rPr lang="pt-BR" b="1" dirty="0"/>
            </a:br>
            <a:r>
              <a:rPr lang="pt-BR" b="1" dirty="0"/>
              <a:t>(Atributos </a:t>
            </a:r>
            <a:r>
              <a:rPr lang="pt-BR" b="1" dirty="0" err="1"/>
              <a:t>pré</a:t>
            </a:r>
            <a:r>
              <a:rPr lang="pt-BR" b="1" dirty="0"/>
              <a:t>-atentivos)</a:t>
            </a:r>
          </a:p>
        </p:txBody>
      </p:sp>
    </p:spTree>
    <p:extLst>
      <p:ext uri="{BB962C8B-B14F-4D97-AF65-F5344CB8AC3E}">
        <p14:creationId xmlns:p14="http://schemas.microsoft.com/office/powerpoint/2010/main" val="5007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8BF39E1-EE90-4935-8387-613C8467C071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15</a:t>
            </a:r>
            <a:endParaRPr lang="pt-BR" sz="1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8FED5B-710D-4C26-A0BB-1774F8EB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4" y="1873173"/>
            <a:ext cx="5464013" cy="41380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46965E-DC29-4422-A3A8-5B494FD114B4}"/>
              </a:ext>
            </a:extLst>
          </p:cNvPr>
          <p:cNvSpPr txBox="1"/>
          <p:nvPr/>
        </p:nvSpPr>
        <p:spPr>
          <a:xfrm>
            <a:off x="6615403" y="2539650"/>
            <a:ext cx="520648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Atenção especial para: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Pessoas com algum tipo de necessidade visual: Daltônicos, por exemplo (Veremos mais adiante)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Cores da marca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AB0DA88-6CE3-4B86-A8D9-28DD28C991F0}"/>
              </a:ext>
            </a:extLst>
          </p:cNvPr>
          <p:cNvSpPr txBox="1">
            <a:spLocks/>
          </p:cNvSpPr>
          <p:nvPr/>
        </p:nvSpPr>
        <p:spPr>
          <a:xfrm>
            <a:off x="102637" y="254308"/>
            <a:ext cx="12089363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10850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F4FC057-A93F-4D40-A9AF-54F4D9111F68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Cores – Problemas para pessoas com daltonismo</a:t>
            </a:r>
            <a:br>
              <a:rPr lang="pt-BR" b="1" dirty="0"/>
            </a:br>
            <a:r>
              <a:rPr lang="pt-BR" b="1" dirty="0"/>
              <a:t>(É PRECISO INCLUIR!)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D80A9-A2E2-4D64-AB56-4A35DAA8CDEA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19</a:t>
            </a:r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A03390-F2CB-4BC5-B1F3-7BAF0A37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90" y="2404802"/>
            <a:ext cx="9163506" cy="335218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AA2AC-F374-4424-810C-2BED10FFBA8F}"/>
              </a:ext>
            </a:extLst>
          </p:cNvPr>
          <p:cNvSpPr txBox="1"/>
          <p:nvPr/>
        </p:nvSpPr>
        <p:spPr>
          <a:xfrm>
            <a:off x="2462130" y="2046667"/>
            <a:ext cx="331351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Cores padrões de alerta de semáforo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2A7FAD-5910-4138-82D2-91CE3D49CCB9}"/>
              </a:ext>
            </a:extLst>
          </p:cNvPr>
          <p:cNvSpPr txBox="1"/>
          <p:nvPr/>
        </p:nvSpPr>
        <p:spPr>
          <a:xfrm>
            <a:off x="6091738" y="2020383"/>
            <a:ext cx="439675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Perceba que o verde e o vermelho ficam parecidos</a:t>
            </a:r>
          </a:p>
        </p:txBody>
      </p:sp>
    </p:spTree>
    <p:extLst>
      <p:ext uri="{BB962C8B-B14F-4D97-AF65-F5344CB8AC3E}">
        <p14:creationId xmlns:p14="http://schemas.microsoft.com/office/powerpoint/2010/main" val="242206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F4FC057-A93F-4D40-A9AF-54F4D9111F68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Cores – Problemas para pessoas com daltonismo</a:t>
            </a:r>
            <a:br>
              <a:rPr lang="pt-BR" b="1" dirty="0"/>
            </a:br>
            <a:r>
              <a:rPr lang="pt-BR" b="1" dirty="0"/>
              <a:t>(É PRECISO INCLUIR!)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1EFA6C-EBDF-431C-92DB-EED5D7D63B4E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19</a:t>
            </a: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B2243A-E8AA-447F-B681-3F2E6F83249B}"/>
              </a:ext>
            </a:extLst>
          </p:cNvPr>
          <p:cNvSpPr txBox="1"/>
          <p:nvPr/>
        </p:nvSpPr>
        <p:spPr>
          <a:xfrm>
            <a:off x="2312840" y="2023646"/>
            <a:ext cx="377889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Paleta de cores indicada para daltonismo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35AFA5-52CE-4E25-BFA9-81AB31D3A628}"/>
              </a:ext>
            </a:extLst>
          </p:cNvPr>
          <p:cNvSpPr txBox="1"/>
          <p:nvPr/>
        </p:nvSpPr>
        <p:spPr>
          <a:xfrm>
            <a:off x="6418309" y="1838979"/>
            <a:ext cx="439675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Perceba que as cores se tornam mais distintas, facilitando a visualização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F1735E3-F254-4902-A7AD-4D9FF200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95" y="2747401"/>
            <a:ext cx="8808124" cy="33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F4FC057-A93F-4D40-A9AF-54F4D9111F68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Cores – Problemas para pessoas com daltonismo</a:t>
            </a:r>
            <a:br>
              <a:rPr lang="pt-BR" b="1" dirty="0"/>
            </a:br>
            <a:r>
              <a:rPr lang="pt-BR" b="1" dirty="0"/>
              <a:t>(É PRECISO INCLUIR!)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4D97CC-7EB2-44BF-91FA-34FD92E88520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20</a:t>
            </a:r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85803-CFA5-4D0F-BA77-E565AA797A83}"/>
              </a:ext>
            </a:extLst>
          </p:cNvPr>
          <p:cNvSpPr txBox="1"/>
          <p:nvPr/>
        </p:nvSpPr>
        <p:spPr>
          <a:xfrm>
            <a:off x="4202288" y="1931313"/>
            <a:ext cx="377889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O problema vai além do vermelho e verde!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B5AC6A-A4E8-4305-AD0A-6DF0C06A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94" y="2508858"/>
            <a:ext cx="7114285" cy="39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F4FC057-A93F-4D40-A9AF-54F4D9111F68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Cores – Problemas para pessoas com daltonismo</a:t>
            </a:r>
            <a:br>
              <a:rPr lang="pt-BR" b="1" dirty="0"/>
            </a:br>
            <a:r>
              <a:rPr lang="pt-BR" b="1" dirty="0"/>
              <a:t>(É PRECISO INCLUIR!)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A4B8A3-1FF5-4ED8-ADDA-AD1BDE905F87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21</a:t>
            </a: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7D98F8-4645-4B99-AE6B-D20FB6EBB3FE}"/>
              </a:ext>
            </a:extLst>
          </p:cNvPr>
          <p:cNvSpPr txBox="1"/>
          <p:nvPr/>
        </p:nvSpPr>
        <p:spPr>
          <a:xfrm>
            <a:off x="4202288" y="1931313"/>
            <a:ext cx="377889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O problema vai além do vermelho e verde!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E35984-F95B-4A82-9A7C-5CD7A0F4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59" y="2457497"/>
            <a:ext cx="7150356" cy="4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F4FC057-A93F-4D40-A9AF-54F4D9111F68}"/>
              </a:ext>
            </a:extLst>
          </p:cNvPr>
          <p:cNvSpPr txBox="1">
            <a:spLocks/>
          </p:cNvSpPr>
          <p:nvPr/>
        </p:nvSpPr>
        <p:spPr>
          <a:xfrm>
            <a:off x="0" y="254308"/>
            <a:ext cx="12192000" cy="1362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Cores – Problemas para pessoas com daltonismo</a:t>
            </a:r>
            <a:br>
              <a:rPr lang="pt-BR" b="1" dirty="0"/>
            </a:br>
            <a:r>
              <a:rPr lang="pt-BR" b="1" dirty="0"/>
              <a:t>(É PRECISO INCLUIR!)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E9E3EC-7B96-4529-82F1-845BF7992D76}"/>
              </a:ext>
            </a:extLst>
          </p:cNvPr>
          <p:cNvSpPr txBox="1"/>
          <p:nvPr/>
        </p:nvSpPr>
        <p:spPr>
          <a:xfrm>
            <a:off x="205273" y="6465193"/>
            <a:ext cx="1177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b="0" dirty="0"/>
              <a:t>WEXLER, p. 21</a:t>
            </a:r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634D2C-7904-4F8B-B7BE-8A8E84D086E3}"/>
              </a:ext>
            </a:extLst>
          </p:cNvPr>
          <p:cNvSpPr txBox="1"/>
          <p:nvPr/>
        </p:nvSpPr>
        <p:spPr>
          <a:xfrm>
            <a:off x="205273" y="1719505"/>
            <a:ext cx="11772931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CHROMATIC VISION SIMULATOR (CVS)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66705D-F1FA-444D-AA64-3151982A6705}"/>
              </a:ext>
            </a:extLst>
          </p:cNvPr>
          <p:cNvSpPr txBox="1"/>
          <p:nvPr/>
        </p:nvSpPr>
        <p:spPr>
          <a:xfrm>
            <a:off x="205271" y="2212778"/>
            <a:ext cx="11772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https://asada.website/webCVS/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859F93A-9497-4702-87A5-02C8A37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35" y="2582110"/>
            <a:ext cx="6037601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6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Análise de Dados com BI 2022.3</dc:creator>
  <cp:lastModifiedBy>Análise de Dados com BI 2022.3</cp:lastModifiedBy>
  <cp:revision>2</cp:revision>
  <dcterms:created xsi:type="dcterms:W3CDTF">2022-11-17T16:17:26Z</dcterms:created>
  <dcterms:modified xsi:type="dcterms:W3CDTF">2022-11-17T19:53:27Z</dcterms:modified>
</cp:coreProperties>
</file>