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0" r:id="rId3"/>
    <p:sldId id="267" r:id="rId4"/>
    <p:sldId id="258" r:id="rId5"/>
    <p:sldId id="259" r:id="rId6"/>
    <p:sldId id="261" r:id="rId7"/>
    <p:sldId id="262" r:id="rId8"/>
    <p:sldId id="264" r:id="rId9"/>
    <p:sldId id="263" r:id="rId10"/>
    <p:sldId id="269" r:id="rId11"/>
    <p:sldId id="271" r:id="rId12"/>
    <p:sldId id="273" r:id="rId13"/>
    <p:sldId id="274" r:id="rId14"/>
    <p:sldId id="275" r:id="rId15"/>
    <p:sldId id="276" r:id="rId16"/>
    <p:sldId id="265" r:id="rId17"/>
    <p:sldId id="266" r:id="rId18"/>
    <p:sldId id="268" r:id="rId19"/>
    <p:sldId id="270" r:id="rId20"/>
    <p:sldId id="27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0D590-ED99-4F2E-B4BB-797E2AD8DA94}" v="21" dt="2024-04-28T14:34:56.222"/>
    <p1510:client id="{6B58FECB-4810-43C1-AFE4-2EA26E8DC8BD}" v="952" dt="2024-04-28T19:22:25.317"/>
    <p1510:client id="{6DF564E4-D78D-4D4E-9C29-9BF8D0A194F6}" v="104" dt="2024-04-28T19:34:01.973"/>
    <p1510:client id="{887E006E-EACF-402E-999A-32E6DE2F5C36}" v="4760" dt="2024-04-28T20:50:04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49C27-6D55-43E7-A11B-47990376682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43B0C-6F33-4B40-B94B-E971E85C2C33}">
      <dgm:prSet/>
      <dgm:spPr/>
      <dgm:t>
        <a:bodyPr/>
        <a:lstStyle/>
        <a:p>
          <a:r>
            <a:rPr lang="en-US" dirty="0"/>
            <a:t>The goal of this section is to compute and plot the percentage of energy contained in 10 lobes and then in the range from 10 to 100.</a:t>
          </a:r>
          <a:endParaRPr lang="en-GB" dirty="0"/>
        </a:p>
      </dgm:t>
    </dgm:pt>
    <dgm:pt modelId="{E29207B9-B900-4EF8-B974-E5A393466E58}" type="parTrans" cxnId="{F876F266-0BC5-48CC-8EE9-1B344F573A65}">
      <dgm:prSet/>
      <dgm:spPr/>
      <dgm:t>
        <a:bodyPr/>
        <a:lstStyle/>
        <a:p>
          <a:endParaRPr lang="en-US"/>
        </a:p>
      </dgm:t>
    </dgm:pt>
    <dgm:pt modelId="{2374D27F-66E6-43BB-8AFB-68F0E4148E95}" type="sibTrans" cxnId="{F876F266-0BC5-48CC-8EE9-1B344F573A65}">
      <dgm:prSet/>
      <dgm:spPr/>
      <dgm:t>
        <a:bodyPr/>
        <a:lstStyle/>
        <a:p>
          <a:endParaRPr lang="en-US"/>
        </a:p>
      </dgm:t>
    </dgm:pt>
    <dgm:pt modelId="{B66DEFB8-A26B-44BC-AF13-0028B072D5E9}">
      <dgm:prSet/>
      <dgm:spPr/>
      <dgm:t>
        <a:bodyPr/>
        <a:lstStyle/>
        <a:p>
          <a:r>
            <a:rPr lang="en-US" dirty="0"/>
            <a:t>The lobes are useful because they are linked to a specific frequency and show how much energy is distributed in these frequencies.</a:t>
          </a:r>
          <a:endParaRPr lang="en-GB" dirty="0"/>
        </a:p>
      </dgm:t>
    </dgm:pt>
    <dgm:pt modelId="{1B1FEEFA-89A6-4905-A14D-B2A985AA20A2}" type="parTrans" cxnId="{FD8D89CA-96F4-4DC5-BB8F-0AC7BEEDACC2}">
      <dgm:prSet/>
      <dgm:spPr/>
      <dgm:t>
        <a:bodyPr/>
        <a:lstStyle/>
        <a:p>
          <a:endParaRPr lang="en-US"/>
        </a:p>
      </dgm:t>
    </dgm:pt>
    <dgm:pt modelId="{6BFDA445-6595-4556-BB7F-5898F99D71FF}" type="sibTrans" cxnId="{FD8D89CA-96F4-4DC5-BB8F-0AC7BEEDACC2}">
      <dgm:prSet/>
      <dgm:spPr/>
      <dgm:t>
        <a:bodyPr/>
        <a:lstStyle/>
        <a:p>
          <a:endParaRPr lang="en-US"/>
        </a:p>
      </dgm:t>
    </dgm:pt>
    <dgm:pt modelId="{84372521-6171-4E25-8F03-8409573FF8FE}">
      <dgm:prSet/>
      <dgm:spPr/>
      <dgm:t>
        <a:bodyPr/>
        <a:lstStyle/>
        <a:p>
          <a:r>
            <a:rPr lang="en-US"/>
            <a:t>Taking advantage of the spectrum symmetry, it is sufficient to double the energy in the positive frequency axis and compute the result. </a:t>
          </a:r>
          <a:endParaRPr lang="en-GB"/>
        </a:p>
      </dgm:t>
    </dgm:pt>
    <dgm:pt modelId="{CFC9B0AD-D73B-4167-9953-195A2ECDA003}" type="parTrans" cxnId="{1280DBDF-D879-41E9-8EB1-AD61515F23C5}">
      <dgm:prSet/>
      <dgm:spPr/>
      <dgm:t>
        <a:bodyPr/>
        <a:lstStyle/>
        <a:p>
          <a:endParaRPr lang="en-US"/>
        </a:p>
      </dgm:t>
    </dgm:pt>
    <dgm:pt modelId="{9C3AF904-3AC1-42D8-AB47-2A6FC37A7E0D}" type="sibTrans" cxnId="{1280DBDF-D879-41E9-8EB1-AD61515F23C5}">
      <dgm:prSet/>
      <dgm:spPr/>
      <dgm:t>
        <a:bodyPr/>
        <a:lstStyle/>
        <a:p>
          <a:endParaRPr lang="en-US"/>
        </a:p>
      </dgm:t>
    </dgm:pt>
    <dgm:pt modelId="{5AF48E06-FB42-4E14-BB42-64A47C40E7BA}" type="pres">
      <dgm:prSet presAssocID="{12D49C27-6D55-43E7-A11B-47990376682A}" presName="diagram" presStyleCnt="0">
        <dgm:presLayoutVars>
          <dgm:dir/>
          <dgm:resizeHandles val="exact"/>
        </dgm:presLayoutVars>
      </dgm:prSet>
      <dgm:spPr/>
    </dgm:pt>
    <dgm:pt modelId="{046B48C2-16CA-4163-B8E3-6C3F1A9C904D}" type="pres">
      <dgm:prSet presAssocID="{FDB43B0C-6F33-4B40-B94B-E971E85C2C33}" presName="node" presStyleLbl="node1" presStyleIdx="0" presStyleCnt="3">
        <dgm:presLayoutVars>
          <dgm:bulletEnabled val="1"/>
        </dgm:presLayoutVars>
      </dgm:prSet>
      <dgm:spPr/>
    </dgm:pt>
    <dgm:pt modelId="{A32719F4-D6AB-46A6-9844-E8DA0C702D93}" type="pres">
      <dgm:prSet presAssocID="{2374D27F-66E6-43BB-8AFB-68F0E4148E95}" presName="sibTrans" presStyleCnt="0"/>
      <dgm:spPr/>
    </dgm:pt>
    <dgm:pt modelId="{41F07F06-373F-4FC2-8126-EE84F671038A}" type="pres">
      <dgm:prSet presAssocID="{B66DEFB8-A26B-44BC-AF13-0028B072D5E9}" presName="node" presStyleLbl="node1" presStyleIdx="1" presStyleCnt="3">
        <dgm:presLayoutVars>
          <dgm:bulletEnabled val="1"/>
        </dgm:presLayoutVars>
      </dgm:prSet>
      <dgm:spPr/>
    </dgm:pt>
    <dgm:pt modelId="{2F3F6233-AD6F-4F41-A6D3-1C3A830B851D}" type="pres">
      <dgm:prSet presAssocID="{6BFDA445-6595-4556-BB7F-5898F99D71FF}" presName="sibTrans" presStyleCnt="0"/>
      <dgm:spPr/>
    </dgm:pt>
    <dgm:pt modelId="{89EA6C52-5BB3-4D0D-AA86-430812ADFE9E}" type="pres">
      <dgm:prSet presAssocID="{84372521-6171-4E25-8F03-8409573FF8FE}" presName="node" presStyleLbl="node1" presStyleIdx="2" presStyleCnt="3">
        <dgm:presLayoutVars>
          <dgm:bulletEnabled val="1"/>
        </dgm:presLayoutVars>
      </dgm:prSet>
      <dgm:spPr/>
    </dgm:pt>
  </dgm:ptLst>
  <dgm:cxnLst>
    <dgm:cxn modelId="{F187F900-596E-495E-9128-B1052CDABAB3}" type="presOf" srcId="{FDB43B0C-6F33-4B40-B94B-E971E85C2C33}" destId="{046B48C2-16CA-4163-B8E3-6C3F1A9C904D}" srcOrd="0" destOrd="0" presId="urn:microsoft.com/office/officeart/2005/8/layout/default"/>
    <dgm:cxn modelId="{D7667D10-17D2-454D-B721-D5AC65970A71}" type="presOf" srcId="{B66DEFB8-A26B-44BC-AF13-0028B072D5E9}" destId="{41F07F06-373F-4FC2-8126-EE84F671038A}" srcOrd="0" destOrd="0" presId="urn:microsoft.com/office/officeart/2005/8/layout/default"/>
    <dgm:cxn modelId="{F876F266-0BC5-48CC-8EE9-1B344F573A65}" srcId="{12D49C27-6D55-43E7-A11B-47990376682A}" destId="{FDB43B0C-6F33-4B40-B94B-E971E85C2C33}" srcOrd="0" destOrd="0" parTransId="{E29207B9-B900-4EF8-B974-E5A393466E58}" sibTransId="{2374D27F-66E6-43BB-8AFB-68F0E4148E95}"/>
    <dgm:cxn modelId="{EA9F9F7F-37DD-4C2D-B6DB-CBC8B835A015}" type="presOf" srcId="{12D49C27-6D55-43E7-A11B-47990376682A}" destId="{5AF48E06-FB42-4E14-BB42-64A47C40E7BA}" srcOrd="0" destOrd="0" presId="urn:microsoft.com/office/officeart/2005/8/layout/default"/>
    <dgm:cxn modelId="{8343C9AC-FD99-4051-B01A-B6530EC373DA}" type="presOf" srcId="{84372521-6171-4E25-8F03-8409573FF8FE}" destId="{89EA6C52-5BB3-4D0D-AA86-430812ADFE9E}" srcOrd="0" destOrd="0" presId="urn:microsoft.com/office/officeart/2005/8/layout/default"/>
    <dgm:cxn modelId="{FD8D89CA-96F4-4DC5-BB8F-0AC7BEEDACC2}" srcId="{12D49C27-6D55-43E7-A11B-47990376682A}" destId="{B66DEFB8-A26B-44BC-AF13-0028B072D5E9}" srcOrd="1" destOrd="0" parTransId="{1B1FEEFA-89A6-4905-A14D-B2A985AA20A2}" sibTransId="{6BFDA445-6595-4556-BB7F-5898F99D71FF}"/>
    <dgm:cxn modelId="{1280DBDF-D879-41E9-8EB1-AD61515F23C5}" srcId="{12D49C27-6D55-43E7-A11B-47990376682A}" destId="{84372521-6171-4E25-8F03-8409573FF8FE}" srcOrd="2" destOrd="0" parTransId="{CFC9B0AD-D73B-4167-9953-195A2ECDA003}" sibTransId="{9C3AF904-3AC1-42D8-AB47-2A6FC37A7E0D}"/>
    <dgm:cxn modelId="{E4731BB4-44BC-4361-B408-292F86EC48AC}" type="presParOf" srcId="{5AF48E06-FB42-4E14-BB42-64A47C40E7BA}" destId="{046B48C2-16CA-4163-B8E3-6C3F1A9C904D}" srcOrd="0" destOrd="0" presId="urn:microsoft.com/office/officeart/2005/8/layout/default"/>
    <dgm:cxn modelId="{E3659443-7987-41BD-9A2C-B61FA57E8341}" type="presParOf" srcId="{5AF48E06-FB42-4E14-BB42-64A47C40E7BA}" destId="{A32719F4-D6AB-46A6-9844-E8DA0C702D93}" srcOrd="1" destOrd="0" presId="urn:microsoft.com/office/officeart/2005/8/layout/default"/>
    <dgm:cxn modelId="{4BDC928A-5DE4-4E49-9609-5F45D198F1F5}" type="presParOf" srcId="{5AF48E06-FB42-4E14-BB42-64A47C40E7BA}" destId="{41F07F06-373F-4FC2-8126-EE84F671038A}" srcOrd="2" destOrd="0" presId="urn:microsoft.com/office/officeart/2005/8/layout/default"/>
    <dgm:cxn modelId="{A211B0D4-A4EC-43BB-A28D-392340D24F1E}" type="presParOf" srcId="{5AF48E06-FB42-4E14-BB42-64A47C40E7BA}" destId="{2F3F6233-AD6F-4F41-A6D3-1C3A830B851D}" srcOrd="3" destOrd="0" presId="urn:microsoft.com/office/officeart/2005/8/layout/default"/>
    <dgm:cxn modelId="{F2AD67C5-1CFF-4F9F-8345-589EEB4A5911}" type="presParOf" srcId="{5AF48E06-FB42-4E14-BB42-64A47C40E7BA}" destId="{89EA6C52-5BB3-4D0D-AA86-430812ADFE9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5F346-D4FA-4F5A-9C1E-C72F203A7FDB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9E6FC0CF-C11F-4980-8ED3-AFF62B422013}">
      <dgm:prSet/>
      <dgm:spPr/>
      <dgm:t>
        <a:bodyPr/>
        <a:lstStyle/>
        <a:p>
          <a:r>
            <a:rPr lang="tr-TR"/>
            <a:t>To isolate each sinusoidal signal, we design specific filters: a low-pass filter 𝐻𝐴(𝑓) for 𝑓𝐴, a band-pass filter 𝐻𝐵(𝑓)for 𝑓𝐵 , and a high-pass filter 𝐻𝐶(𝑓) for 𝑓𝐶 .</a:t>
          </a:r>
          <a:endParaRPr lang="en-US"/>
        </a:p>
      </dgm:t>
    </dgm:pt>
    <dgm:pt modelId="{7958C292-4B5B-4AF5-A72B-15D92577008C}" type="parTrans" cxnId="{7501C257-2074-4FC3-8C7C-0FD697C1BC7B}">
      <dgm:prSet/>
      <dgm:spPr/>
      <dgm:t>
        <a:bodyPr/>
        <a:lstStyle/>
        <a:p>
          <a:endParaRPr lang="en-US"/>
        </a:p>
      </dgm:t>
    </dgm:pt>
    <dgm:pt modelId="{1E60C25C-DA2E-45FD-ACAD-9023DD289AC9}" type="sibTrans" cxnId="{7501C257-2074-4FC3-8C7C-0FD697C1BC7B}">
      <dgm:prSet/>
      <dgm:spPr/>
      <dgm:t>
        <a:bodyPr/>
        <a:lstStyle/>
        <a:p>
          <a:endParaRPr lang="en-US"/>
        </a:p>
      </dgm:t>
    </dgm:pt>
    <dgm:pt modelId="{2C6F37D8-1426-4145-9EF9-B69C0C994635}">
      <dgm:prSet/>
      <dgm:spPr/>
      <dgm:t>
        <a:bodyPr/>
        <a:lstStyle/>
        <a:p>
          <a:r>
            <a:rPr lang="tr-TR"/>
            <a:t>These filters are designed to selectively pass the desired frequency components while preventing others.</a:t>
          </a:r>
          <a:endParaRPr lang="en-US"/>
        </a:p>
      </dgm:t>
    </dgm:pt>
    <dgm:pt modelId="{26C3ADB9-7B08-4946-BE7C-2970D2DC405E}" type="parTrans" cxnId="{7F2C066B-3045-483F-B13C-B579F69131CE}">
      <dgm:prSet/>
      <dgm:spPr/>
      <dgm:t>
        <a:bodyPr/>
        <a:lstStyle/>
        <a:p>
          <a:endParaRPr lang="en-US"/>
        </a:p>
      </dgm:t>
    </dgm:pt>
    <dgm:pt modelId="{09F702C5-AC74-49F5-A98D-3180EEAE87B7}" type="sibTrans" cxnId="{7F2C066B-3045-483F-B13C-B579F69131CE}">
      <dgm:prSet/>
      <dgm:spPr/>
      <dgm:t>
        <a:bodyPr/>
        <a:lstStyle/>
        <a:p>
          <a:endParaRPr lang="en-US"/>
        </a:p>
      </dgm:t>
    </dgm:pt>
    <dgm:pt modelId="{D8461118-3359-45E3-9C5B-4ABDBEE35075}" type="pres">
      <dgm:prSet presAssocID="{F2D5F346-D4FA-4F5A-9C1E-C72F203A7FDB}" presName="vert0" presStyleCnt="0">
        <dgm:presLayoutVars>
          <dgm:dir/>
          <dgm:animOne val="branch"/>
          <dgm:animLvl val="lvl"/>
        </dgm:presLayoutVars>
      </dgm:prSet>
      <dgm:spPr/>
    </dgm:pt>
    <dgm:pt modelId="{58E608E2-D5BB-44A6-808F-CCF6E868C9F9}" type="pres">
      <dgm:prSet presAssocID="{9E6FC0CF-C11F-4980-8ED3-AFF62B422013}" presName="thickLine" presStyleLbl="alignNode1" presStyleIdx="0" presStyleCnt="2"/>
      <dgm:spPr/>
    </dgm:pt>
    <dgm:pt modelId="{29DE5D64-1AF0-476A-8129-7E5ECB822C7E}" type="pres">
      <dgm:prSet presAssocID="{9E6FC0CF-C11F-4980-8ED3-AFF62B422013}" presName="horz1" presStyleCnt="0"/>
      <dgm:spPr/>
    </dgm:pt>
    <dgm:pt modelId="{3E4F315B-3C3A-451D-A962-5BE38579928A}" type="pres">
      <dgm:prSet presAssocID="{9E6FC0CF-C11F-4980-8ED3-AFF62B422013}" presName="tx1" presStyleLbl="revTx" presStyleIdx="0" presStyleCnt="2"/>
      <dgm:spPr/>
    </dgm:pt>
    <dgm:pt modelId="{973A5E9C-3344-4C8A-952B-EE646D4F23F3}" type="pres">
      <dgm:prSet presAssocID="{9E6FC0CF-C11F-4980-8ED3-AFF62B422013}" presName="vert1" presStyleCnt="0"/>
      <dgm:spPr/>
    </dgm:pt>
    <dgm:pt modelId="{90CF7D1B-4492-459B-9F71-1BE045F267E1}" type="pres">
      <dgm:prSet presAssocID="{2C6F37D8-1426-4145-9EF9-B69C0C994635}" presName="thickLine" presStyleLbl="alignNode1" presStyleIdx="1" presStyleCnt="2"/>
      <dgm:spPr/>
    </dgm:pt>
    <dgm:pt modelId="{90AE2E4F-6147-43A3-BA5D-97DE358593A8}" type="pres">
      <dgm:prSet presAssocID="{2C6F37D8-1426-4145-9EF9-B69C0C994635}" presName="horz1" presStyleCnt="0"/>
      <dgm:spPr/>
    </dgm:pt>
    <dgm:pt modelId="{7D67FA71-22F0-4F9D-8B3E-89826F328FA3}" type="pres">
      <dgm:prSet presAssocID="{2C6F37D8-1426-4145-9EF9-B69C0C994635}" presName="tx1" presStyleLbl="revTx" presStyleIdx="1" presStyleCnt="2"/>
      <dgm:spPr/>
    </dgm:pt>
    <dgm:pt modelId="{804B6201-552E-45E1-B801-32AB56EE9BA5}" type="pres">
      <dgm:prSet presAssocID="{2C6F37D8-1426-4145-9EF9-B69C0C994635}" presName="vert1" presStyleCnt="0"/>
      <dgm:spPr/>
    </dgm:pt>
  </dgm:ptLst>
  <dgm:cxnLst>
    <dgm:cxn modelId="{BBB30E0F-6C6D-41E4-A158-55EAAF2BB226}" type="presOf" srcId="{2C6F37D8-1426-4145-9EF9-B69C0C994635}" destId="{7D67FA71-22F0-4F9D-8B3E-89826F328FA3}" srcOrd="0" destOrd="0" presId="urn:microsoft.com/office/officeart/2008/layout/LinedList"/>
    <dgm:cxn modelId="{D8436820-5ADB-45CC-8ACA-96E93B84847E}" type="presOf" srcId="{F2D5F346-D4FA-4F5A-9C1E-C72F203A7FDB}" destId="{D8461118-3359-45E3-9C5B-4ABDBEE35075}" srcOrd="0" destOrd="0" presId="urn:microsoft.com/office/officeart/2008/layout/LinedList"/>
    <dgm:cxn modelId="{C63C8E67-C143-431F-87DC-077BA7907AC5}" type="presOf" srcId="{9E6FC0CF-C11F-4980-8ED3-AFF62B422013}" destId="{3E4F315B-3C3A-451D-A962-5BE38579928A}" srcOrd="0" destOrd="0" presId="urn:microsoft.com/office/officeart/2008/layout/LinedList"/>
    <dgm:cxn modelId="{7F2C066B-3045-483F-B13C-B579F69131CE}" srcId="{F2D5F346-D4FA-4F5A-9C1E-C72F203A7FDB}" destId="{2C6F37D8-1426-4145-9EF9-B69C0C994635}" srcOrd="1" destOrd="0" parTransId="{26C3ADB9-7B08-4946-BE7C-2970D2DC405E}" sibTransId="{09F702C5-AC74-49F5-A98D-3180EEAE87B7}"/>
    <dgm:cxn modelId="{7501C257-2074-4FC3-8C7C-0FD697C1BC7B}" srcId="{F2D5F346-D4FA-4F5A-9C1E-C72F203A7FDB}" destId="{9E6FC0CF-C11F-4980-8ED3-AFF62B422013}" srcOrd="0" destOrd="0" parTransId="{7958C292-4B5B-4AF5-A72B-15D92577008C}" sibTransId="{1E60C25C-DA2E-45FD-ACAD-9023DD289AC9}"/>
    <dgm:cxn modelId="{0EA085F4-4858-45A4-A702-51D5E210AA89}" type="presParOf" srcId="{D8461118-3359-45E3-9C5B-4ABDBEE35075}" destId="{58E608E2-D5BB-44A6-808F-CCF6E868C9F9}" srcOrd="0" destOrd="0" presId="urn:microsoft.com/office/officeart/2008/layout/LinedList"/>
    <dgm:cxn modelId="{224EEFCE-4188-49E9-AC8B-9521C3C8CCFD}" type="presParOf" srcId="{D8461118-3359-45E3-9C5B-4ABDBEE35075}" destId="{29DE5D64-1AF0-476A-8129-7E5ECB822C7E}" srcOrd="1" destOrd="0" presId="urn:microsoft.com/office/officeart/2008/layout/LinedList"/>
    <dgm:cxn modelId="{7EE73D14-2DE1-4E9E-84CE-5152690799AB}" type="presParOf" srcId="{29DE5D64-1AF0-476A-8129-7E5ECB822C7E}" destId="{3E4F315B-3C3A-451D-A962-5BE38579928A}" srcOrd="0" destOrd="0" presId="urn:microsoft.com/office/officeart/2008/layout/LinedList"/>
    <dgm:cxn modelId="{4D45AE07-F176-4A6A-94A5-B4A3DB1D6A94}" type="presParOf" srcId="{29DE5D64-1AF0-476A-8129-7E5ECB822C7E}" destId="{973A5E9C-3344-4C8A-952B-EE646D4F23F3}" srcOrd="1" destOrd="0" presId="urn:microsoft.com/office/officeart/2008/layout/LinedList"/>
    <dgm:cxn modelId="{C3679E42-E93E-4784-B8F6-1285F3DEB1C5}" type="presParOf" srcId="{D8461118-3359-45E3-9C5B-4ABDBEE35075}" destId="{90CF7D1B-4492-459B-9F71-1BE045F267E1}" srcOrd="2" destOrd="0" presId="urn:microsoft.com/office/officeart/2008/layout/LinedList"/>
    <dgm:cxn modelId="{580857A1-E260-41B3-81C3-3C995DD3DC62}" type="presParOf" srcId="{D8461118-3359-45E3-9C5B-4ABDBEE35075}" destId="{90AE2E4F-6147-43A3-BA5D-97DE358593A8}" srcOrd="3" destOrd="0" presId="urn:microsoft.com/office/officeart/2008/layout/LinedList"/>
    <dgm:cxn modelId="{0A7AC8CF-D245-4CD2-88AF-198A935F576B}" type="presParOf" srcId="{90AE2E4F-6147-43A3-BA5D-97DE358593A8}" destId="{7D67FA71-22F0-4F9D-8B3E-89826F328FA3}" srcOrd="0" destOrd="0" presId="urn:microsoft.com/office/officeart/2008/layout/LinedList"/>
    <dgm:cxn modelId="{984217D6-0EF9-4CDC-A908-65488CF4D208}" type="presParOf" srcId="{90AE2E4F-6147-43A3-BA5D-97DE358593A8}" destId="{804B6201-552E-45E1-B801-32AB56EE9B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B48C2-16CA-4163-B8E3-6C3F1A9C904D}">
      <dsp:nvSpPr>
        <dsp:cNvPr id="0" name=""/>
        <dsp:cNvSpPr/>
      </dsp:nvSpPr>
      <dsp:spPr>
        <a:xfrm>
          <a:off x="0" y="246150"/>
          <a:ext cx="3072983" cy="184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goal of this section is to compute and plot the percentage of energy contained in 10 lobes and then in the range from 10 to 100.</a:t>
          </a:r>
          <a:endParaRPr lang="en-GB" sz="2000" kern="1200" dirty="0"/>
        </a:p>
      </dsp:txBody>
      <dsp:txXfrm>
        <a:off x="0" y="246150"/>
        <a:ext cx="3072983" cy="1843790"/>
      </dsp:txXfrm>
    </dsp:sp>
    <dsp:sp modelId="{41F07F06-373F-4FC2-8126-EE84F671038A}">
      <dsp:nvSpPr>
        <dsp:cNvPr id="0" name=""/>
        <dsp:cNvSpPr/>
      </dsp:nvSpPr>
      <dsp:spPr>
        <a:xfrm>
          <a:off x="3380282" y="246150"/>
          <a:ext cx="3072983" cy="184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lobes are useful because they are linked to a specific frequency and show how much energy is distributed in these frequencies.</a:t>
          </a:r>
          <a:endParaRPr lang="en-GB" sz="2000" kern="1200" dirty="0"/>
        </a:p>
      </dsp:txBody>
      <dsp:txXfrm>
        <a:off x="3380282" y="246150"/>
        <a:ext cx="3072983" cy="1843790"/>
      </dsp:txXfrm>
    </dsp:sp>
    <dsp:sp modelId="{89EA6C52-5BB3-4D0D-AA86-430812ADFE9E}">
      <dsp:nvSpPr>
        <dsp:cNvPr id="0" name=""/>
        <dsp:cNvSpPr/>
      </dsp:nvSpPr>
      <dsp:spPr>
        <a:xfrm>
          <a:off x="6760564" y="246150"/>
          <a:ext cx="3072983" cy="18437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Taking advantage of the spectrum symmetry, it is sufficient to double the energy in the positive frequency axis and compute the result. </a:t>
          </a:r>
          <a:endParaRPr lang="en-GB" sz="2000" kern="1200"/>
        </a:p>
      </dsp:txBody>
      <dsp:txXfrm>
        <a:off x="6760564" y="246150"/>
        <a:ext cx="3072983" cy="184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608E2-D5BB-44A6-808F-CCF6E868C9F9}">
      <dsp:nvSpPr>
        <dsp:cNvPr id="0" name=""/>
        <dsp:cNvSpPr/>
      </dsp:nvSpPr>
      <dsp:spPr>
        <a:xfrm>
          <a:off x="0" y="0"/>
          <a:ext cx="47659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4F315B-3C3A-451D-A962-5BE38579928A}">
      <dsp:nvSpPr>
        <dsp:cNvPr id="0" name=""/>
        <dsp:cNvSpPr/>
      </dsp:nvSpPr>
      <dsp:spPr>
        <a:xfrm>
          <a:off x="0" y="0"/>
          <a:ext cx="4765949" cy="16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To isolate each sinusoidal signal, we design specific filters: a low-pass filter 𝐻𝐴(𝑓) for 𝑓𝐴, a band-pass filter 𝐻𝐵(𝑓)for 𝑓𝐵 , and a high-pass filter 𝐻𝐶(𝑓) for 𝑓𝐶 .</a:t>
          </a:r>
          <a:endParaRPr lang="en-US" sz="2100" kern="1200"/>
        </a:p>
      </dsp:txBody>
      <dsp:txXfrm>
        <a:off x="0" y="0"/>
        <a:ext cx="4765949" cy="1676738"/>
      </dsp:txXfrm>
    </dsp:sp>
    <dsp:sp modelId="{90CF7D1B-4492-459B-9F71-1BE045F267E1}">
      <dsp:nvSpPr>
        <dsp:cNvPr id="0" name=""/>
        <dsp:cNvSpPr/>
      </dsp:nvSpPr>
      <dsp:spPr>
        <a:xfrm>
          <a:off x="0" y="1676738"/>
          <a:ext cx="476594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67FA71-22F0-4F9D-8B3E-89826F328FA3}">
      <dsp:nvSpPr>
        <dsp:cNvPr id="0" name=""/>
        <dsp:cNvSpPr/>
      </dsp:nvSpPr>
      <dsp:spPr>
        <a:xfrm>
          <a:off x="0" y="1676738"/>
          <a:ext cx="4765949" cy="16767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These filters are designed to selectively pass the desired frequency components while preventing others.</a:t>
          </a:r>
          <a:endParaRPr lang="en-US" sz="2100" kern="1200"/>
        </a:p>
      </dsp:txBody>
      <dsp:txXfrm>
        <a:off x="0" y="1676738"/>
        <a:ext cx="4765949" cy="167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325C2-9F72-455A-9389-0E8E28CBBA16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99263-C9EF-4032-B71E-22E7605230D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99263-C9EF-4032-B71E-22E7605230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2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7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3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4" descr="Cell towers">
            <a:extLst>
              <a:ext uri="{FF2B5EF4-FFF2-40B4-BE49-F238E27FC236}">
                <a16:creationId xmlns:a16="http://schemas.microsoft.com/office/drawing/2014/main" id="{859AB99C-8CE1-5531-8C56-90CFF18D0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8086" b="15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4" name="Rectangle 5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8F83C4-167B-4D16-5DA9-30BE2351A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347" y="596766"/>
            <a:ext cx="10862982" cy="342474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400" dirty="0"/>
              <a:t>APPLIED SIGNAL PROCESSING LABORATORY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ASSIGNMENT 1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7B9581-82FC-E0FF-F82E-6CDCEDB07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47" y="4515037"/>
            <a:ext cx="4341159" cy="1426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Paolo </a:t>
            </a:r>
            <a:r>
              <a:rPr lang="en-US" err="1"/>
              <a:t>Allione</a:t>
            </a:r>
            <a:r>
              <a:rPr lang="en-US"/>
              <a:t> s296500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err="1"/>
              <a:t>Camolese</a:t>
            </a:r>
            <a:r>
              <a:rPr lang="en-US"/>
              <a:t> Claudio s297378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err="1"/>
              <a:t>Temmuz</a:t>
            </a:r>
            <a:r>
              <a:rPr lang="en-US"/>
              <a:t> </a:t>
            </a:r>
            <a:r>
              <a:rPr lang="en-US" err="1"/>
              <a:t>Sanli</a:t>
            </a:r>
            <a:r>
              <a:rPr lang="en-US"/>
              <a:t> s298029</a:t>
            </a:r>
          </a:p>
        </p:txBody>
      </p:sp>
    </p:spTree>
    <p:extLst>
      <p:ext uri="{BB962C8B-B14F-4D97-AF65-F5344CB8AC3E}">
        <p14:creationId xmlns:p14="http://schemas.microsoft.com/office/powerpoint/2010/main" val="1105206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A92205-9B5D-A8C0-88E0-5035BE90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26" y="969502"/>
            <a:ext cx="5688869" cy="49189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tr-TR" b="1" dirty="0">
                <a:solidFill>
                  <a:schemeClr val="tx2"/>
                </a:solidFill>
                <a:ea typeface="+mn-lt"/>
                <a:cs typeface="+mn-lt"/>
              </a:rPr>
              <a:t>Time-Domain Analysis</a:t>
            </a:r>
            <a:endParaRPr lang="it-IT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tr-TR" dirty="0">
                <a:solidFill>
                  <a:schemeClr val="tx2"/>
                </a:solidFill>
                <a:ea typeface="+mn-lt"/>
                <a:cs typeface="+mn-lt"/>
              </a:rPr>
              <a:t>We begin by plotting the composite signal in the time domain, which allows us to visualize its waveform and amplitude variations. </a:t>
            </a:r>
            <a:endParaRPr lang="tr-TR" dirty="0">
              <a:solidFill>
                <a:schemeClr val="tx2"/>
              </a:solidFill>
            </a:endParaRPr>
          </a:p>
          <a:p>
            <a:pPr algn="ctr">
              <a:buNone/>
            </a:pPr>
            <a:r>
              <a:rPr lang="tr-TR" dirty="0">
                <a:solidFill>
                  <a:schemeClr val="tx2"/>
                </a:solidFill>
                <a:ea typeface="+mn-lt"/>
                <a:cs typeface="+mn-lt"/>
              </a:rPr>
              <a:t>The composite signal shows periodic behavior with special patterns corresponding to the </a:t>
            </a:r>
            <a:br>
              <a:rPr lang="it-IT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it-IT" dirty="0">
                <a:solidFill>
                  <a:schemeClr val="tx2"/>
                </a:solidFill>
                <a:ea typeface="+mn-lt"/>
                <a:cs typeface="+mn-lt"/>
              </a:rPr>
              <a:t>in</a:t>
            </a:r>
            <a:r>
              <a:rPr lang="tr-TR" dirty="0">
                <a:solidFill>
                  <a:schemeClr val="tx2"/>
                </a:solidFill>
                <a:ea typeface="+mn-lt"/>
                <a:cs typeface="+mn-lt"/>
              </a:rPr>
              <a:t>dividual sinusoidal compon</a:t>
            </a:r>
            <a:r>
              <a:rPr lang="it-IT" dirty="0">
                <a:solidFill>
                  <a:schemeClr val="tx2"/>
                </a:solidFill>
                <a:ea typeface="+mn-lt"/>
                <a:cs typeface="+mn-lt"/>
              </a:rPr>
              <a:t>e</a:t>
            </a:r>
            <a:r>
              <a:rPr lang="tr-TR" dirty="0">
                <a:solidFill>
                  <a:schemeClr val="tx2"/>
                </a:solidFill>
                <a:ea typeface="+mn-lt"/>
                <a:cs typeface="+mn-lt"/>
              </a:rPr>
              <a:t>nts.</a:t>
            </a:r>
          </a:p>
          <a:p>
            <a:pPr marL="0" indent="0" algn="ctr">
              <a:buNone/>
            </a:pPr>
            <a:endParaRPr lang="tr-TR" dirty="0">
              <a:solidFill>
                <a:schemeClr val="tx2"/>
              </a:solidFill>
            </a:endParaRPr>
          </a:p>
          <a:p>
            <a:endParaRPr lang="tr-TR" b="1" dirty="0">
              <a:solidFill>
                <a:schemeClr val="tx2"/>
              </a:solidFill>
              <a:highlight>
                <a:srgbClr val="808080"/>
              </a:highligh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Resim 5" descr="metin, çizgi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399D9168-ACAF-90B6-F48B-82CC9E3B9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17" y="1474581"/>
            <a:ext cx="5935172" cy="4406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6455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5F2A77-98AC-F09C-3AB1-50119729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6317" y="277270"/>
            <a:ext cx="6091007" cy="1454051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  <a:latin typeface="Aptos"/>
              </a:rPr>
              <a:t>Frequency-Domain Analysis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Resim 3" descr="metin, çizgi, diyagram, öykü gelişim çizgisi&#10;&#10;Açıklama otomatik olarak oluşturuldu">
            <a:extLst>
              <a:ext uri="{FF2B5EF4-FFF2-40B4-BE49-F238E27FC236}">
                <a16:creationId xmlns:a16="http://schemas.microsoft.com/office/drawing/2014/main" id="{EA043431-01AC-0988-E8E0-9BF97B7D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96" y="1314260"/>
            <a:ext cx="5724233" cy="4228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A6304D-B630-7E4F-550D-69597569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1344" y="1731321"/>
            <a:ext cx="4765949" cy="40849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2600" dirty="0">
                <a:solidFill>
                  <a:schemeClr val="tx2"/>
                </a:solidFill>
                <a:ea typeface="+mn-lt"/>
                <a:cs typeface="+mn-lt"/>
              </a:rPr>
              <a:t>Next, we analyze the frequency content of the composite signal by computing its Fourier transform and plotting the magnitude spectrum. </a:t>
            </a:r>
          </a:p>
          <a:p>
            <a:r>
              <a:rPr lang="tr-TR" sz="2600" dirty="0">
                <a:solidFill>
                  <a:schemeClr val="tx2"/>
                </a:solidFill>
                <a:ea typeface="+mn-lt"/>
                <a:cs typeface="+mn-lt"/>
              </a:rPr>
              <a:t>The peaks in the spectrum correspond to the frequencies of the individual sinusoidal signals, providing insights into their presence and magnitude.</a:t>
            </a:r>
            <a:endParaRPr lang="tr-TR" sz="2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19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72C1EED-348F-BD0B-3211-20FA187D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  <a:ea typeface="+mj-lt"/>
                <a:cs typeface="+mj-lt"/>
              </a:rPr>
              <a:t>Filter Design:</a:t>
            </a:r>
            <a:endParaRPr lang="tr-TR" sz="36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5757173-AB42-3F89-B462-CDEDFE0AC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553841"/>
              </p:ext>
            </p:extLst>
          </p:nvPr>
        </p:nvGraphicFramePr>
        <p:xfrm>
          <a:off x="804672" y="2421683"/>
          <a:ext cx="4765949" cy="335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Resim 3" descr="metin, diyagram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73EC0556-99DA-414B-04C6-2FD31C104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8094" y="1102659"/>
            <a:ext cx="6371665" cy="46638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8082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8A2957-7CA7-521F-C2AE-FCD836D2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385479"/>
            <a:ext cx="5735404" cy="1330841"/>
          </a:xfrm>
        </p:spPr>
        <p:txBody>
          <a:bodyPr>
            <a:normAutofit/>
          </a:bodyPr>
          <a:lstStyle/>
          <a:p>
            <a:r>
              <a:rPr lang="tr-TR" dirty="0"/>
              <a:t>IFFT and Filtered Signals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941696-B090-0A6C-0D2C-7A7D60FF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053559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600" dirty="0">
                <a:ea typeface="+mn-lt"/>
                <a:cs typeface="+mn-lt"/>
              </a:rPr>
              <a:t>We take each filter to the composite signal by multiplying its frequency response with the inverse Fourier transform of the signal. </a:t>
            </a:r>
            <a:endParaRPr lang="tr-TR" sz="26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2600" dirty="0">
                <a:ea typeface="+mn-lt"/>
                <a:cs typeface="+mn-lt"/>
              </a:rPr>
              <a:t>This process separates the desired sinusoidal components, yielding filtered signals corresponding to 𝑓𝐴, 𝑓𝐵 and 𝑓𝐶.</a:t>
            </a:r>
            <a:endParaRPr lang="tr-TR" sz="2600" i="1" dirty="0">
              <a:ea typeface="+mn-lt"/>
              <a:cs typeface="+mn-lt"/>
            </a:endParaRPr>
          </a:p>
        </p:txBody>
      </p:sp>
      <p:pic>
        <p:nvPicPr>
          <p:cNvPr id="4" name="Resim 3" descr="metin, diyagram, öykü gelişim çizgisi&#10;&#10;Açıklama otomatik olarak oluşturuldu">
            <a:extLst>
              <a:ext uri="{FF2B5EF4-FFF2-40B4-BE49-F238E27FC236}">
                <a16:creationId xmlns:a16="http://schemas.microsoft.com/office/drawing/2014/main" id="{AFDCC34F-5642-7ED7-1998-E5C2ECDF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133" y="1617243"/>
            <a:ext cx="6301298" cy="479040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4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FC8CED-9B4B-09EF-FE59-F7534AE2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190" y="856946"/>
            <a:ext cx="3403730" cy="6400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/>
              <a:t>Other Signals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 descr="metin, diyagram, çizgi, öykü gelişim çizgisi&#10;&#10;Açıklama otomatik olarak oluşturuldu">
            <a:extLst>
              <a:ext uri="{FF2B5EF4-FFF2-40B4-BE49-F238E27FC236}">
                <a16:creationId xmlns:a16="http://schemas.microsoft.com/office/drawing/2014/main" id="{D061F69B-A14A-AEDE-6DBB-0AD17147C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12" r="7380"/>
          <a:stretch/>
        </p:blipFill>
        <p:spPr>
          <a:xfrm>
            <a:off x="638881" y="1936206"/>
            <a:ext cx="4934147" cy="4367784"/>
          </a:xfrm>
          <a:prstGeom prst="rect">
            <a:avLst/>
          </a:prstGeom>
        </p:spPr>
      </p:pic>
      <p:pic>
        <p:nvPicPr>
          <p:cNvPr id="5" name="Resim 4" descr="metin, diyagram, çizgi, paralel içeren bir resim&#10;&#10;Açıklama otomatik olarak oluşturuldu">
            <a:extLst>
              <a:ext uri="{FF2B5EF4-FFF2-40B4-BE49-F238E27FC236}">
                <a16:creationId xmlns:a16="http://schemas.microsoft.com/office/drawing/2014/main" id="{A3802139-EFFD-ADCD-F59E-13ED03409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30" t="-1588" r="7536" b="1588"/>
          <a:stretch/>
        </p:blipFill>
        <p:spPr>
          <a:xfrm>
            <a:off x="6756934" y="1936206"/>
            <a:ext cx="4791587" cy="42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39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9ACC395-F375-990E-E659-DB69097F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tr-TR" sz="3600" b="1" dirty="0">
                <a:ea typeface="+mj-lt"/>
                <a:cs typeface="+mj-lt"/>
              </a:rPr>
              <a:t>Verification</a:t>
            </a:r>
            <a:endParaRPr lang="tr-TR" sz="3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49046-46BC-0855-C3F2-75E02021E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90179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2200" dirty="0">
                <a:ea typeface="+mn-lt"/>
                <a:cs typeface="+mn-lt"/>
              </a:rPr>
              <a:t>To confirm the accuracy of the filtered signals, we </a:t>
            </a:r>
            <a:r>
              <a:rPr lang="it-IT" sz="2200" dirty="0">
                <a:ea typeface="+mn-lt"/>
                <a:cs typeface="+mn-lt"/>
              </a:rPr>
              <a:t>compare</a:t>
            </a:r>
            <a:r>
              <a:rPr lang="tr-TR" sz="2200" dirty="0">
                <a:ea typeface="+mn-lt"/>
                <a:cs typeface="+mn-lt"/>
              </a:rPr>
              <a:t> them with the original sinusoidal signals. This validation step guarantees that the filtering</a:t>
            </a:r>
            <a:r>
              <a:rPr lang="it-IT" sz="2200" dirty="0">
                <a:ea typeface="+mn-lt"/>
                <a:cs typeface="+mn-lt"/>
              </a:rPr>
              <a:t> </a:t>
            </a:r>
            <a:r>
              <a:rPr lang="tr-TR" sz="2200" dirty="0">
                <a:ea typeface="+mn-lt"/>
                <a:cs typeface="+mn-lt"/>
              </a:rPr>
              <a:t>process maintains each component signal.</a:t>
            </a:r>
            <a:endParaRPr lang="tr-TR" sz="2200" dirty="0"/>
          </a:p>
        </p:txBody>
      </p:sp>
      <p:pic>
        <p:nvPicPr>
          <p:cNvPr id="4" name="Resim 3" descr="metin, öykü gelişim çizgisi&#10;&#10;Açıklama otomatik olarak oluşturuldu">
            <a:extLst>
              <a:ext uri="{FF2B5EF4-FFF2-40B4-BE49-F238E27FC236}">
                <a16:creationId xmlns:a16="http://schemas.microsoft.com/office/drawing/2014/main" id="{5DD1C39B-B4E9-621B-4E88-C03B47F36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67" y="3081950"/>
            <a:ext cx="3584448" cy="2688336"/>
          </a:xfrm>
          <a:prstGeom prst="rect">
            <a:avLst/>
          </a:prstGeom>
        </p:spPr>
      </p:pic>
      <p:pic>
        <p:nvPicPr>
          <p:cNvPr id="5" name="Resim 4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2455264D-6C7D-B4B8-D11C-5D15C2C5C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3081950"/>
            <a:ext cx="3584448" cy="2688336"/>
          </a:xfrm>
          <a:prstGeom prst="rect">
            <a:avLst/>
          </a:prstGeom>
        </p:spPr>
      </p:pic>
      <p:pic>
        <p:nvPicPr>
          <p:cNvPr id="6" name="Resim 5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BEFCD8A9-BBC6-283F-EACF-A4C4DE4BC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081950"/>
            <a:ext cx="3584448" cy="26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7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C825F7-C170-CF84-DBB7-A166FAA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A1.3</a:t>
            </a:r>
          </a:p>
        </p:txBody>
      </p:sp>
    </p:spTree>
    <p:extLst>
      <p:ext uri="{BB962C8B-B14F-4D97-AF65-F5344CB8AC3E}">
        <p14:creationId xmlns:p14="http://schemas.microsoft.com/office/powerpoint/2010/main" val="428418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F9CC2B-2982-518F-4B93-AC5D006DD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73" y="3131308"/>
            <a:ext cx="4452546" cy="59538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A1.3 Quantization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1D6DC0-6475-FE27-D0E9-AEF503D3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187" y="1401859"/>
            <a:ext cx="6128539" cy="37517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2"/>
                </a:solidFill>
              </a:rPr>
              <a:t>Exercise</a:t>
            </a:r>
            <a:r>
              <a:rPr lang="it-IT" dirty="0">
                <a:solidFill>
                  <a:schemeClr val="tx2"/>
                </a:solidFill>
              </a:rPr>
              <a:t> A1.3 can be </a:t>
            </a:r>
            <a:r>
              <a:rPr lang="it-IT" dirty="0" err="1">
                <a:solidFill>
                  <a:schemeClr val="tx2"/>
                </a:solidFill>
              </a:rPr>
              <a:t>structured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as</a:t>
            </a:r>
            <a:r>
              <a:rPr lang="it-IT" dirty="0">
                <a:solidFill>
                  <a:schemeClr val="tx2"/>
                </a:solidFill>
              </a:rPr>
              <a:t> follows:</a:t>
            </a:r>
          </a:p>
          <a:p>
            <a:r>
              <a:rPr lang="en-US" dirty="0">
                <a:solidFill>
                  <a:schemeClr val="tx2"/>
                </a:solidFill>
              </a:rPr>
              <a:t>After generating a sinusoidal signal, plot the original signal s(t) and the quantized signal s</a:t>
            </a:r>
            <a:r>
              <a:rPr lang="en-US" baseline="-25000" dirty="0">
                <a:solidFill>
                  <a:schemeClr val="tx2"/>
                </a:solidFill>
              </a:rPr>
              <a:t>q</a:t>
            </a:r>
            <a:r>
              <a:rPr lang="en-US" dirty="0">
                <a:solidFill>
                  <a:schemeClr val="tx2"/>
                </a:solidFill>
              </a:rPr>
              <a:t>(t).</a:t>
            </a:r>
          </a:p>
          <a:p>
            <a:r>
              <a:rPr lang="en-US" dirty="0">
                <a:solidFill>
                  <a:schemeClr val="tx2"/>
                </a:solidFill>
              </a:rPr>
              <a:t>Compare the spectrum of the original and the quantized signal in </a:t>
            </a:r>
            <a:r>
              <a:rPr lang="en-US" dirty="0" err="1">
                <a:solidFill>
                  <a:schemeClr val="tx2"/>
                </a:solidFill>
              </a:rPr>
              <a:t>dB.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Compute the SNR of the signal.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689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E5777A-2110-D895-898B-2190D84C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000242"/>
            <a:ext cx="5011473" cy="5144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Quantized signal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20" y="170311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7546212-A61A-0527-D293-A1AE306E7D6D}"/>
              </a:ext>
            </a:extLst>
          </p:cNvPr>
          <p:cNvSpPr txBox="1"/>
          <p:nvPr/>
        </p:nvSpPr>
        <p:spPr>
          <a:xfrm>
            <a:off x="786945" y="2112264"/>
            <a:ext cx="5029200" cy="2833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</a:rPr>
              <a:t>The two plots consider the original signal and compare it with the quantized signal obtained with m=2 and then m=4, where m is the number of bits.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2"/>
                </a:solidFill>
              </a:rPr>
              <a:t>As it can be observed, the more bits we use the more the quantized signal is similar to the original.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7C7E1B0-C204-DB70-D460-90FB71BB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85442" y="3542201"/>
            <a:ext cx="3866339" cy="2906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Segnaposto contenuto 7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32FB3FB-A57C-2BEC-7F7B-9CF522E4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47" y="465964"/>
            <a:ext cx="3905334" cy="2849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525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97171D-42DC-B71F-35F4-CA40BA26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Spectrum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Segnaposto contenuto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9C204191-5F71-BE9B-B14D-D7E06C488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t="2424" r="7313"/>
          <a:stretch/>
        </p:blipFill>
        <p:spPr>
          <a:xfrm>
            <a:off x="6365970" y="2086081"/>
            <a:ext cx="5514617" cy="4475181"/>
          </a:xfrm>
          <a:prstGeom prst="rect">
            <a:avLst/>
          </a:prstGeom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3A0E7CF1-B360-96C4-B6DB-52BE43BF2992}"/>
              </a:ext>
            </a:extLst>
          </p:cNvPr>
          <p:cNvGrpSpPr/>
          <p:nvPr/>
        </p:nvGrpSpPr>
        <p:grpSpPr>
          <a:xfrm>
            <a:off x="580503" y="2091095"/>
            <a:ext cx="5368645" cy="4529650"/>
            <a:chOff x="6520543" y="1690688"/>
            <a:chExt cx="5464628" cy="4610632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26EAE15-92D3-8AB6-21F9-DB76B81EF05D}"/>
                </a:ext>
              </a:extLst>
            </p:cNvPr>
            <p:cNvSpPr txBox="1"/>
            <p:nvPr/>
          </p:nvSpPr>
          <p:spPr>
            <a:xfrm>
              <a:off x="6520543" y="1690688"/>
              <a:ext cx="546462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80567">
                <a:spcAft>
                  <a:spcPts val="642"/>
                </a:spcAft>
              </a:pP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figure </a:t>
              </a:r>
              <a:r>
                <a:rPr lang="en-US" sz="1733" dirty="0"/>
                <a:t>comp</a:t>
              </a: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ares the spectrum of the original and quantized signal. The values are plotted in [dB].</a:t>
              </a:r>
              <a:endParaRPr lang="en-US" sz="1733" kern="1200" dirty="0">
                <a:solidFill>
                  <a:schemeClr val="tx1"/>
                </a:solidFill>
                <a:latin typeface="+mn-lt"/>
              </a:endParaRPr>
            </a:p>
            <a:p>
              <a:pPr defTabSz="880567">
                <a:spcAft>
                  <a:spcPts val="642"/>
                </a:spcAft>
              </a:pPr>
              <a:r>
                <a:rPr lang="en-US" sz="1733" dirty="0"/>
                <a:t>T</a:t>
              </a: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he </a:t>
              </a:r>
              <a:r>
                <a:rPr lang="en-US" sz="1733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SNR </a:t>
              </a: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value </a:t>
              </a:r>
              <a:r>
                <a:rPr lang="en-US" sz="1733" dirty="0"/>
                <a:t>is</a:t>
              </a: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also presented.</a:t>
              </a:r>
              <a:endParaRPr lang="en-US" sz="1733" kern="1200" dirty="0">
                <a:solidFill>
                  <a:schemeClr val="tx1"/>
                </a:solidFill>
                <a:latin typeface="+mn-lt"/>
              </a:endParaRPr>
            </a:p>
            <a:p>
              <a:pPr defTabSz="880567">
                <a:spcAft>
                  <a:spcPts val="642"/>
                </a:spcAft>
              </a:pPr>
              <a:r>
                <a:rPr lang="en-US" sz="1733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SNR</a:t>
              </a:r>
              <a:r>
                <a:rPr lang="en-US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(Signal-Noise-Ratio) is</a:t>
              </a:r>
              <a:r>
                <a:rPr lang="en-GB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a measure of the quality of a signal and indicates how strong the signal is relative to the background noise present.</a:t>
              </a:r>
              <a:endParaRPr lang="en-GB" sz="1733" kern="1200" dirty="0">
                <a:solidFill>
                  <a:schemeClr val="tx1"/>
                </a:solidFill>
                <a:latin typeface="+mn-lt"/>
              </a:endParaRPr>
            </a:p>
            <a:p>
              <a:pPr defTabSz="880567">
                <a:spcAft>
                  <a:spcPts val="642"/>
                </a:spcAft>
              </a:pPr>
              <a:r>
                <a:rPr lang="en-GB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It has been obtained using the </a:t>
              </a:r>
              <a:r>
                <a:rPr lang="en-GB" sz="1733" dirty="0"/>
                <a:t>known</a:t>
              </a:r>
              <a:r>
                <a:rPr lang="en-GB" sz="1733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formula:</a:t>
              </a:r>
              <a:endParaRPr lang="en-US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41332ACC-9294-A4DE-E4CF-190DB58670BA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0541" y="4201113"/>
              <a:ext cx="2544630" cy="3308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EB3DC8C-EDFA-F4EA-1E8F-E082BC380877}"/>
                    </a:ext>
                  </a:extLst>
                </p:cNvPr>
                <p:cNvSpPr txBox="1"/>
                <p:nvPr/>
              </p:nvSpPr>
              <p:spPr>
                <a:xfrm>
                  <a:off x="6585857" y="4771800"/>
                  <a:ext cx="4767943" cy="1529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880567">
                    <a:spcAft>
                      <a:spcPts val="642"/>
                    </a:spcAft>
                  </a:pPr>
                  <a:r>
                    <a:rPr lang="en-US" sz="1733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According to the formula, the higher is the </a:t>
                  </a:r>
                  <a:r>
                    <a:rPr lang="en-US" sz="1733" b="1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SNR</a:t>
                  </a:r>
                  <a:r>
                    <a:rPr lang="en-US" sz="1733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value, the higher is the quality of the signal.</a:t>
                  </a:r>
                </a:p>
                <a:p>
                  <a:pPr defTabSz="880567">
                    <a:spcAft>
                      <a:spcPts val="642"/>
                    </a:spcAft>
                  </a:pPr>
                  <a:r>
                    <a:rPr lang="en-US" sz="1733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Furthermore, to obtain the noise components, a filter has been used for isolating f</a:t>
                  </a:r>
                  <a14:m>
                    <m:oMath xmlns:m="http://schemas.openxmlformats.org/officeDocument/2006/math">
                      <m:r>
                        <a:rPr lang="en-US" sz="1733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≠</m:t>
                      </m:r>
                    </m:oMath>
                  </a14:m>
                  <a:r>
                    <a:rPr lang="en-US" sz="1733" kern="12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f</a:t>
                  </a:r>
                  <a:r>
                    <a:rPr lang="en-US" sz="1733" kern="1200" baseline="-25000" dirty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0</a:t>
                  </a:r>
                  <a:r>
                    <a:rPr lang="en-US" sz="1733" dirty="0"/>
                    <a:t> components.</a:t>
                  </a:r>
                  <a:endParaRPr lang="en-US" dirty="0"/>
                </a:p>
              </p:txBody>
            </p:sp>
          </mc:Choice>
          <mc:Fallback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4EB3DC8C-EDFA-F4EA-1E8F-E082BC380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857" y="4771800"/>
                  <a:ext cx="4767943" cy="1529520"/>
                </a:xfrm>
                <a:prstGeom prst="rect">
                  <a:avLst/>
                </a:prstGeom>
                <a:blipFill>
                  <a:blip r:embed="rId4"/>
                  <a:stretch>
                    <a:fillRect l="-911" t="-1626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247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C825F7-C170-CF84-DBB7-A166FAA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A1.1</a:t>
            </a:r>
          </a:p>
        </p:txBody>
      </p:sp>
    </p:spTree>
    <p:extLst>
      <p:ext uri="{BB962C8B-B14F-4D97-AF65-F5344CB8AC3E}">
        <p14:creationId xmlns:p14="http://schemas.microsoft.com/office/powerpoint/2010/main" val="238478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6">
            <a:extLst>
              <a:ext uri="{FF2B5EF4-FFF2-40B4-BE49-F238E27FC236}">
                <a16:creationId xmlns:a16="http://schemas.microsoft.com/office/drawing/2014/main" id="{D153EDB2-4AAD-43F4-AE78-4D326C813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25" name="Group 28">
            <a:extLst>
              <a:ext uri="{FF2B5EF4-FFF2-40B4-BE49-F238E27FC236}">
                <a16:creationId xmlns:a16="http://schemas.microsoft.com/office/drawing/2014/main" id="{A3CB7779-72E2-4E92-AE18-6BBC335D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5" y="0"/>
            <a:ext cx="11097905" cy="6858000"/>
            <a:chOff x="547625" y="0"/>
            <a:chExt cx="11097905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5B9DA5-08BD-40EA-B06C-3D3CCD06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5" y="0"/>
              <a:ext cx="10345003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30">
              <a:extLst>
                <a:ext uri="{FF2B5EF4-FFF2-40B4-BE49-F238E27FC236}">
                  <a16:creationId xmlns:a16="http://schemas.microsoft.com/office/drawing/2014/main" id="{9EE62D72-11EF-40E9-BF23-0FCAEACDD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08673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76336F2-6633-4E26-8760-05F94D87D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75235" y="0"/>
              <a:ext cx="2486322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F3102E-7749-422F-8F51-A148252B8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5" y="0"/>
              <a:ext cx="2209181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1191CD-1211-4C40-9D45-449D9BE65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6349" y="0"/>
              <a:ext cx="2209181" cy="6858000"/>
            </a:xfrm>
            <a:custGeom>
              <a:avLst/>
              <a:gdLst>
                <a:gd name="connsiteX0" fmla="*/ 937727 w 2209181"/>
                <a:gd name="connsiteY0" fmla="*/ 0 h 6858000"/>
                <a:gd name="connsiteX1" fmla="*/ 955085 w 2209181"/>
                <a:gd name="connsiteY1" fmla="*/ 0 h 6858000"/>
                <a:gd name="connsiteX2" fmla="*/ 982018 w 2209181"/>
                <a:gd name="connsiteY2" fmla="*/ 25210 h 6858000"/>
                <a:gd name="connsiteX3" fmla="*/ 2202283 w 2209181"/>
                <a:gd name="connsiteY3" fmla="*/ 3810283 h 6858000"/>
                <a:gd name="connsiteX4" fmla="*/ 236958 w 2209181"/>
                <a:gd name="connsiteY4" fmla="*/ 6682507 h 6858000"/>
                <a:gd name="connsiteX5" fmla="*/ 19349 w 2209181"/>
                <a:gd name="connsiteY5" fmla="*/ 6858000 h 6858000"/>
                <a:gd name="connsiteX6" fmla="*/ 0 w 2209181"/>
                <a:gd name="connsiteY6" fmla="*/ 6858000 h 6858000"/>
                <a:gd name="connsiteX7" fmla="*/ 218679 w 2209181"/>
                <a:gd name="connsiteY7" fmla="*/ 6681644 h 6858000"/>
                <a:gd name="connsiteX8" fmla="*/ 2184004 w 2209181"/>
                <a:gd name="connsiteY8" fmla="*/ 3809420 h 6858000"/>
                <a:gd name="connsiteX9" fmla="*/ 963738 w 2209181"/>
                <a:gd name="connsiteY9" fmla="*/ 2434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37727" y="0"/>
                  </a:moveTo>
                  <a:lnTo>
                    <a:pt x="955085" y="0"/>
                  </a:lnTo>
                  <a:lnTo>
                    <a:pt x="982018" y="25210"/>
                  </a:lnTo>
                  <a:cubicBezTo>
                    <a:pt x="1836289" y="886318"/>
                    <a:pt x="2270080" y="2270266"/>
                    <a:pt x="2202283" y="3810283"/>
                  </a:cubicBezTo>
                  <a:cubicBezTo>
                    <a:pt x="2138530" y="5258455"/>
                    <a:pt x="1199288" y="5896573"/>
                    <a:pt x="236958" y="6682507"/>
                  </a:cubicBezTo>
                  <a:lnTo>
                    <a:pt x="19349" y="6858000"/>
                  </a:lnTo>
                  <a:lnTo>
                    <a:pt x="0" y="6858000"/>
                  </a:lnTo>
                  <a:lnTo>
                    <a:pt x="218679" y="6681644"/>
                  </a:lnTo>
                  <a:cubicBezTo>
                    <a:pt x="1181008" y="5895709"/>
                    <a:pt x="2120250" y="5257592"/>
                    <a:pt x="2184004" y="3809420"/>
                  </a:cubicBezTo>
                  <a:cubicBezTo>
                    <a:pt x="2251801" y="2269402"/>
                    <a:pt x="1818009" y="885455"/>
                    <a:pt x="963738" y="2434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645C5607-38C8-6AA0-3190-B96FB045E233}"/>
              </a:ext>
            </a:extLst>
          </p:cNvPr>
          <p:cNvGrpSpPr/>
          <p:nvPr/>
        </p:nvGrpSpPr>
        <p:grpSpPr>
          <a:xfrm>
            <a:off x="552467" y="427428"/>
            <a:ext cx="8286069" cy="5990435"/>
            <a:chOff x="821409" y="-9602"/>
            <a:chExt cx="8286069" cy="5990435"/>
          </a:xfrm>
        </p:grpSpPr>
        <p:pic>
          <p:nvPicPr>
            <p:cNvPr id="13" name="Immagine 12" descr="Immagine che contiene testo, Diagramma, linea, diagramma&#10;&#10;Descrizione generata automaticamente">
              <a:extLst>
                <a:ext uri="{FF2B5EF4-FFF2-40B4-BE49-F238E27FC236}">
                  <a16:creationId xmlns:a16="http://schemas.microsoft.com/office/drawing/2014/main" id="{8AD7843A-B2CB-5E68-9938-B85EB5E5E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18" y="-9602"/>
              <a:ext cx="4075588" cy="3056692"/>
            </a:xfrm>
            <a:prstGeom prst="rect">
              <a:avLst/>
            </a:prstGeom>
          </p:spPr>
        </p:pic>
        <p:pic>
          <p:nvPicPr>
            <p:cNvPr id="17" name="Immagine 16" descr="Immagine che contiene testo, diagramma, linea, Diagramma&#10;&#10;Descrizione generata automaticamente">
              <a:extLst>
                <a:ext uri="{FF2B5EF4-FFF2-40B4-BE49-F238E27FC236}">
                  <a16:creationId xmlns:a16="http://schemas.microsoft.com/office/drawing/2014/main" id="{1C093E74-589D-419C-138B-0490119D7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409" y="2968649"/>
              <a:ext cx="4064803" cy="3012184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438C4275-66D1-194F-1BA2-28BDE04B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97420" y="-9602"/>
              <a:ext cx="4210058" cy="2989456"/>
            </a:xfrm>
            <a:prstGeom prst="rect">
              <a:avLst/>
            </a:prstGeom>
          </p:spPr>
        </p:pic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427E956D-3706-9100-466C-229F64AAA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07352" y="2977280"/>
              <a:ext cx="4300126" cy="2989773"/>
            </a:xfrm>
            <a:prstGeom prst="rect">
              <a:avLst/>
            </a:prstGeom>
          </p:spPr>
        </p:pic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BEF0D93-CD0C-0F32-4D3C-8D8D515BA96A}"/>
              </a:ext>
            </a:extLst>
          </p:cNvPr>
          <p:cNvSpPr txBox="1"/>
          <p:nvPr/>
        </p:nvSpPr>
        <p:spPr>
          <a:xfrm>
            <a:off x="9118268" y="1141664"/>
            <a:ext cx="2845342" cy="39241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5669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other examples represent the quantized signal with different values of m.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 defTabSz="5669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said before, the higher is m, the more accurate is the quantized signal compared to the original and the noise contribution become</a:t>
            </a:r>
            <a:r>
              <a:rPr lang="en-US" dirty="0"/>
              <a:t>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more negligible.</a:t>
            </a:r>
            <a:endParaRPr lang="en-US" kern="1200" dirty="0">
              <a:solidFill>
                <a:schemeClr val="tx1"/>
              </a:solidFill>
              <a:latin typeface="+mn-lt"/>
            </a:endParaRPr>
          </a:p>
          <a:p>
            <a:pPr defTabSz="5669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Furthermore, the</a:t>
            </a:r>
            <a:r>
              <a:rPr lang="en-US" dirty="0">
                <a:ea typeface="+mn-lt"/>
                <a:cs typeface="+mn-lt"/>
              </a:rPr>
              <a:t> SNR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lt"/>
                <a:cs typeface="+mn-lt"/>
              </a:rPr>
              <a:t> relation is verified.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12E1A424-1716-D976-9D20-FBE3963C6EA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686958" y="5065815"/>
            <a:ext cx="1670109" cy="27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7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1A198A-BE3D-8659-DDF6-A57EFC1F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55427"/>
            <a:ext cx="9833548" cy="605938"/>
          </a:xfrm>
        </p:spPr>
        <p:txBody>
          <a:bodyPr anchor="b">
            <a:noAutofit/>
          </a:bodyPr>
          <a:lstStyle/>
          <a:p>
            <a:pPr algn="ctr"/>
            <a:r>
              <a:rPr lang="it-IT" dirty="0">
                <a:solidFill>
                  <a:schemeClr val="tx2"/>
                </a:solidFill>
              </a:rPr>
              <a:t>A1.1 Energy of a </a:t>
            </a:r>
            <a:r>
              <a:rPr lang="it-IT" dirty="0" err="1">
                <a:solidFill>
                  <a:schemeClr val="tx2"/>
                </a:solidFill>
              </a:rPr>
              <a:t>rectangular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pulse</a:t>
            </a:r>
            <a:endParaRPr lang="it-IT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325F40-F923-FD1F-2F47-E3C423AA9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6791"/>
            <a:ext cx="9833548" cy="34989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2"/>
                </a:solidFill>
              </a:rPr>
              <a:t>Exercise</a:t>
            </a:r>
            <a:r>
              <a:rPr lang="it-IT" dirty="0">
                <a:solidFill>
                  <a:schemeClr val="tx2"/>
                </a:solidFill>
              </a:rPr>
              <a:t> A1.1 can be </a:t>
            </a:r>
            <a:r>
              <a:rPr lang="it-IT" dirty="0" err="1">
                <a:solidFill>
                  <a:schemeClr val="tx2"/>
                </a:solidFill>
              </a:rPr>
              <a:t>structured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as</a:t>
            </a:r>
            <a:r>
              <a:rPr lang="it-IT" dirty="0">
                <a:solidFill>
                  <a:schemeClr val="tx2"/>
                </a:solidFill>
              </a:rPr>
              <a:t> follows:</a:t>
            </a:r>
          </a:p>
          <a:p>
            <a:r>
              <a:rPr lang="it-IT" dirty="0">
                <a:solidFill>
                  <a:schemeClr val="tx2"/>
                </a:solidFill>
              </a:rPr>
              <a:t>After </a:t>
            </a:r>
            <a:r>
              <a:rPr lang="it-IT" dirty="0" err="1">
                <a:solidFill>
                  <a:schemeClr val="tx2"/>
                </a:solidFill>
              </a:rPr>
              <a:t>generating</a:t>
            </a:r>
            <a:r>
              <a:rPr lang="it-IT" dirty="0">
                <a:solidFill>
                  <a:schemeClr val="tx2"/>
                </a:solidFill>
              </a:rPr>
              <a:t> a </a:t>
            </a:r>
            <a:r>
              <a:rPr lang="it-IT" dirty="0" err="1">
                <a:solidFill>
                  <a:schemeClr val="tx2"/>
                </a:solidFill>
              </a:rPr>
              <a:t>rectangular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pulse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signal</a:t>
            </a:r>
            <a:r>
              <a:rPr lang="it-IT" dirty="0">
                <a:solidFill>
                  <a:schemeClr val="tx2"/>
                </a:solidFill>
              </a:rPr>
              <a:t>, plot the </a:t>
            </a:r>
            <a:r>
              <a:rPr lang="it-IT" dirty="0" err="1">
                <a:solidFill>
                  <a:schemeClr val="tx2"/>
                </a:solidFill>
              </a:rPr>
              <a:t>pulse</a:t>
            </a:r>
            <a:r>
              <a:rPr lang="it-IT" dirty="0">
                <a:solidFill>
                  <a:schemeClr val="tx2"/>
                </a:solidFill>
              </a:rPr>
              <a:t> on the time </a:t>
            </a:r>
            <a:r>
              <a:rPr lang="it-IT" dirty="0" err="1">
                <a:solidFill>
                  <a:schemeClr val="tx2"/>
                </a:solidFill>
              </a:rPr>
              <a:t>axis</a:t>
            </a:r>
            <a:endParaRPr lang="it-IT" dirty="0">
              <a:solidFill>
                <a:schemeClr val="tx2"/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Compute the FFT of the </a:t>
            </a:r>
            <a:r>
              <a:rPr lang="it-IT" dirty="0" err="1">
                <a:solidFill>
                  <a:schemeClr val="tx2"/>
                </a:solidFill>
              </a:rPr>
              <a:t>signal</a:t>
            </a:r>
            <a:r>
              <a:rPr lang="it-IT" dirty="0">
                <a:solidFill>
                  <a:schemeClr val="tx2"/>
                </a:solidFill>
              </a:rPr>
              <a:t> in the </a:t>
            </a:r>
            <a:r>
              <a:rPr lang="it-IT" dirty="0" err="1">
                <a:solidFill>
                  <a:schemeClr val="tx2"/>
                </a:solidFill>
              </a:rPr>
              <a:t>fundamental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interval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then</a:t>
            </a:r>
            <a:r>
              <a:rPr lang="it-IT" dirty="0">
                <a:solidFill>
                  <a:schemeClr val="tx2"/>
                </a:solidFill>
              </a:rPr>
              <a:t> compute the FFT </a:t>
            </a:r>
            <a:r>
              <a:rPr lang="it-IT" dirty="0" err="1">
                <a:solidFill>
                  <a:schemeClr val="tx2"/>
                </a:solidFill>
              </a:rPr>
              <a:t>magnitude</a:t>
            </a:r>
            <a:r>
              <a:rPr lang="it-IT" dirty="0">
                <a:solidFill>
                  <a:schemeClr val="tx2"/>
                </a:solidFill>
              </a:rPr>
              <a:t> on the frequency </a:t>
            </a:r>
            <a:r>
              <a:rPr lang="it-IT" dirty="0" err="1">
                <a:solidFill>
                  <a:schemeClr val="tx2"/>
                </a:solidFill>
              </a:rPr>
              <a:t>axis</a:t>
            </a:r>
            <a:endParaRPr lang="it-IT" dirty="0">
              <a:solidFill>
                <a:schemeClr val="tx2"/>
              </a:solidFill>
            </a:endParaRPr>
          </a:p>
          <a:p>
            <a:r>
              <a:rPr lang="it-IT" dirty="0">
                <a:solidFill>
                  <a:schemeClr val="tx2"/>
                </a:solidFill>
              </a:rPr>
              <a:t>Compute and plot the </a:t>
            </a:r>
            <a:r>
              <a:rPr lang="it-IT" dirty="0" err="1">
                <a:solidFill>
                  <a:schemeClr val="tx2"/>
                </a:solidFill>
              </a:rPr>
              <a:t>percentage</a:t>
            </a:r>
            <a:r>
              <a:rPr lang="it-IT" dirty="0">
                <a:solidFill>
                  <a:schemeClr val="tx2"/>
                </a:solidFill>
              </a:rPr>
              <a:t> of energy </a:t>
            </a:r>
            <a:r>
              <a:rPr lang="it-IT" dirty="0" err="1">
                <a:solidFill>
                  <a:schemeClr val="tx2"/>
                </a:solidFill>
              </a:rPr>
              <a:t>contained</a:t>
            </a:r>
            <a:r>
              <a:rPr lang="it-IT" dirty="0">
                <a:solidFill>
                  <a:schemeClr val="tx2"/>
                </a:solidFill>
              </a:rPr>
              <a:t> in the first 10 </a:t>
            </a:r>
            <a:r>
              <a:rPr lang="it-IT" dirty="0" err="1">
                <a:solidFill>
                  <a:schemeClr val="tx2"/>
                </a:solidFill>
              </a:rPr>
              <a:t>lobes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then</a:t>
            </a:r>
            <a:r>
              <a:rPr lang="it-IT" dirty="0">
                <a:solidFill>
                  <a:schemeClr val="tx2"/>
                </a:solidFill>
              </a:rPr>
              <a:t> the one </a:t>
            </a:r>
            <a:r>
              <a:rPr lang="it-IT" dirty="0" err="1">
                <a:solidFill>
                  <a:schemeClr val="tx2"/>
                </a:solidFill>
              </a:rPr>
              <a:t>contained</a:t>
            </a:r>
            <a:r>
              <a:rPr lang="it-IT" dirty="0">
                <a:solidFill>
                  <a:schemeClr val="tx2"/>
                </a:solidFill>
              </a:rPr>
              <a:t> from 10 to 100 </a:t>
            </a:r>
            <a:r>
              <a:rPr lang="it-IT" dirty="0" err="1">
                <a:solidFill>
                  <a:schemeClr val="tx2"/>
                </a:solidFill>
              </a:rPr>
              <a:t>lobes</a:t>
            </a:r>
            <a:r>
              <a:rPr lang="it-IT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ttangolo 5">
            <a:hlinkHover r:id="" action="ppaction://noaction"/>
            <a:extLst>
              <a:ext uri="{FF2B5EF4-FFF2-40B4-BE49-F238E27FC236}">
                <a16:creationId xmlns:a16="http://schemas.microsoft.com/office/drawing/2014/main" id="{2B974039-C8F4-48D0-4A58-97CFE6830872}"/>
              </a:ext>
            </a:extLst>
          </p:cNvPr>
          <p:cNvSpPr/>
          <p:nvPr/>
        </p:nvSpPr>
        <p:spPr>
          <a:xfrm>
            <a:off x="1143000" y="2383971"/>
            <a:ext cx="10134600" cy="729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40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2623C4-FBF7-9D08-9AF1-E69B3813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39" y="296978"/>
            <a:ext cx="5011473" cy="885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Rectangular pulse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20" y="170311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8B84D80-1FBD-9C3E-65B0-2C5D53D5347F}"/>
              </a:ext>
            </a:extLst>
          </p:cNvPr>
          <p:cNvSpPr txBox="1"/>
          <p:nvPr/>
        </p:nvSpPr>
        <p:spPr>
          <a:xfrm>
            <a:off x="5111244" y="5206197"/>
            <a:ext cx="6300020" cy="1404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As we can notice from the figure, the Fourier transform of the rectangular pulse is a </a:t>
            </a:r>
            <a:r>
              <a:rPr lang="en-US" sz="2000" i="1" dirty="0" err="1">
                <a:solidFill>
                  <a:schemeClr val="tx2"/>
                </a:solidFill>
              </a:rPr>
              <a:t>sinc</a:t>
            </a:r>
            <a:r>
              <a:rPr lang="en-US" sz="2000" i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signal. Furthermore, Parseval’s identity is verified.</a:t>
            </a:r>
          </a:p>
        </p:txBody>
      </p:sp>
      <p:pic>
        <p:nvPicPr>
          <p:cNvPr id="5" name="Segnaposto contenuto 4" descr="Immagine che contiene testo, linea, Carattere, diagramma  ">
            <a:extLst>
              <a:ext uri="{FF2B5EF4-FFF2-40B4-BE49-F238E27FC236}">
                <a16:creationId xmlns:a16="http://schemas.microsoft.com/office/drawing/2014/main" id="{37C9ADBE-9E4F-3CD7-748D-D0BEA1289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" r="8314"/>
          <a:stretch/>
        </p:blipFill>
        <p:spPr>
          <a:xfrm>
            <a:off x="4863092" y="1487350"/>
            <a:ext cx="6796324" cy="3883298"/>
          </a:xfrm>
          <a:prstGeom prst="rect">
            <a:avLst/>
          </a:prstGeom>
        </p:spPr>
      </p:pic>
      <p:grpSp>
        <p:nvGrpSpPr>
          <p:cNvPr id="3" name="Grup 2">
            <a:extLst>
              <a:ext uri="{FF2B5EF4-FFF2-40B4-BE49-F238E27FC236}">
                <a16:creationId xmlns:a16="http://schemas.microsoft.com/office/drawing/2014/main" id="{CDE39B38-7FEB-808D-D400-8DB59844917A}"/>
              </a:ext>
            </a:extLst>
          </p:cNvPr>
          <p:cNvGrpSpPr/>
          <p:nvPr/>
        </p:nvGrpSpPr>
        <p:grpSpPr>
          <a:xfrm>
            <a:off x="476039" y="1487350"/>
            <a:ext cx="3575540" cy="4930268"/>
            <a:chOff x="7881254" y="1332261"/>
            <a:chExt cx="3548743" cy="492458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9DE0EBF2-63C5-CDAE-26C2-BF4528622D15}"/>
                </a:ext>
              </a:extLst>
            </p:cNvPr>
            <p:cNvSpPr txBox="1"/>
            <p:nvPr/>
          </p:nvSpPr>
          <p:spPr>
            <a:xfrm>
              <a:off x="7881254" y="1332261"/>
              <a:ext cx="3548743" cy="268994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585216">
                <a:spcAft>
                  <a:spcPts val="600"/>
                </a:spcAft>
              </a:pP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Matlab figure shows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two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GB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plots of the signal.</a:t>
              </a:r>
              <a:endParaRPr lang="en-GB" sz="2000" kern="1200" dirty="0">
                <a:solidFill>
                  <a:schemeClr val="tx1"/>
                </a:solidFill>
                <a:latin typeface="+mn-lt"/>
              </a:endParaRPr>
            </a:p>
            <a:p>
              <a:pPr marL="182880" indent="-182880" defTabSz="58521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upper plot is the rectangular signal with </a:t>
              </a:r>
              <a:r>
                <a:rPr lang="en-GB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</a:t>
              </a:r>
              <a:r>
                <a:rPr lang="en-GB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=2 and </a:t>
              </a:r>
              <a:r>
                <a:rPr lang="en-GB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</a:t>
              </a:r>
              <a:r>
                <a:rPr lang="en-GB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=1. In the title </a:t>
              </a:r>
              <a:r>
                <a:rPr lang="en-GB" sz="2000" dirty="0"/>
                <a:t>are</a:t>
              </a:r>
              <a:r>
                <a:rPr lang="en-GB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present two energy values which are obtained as follow:</a:t>
              </a:r>
              <a:endParaRPr lang="en-GB" sz="2000" kern="1200" dirty="0">
                <a:solidFill>
                  <a:schemeClr val="tx1"/>
                </a:solidFill>
                <a:latin typeface="+mn-lt"/>
              </a:endParaRPr>
            </a:p>
            <a:p>
              <a:pPr>
                <a:spcAft>
                  <a:spcPts val="600"/>
                </a:spcAft>
              </a:pPr>
              <a:endParaRPr lang="it-IT" sz="1900" dirty="0"/>
            </a:p>
          </p:txBody>
        </p:sp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CB9D78A9-9825-8CF6-F1CF-C479BF11452D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7538" y="3852634"/>
              <a:ext cx="1536171" cy="26709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CC14B382-6589-CFEF-520A-ACEE49138574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08287" y="4341140"/>
              <a:ext cx="2894674" cy="307843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9E5C988-96BB-D8B9-C7E6-63418A3F1ADC}"/>
                </a:ext>
              </a:extLst>
            </p:cNvPr>
            <p:cNvSpPr txBox="1"/>
            <p:nvPr/>
          </p:nvSpPr>
          <p:spPr>
            <a:xfrm>
              <a:off x="7957451" y="4934935"/>
              <a:ext cx="3472546" cy="1321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82880" indent="-182880" defTabSz="585216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The second plot shows the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magnitude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of the Fourier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transform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of the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latter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signal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on the frequency </a:t>
              </a:r>
              <a:r>
                <a:rPr lang="it-IT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axis</a:t>
              </a:r>
              <a:r>
                <a:rPr lang="it-IT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.</a:t>
              </a:r>
              <a:r>
                <a:rPr lang="it-IT" sz="2000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488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E96B0-6648-1FA4-6863-A048281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" y="228330"/>
            <a:ext cx="3788229" cy="947500"/>
          </a:xfrm>
        </p:spPr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E11681-7869-615A-F234-E77F930D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645"/>
            <a:ext cx="10515600" cy="6681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By modifying the values of A and T, two examples of the signal and its Fourier transform are shown.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magine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D6DFBF24-954C-1CC1-0B01-C5D8EA3DA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0" r="7939"/>
          <a:stretch/>
        </p:blipFill>
        <p:spPr>
          <a:xfrm>
            <a:off x="636812" y="2161721"/>
            <a:ext cx="5442858" cy="3028496"/>
          </a:xfrm>
          <a:prstGeom prst="rect">
            <a:avLst/>
          </a:prstGeom>
        </p:spPr>
      </p:pic>
      <p:pic>
        <p:nvPicPr>
          <p:cNvPr id="7" name="Immagine 6" descr="Immagine che contiene testo, linea, Carattere, Diagramma&#10;&#10;Descrizione generata automaticamente">
            <a:extLst>
              <a:ext uri="{FF2B5EF4-FFF2-40B4-BE49-F238E27FC236}">
                <a16:creationId xmlns:a16="http://schemas.microsoft.com/office/drawing/2014/main" id="{50864DD4-A9B4-387D-87D2-15C8AA80C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r="8571"/>
          <a:stretch/>
        </p:blipFill>
        <p:spPr>
          <a:xfrm>
            <a:off x="6264727" y="2161721"/>
            <a:ext cx="5279572" cy="3028495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7F0FBEA-0C7E-F819-0C0F-DEA326EB65D5}"/>
              </a:ext>
            </a:extLst>
          </p:cNvPr>
          <p:cNvSpPr txBox="1"/>
          <p:nvPr/>
        </p:nvSpPr>
        <p:spPr>
          <a:xfrm>
            <a:off x="6667502" y="5423354"/>
            <a:ext cx="4887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/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ncreasing the frequency leads to wider lobes in the frequency spectrum and in a lower value of the energy due to the dispersion.</a:t>
            </a:r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A9560AF-EBDA-E7C7-87E6-B5885079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E462128-62A0-37F5-FC39-C9F7B601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D423B8A-6257-2F8B-4135-EFD444873C07}"/>
              </a:ext>
            </a:extLst>
          </p:cNvPr>
          <p:cNvSpPr txBox="1"/>
          <p:nvPr/>
        </p:nvSpPr>
        <p:spPr>
          <a:xfrm>
            <a:off x="789214" y="5418546"/>
            <a:ext cx="5279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Decreasing the frequency leads to narrower lobes in the frequency spectrum and in a higher value of the energy due to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186276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E7B8DB-740B-414C-0984-EBE9746E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113" y="1372168"/>
            <a:ext cx="4259468" cy="585342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Energy in lobes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3" cy="2510866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68C33F99-A1CA-5812-3EB1-B40641A6A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768920"/>
              </p:ext>
            </p:extLst>
          </p:nvPr>
        </p:nvGraphicFramePr>
        <p:xfrm>
          <a:off x="1179226" y="2316645"/>
          <a:ext cx="9833548" cy="2336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E69ECEC0-0B0F-CA4A-23EA-92DCE792918E}"/>
              </a:ext>
            </a:extLst>
          </p:cNvPr>
          <p:cNvCxnSpPr/>
          <p:nvPr/>
        </p:nvCxnSpPr>
        <p:spPr>
          <a:xfrm>
            <a:off x="4226560" y="3429000"/>
            <a:ext cx="360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549BFE0-F63D-6706-4495-5E503AF487AE}"/>
              </a:ext>
            </a:extLst>
          </p:cNvPr>
          <p:cNvCxnSpPr/>
          <p:nvPr/>
        </p:nvCxnSpPr>
        <p:spPr>
          <a:xfrm>
            <a:off x="7555833" y="3429000"/>
            <a:ext cx="433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3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E65A1D-3F2F-5CC3-5786-0EEF570D1012}"/>
              </a:ext>
            </a:extLst>
          </p:cNvPr>
          <p:cNvSpPr>
            <a:spLocks/>
          </p:cNvSpPr>
          <p:nvPr/>
        </p:nvSpPr>
        <p:spPr>
          <a:xfrm>
            <a:off x="1045028" y="4597046"/>
            <a:ext cx="9271537" cy="127459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defTabSz="749808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it can be observed, the greatest contribution of energy is produced by the first 10 lobes. The more lobes we consider, the more their contribution becomes negligible</a:t>
            </a:r>
            <a:r>
              <a:rPr lang="en-GB" sz="2000" dirty="0"/>
              <a:t>.</a:t>
            </a:r>
          </a:p>
          <a:p>
            <a:pPr defTabSz="749808">
              <a:spcAft>
                <a:spcPts val="600"/>
              </a:spcAft>
            </a:pPr>
            <a:r>
              <a:rPr lang="en-GB" sz="2000" dirty="0"/>
              <a:t>Because of that, the total energy of a rectangular pulse is, in first approximation, contained in the first lobe.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E23889A1-C31F-89F4-5585-BB804AFED150}"/>
              </a:ext>
            </a:extLst>
          </p:cNvPr>
          <p:cNvGrpSpPr/>
          <p:nvPr/>
        </p:nvGrpSpPr>
        <p:grpSpPr>
          <a:xfrm>
            <a:off x="1351430" y="1008435"/>
            <a:ext cx="9410700" cy="3598466"/>
            <a:chOff x="1866900" y="1008435"/>
            <a:chExt cx="8458203" cy="3127820"/>
          </a:xfrm>
        </p:grpSpPr>
        <p:pic>
          <p:nvPicPr>
            <p:cNvPr id="7" name="Immagine 6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E70BB321-C643-308A-6276-744D7C091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900" y="1008435"/>
              <a:ext cx="4170426" cy="3127820"/>
            </a:xfrm>
            <a:prstGeom prst="rect">
              <a:avLst/>
            </a:prstGeom>
          </p:spPr>
        </p:pic>
        <p:pic>
          <p:nvPicPr>
            <p:cNvPr id="9" name="Immagine 8" descr="Immagine che contiene testo, Diagramma, linea, diagramma&#10;&#10;Descrizione generata automaticamente">
              <a:extLst>
                <a:ext uri="{FF2B5EF4-FFF2-40B4-BE49-F238E27FC236}">
                  <a16:creationId xmlns:a16="http://schemas.microsoft.com/office/drawing/2014/main" id="{5AE170FD-C22A-71F6-6D23-566AB927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676" y="1008435"/>
              <a:ext cx="4170427" cy="3127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497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2" name="Group 2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EC825F7-C170-CF84-DBB7-A166FAA12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A1.2</a:t>
            </a:r>
          </a:p>
        </p:txBody>
      </p:sp>
    </p:spTree>
    <p:extLst>
      <p:ext uri="{BB962C8B-B14F-4D97-AF65-F5344CB8AC3E}">
        <p14:creationId xmlns:p14="http://schemas.microsoft.com/office/powerpoint/2010/main" val="169699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FD4927-0E62-6635-23C6-946FD77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18" y="375787"/>
            <a:ext cx="10403179" cy="837984"/>
          </a:xfrm>
        </p:spPr>
        <p:txBody>
          <a:bodyPr anchor="b">
            <a:no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A1.2 Filtering of 3 sines on the frequency axis </a:t>
            </a:r>
            <a:endParaRPr lang="tr-TR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50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0D0CA0-1EDB-FA1B-F99D-780304C0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34" y="1589557"/>
            <a:ext cx="9993748" cy="43159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tx2"/>
                </a:solidFill>
                <a:ea typeface="+mn-lt"/>
                <a:cs typeface="+mn-lt"/>
              </a:rPr>
              <a:t>SIGNAL GENERATION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Our composite signal is formed by summing three sinusoidal signals with different frequencies and random phases:</a:t>
            </a:r>
          </a:p>
          <a:p>
            <a:pPr marL="0" indent="0">
              <a:buNone/>
            </a:pPr>
            <a:endParaRPr lang="en-US" sz="260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260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sz="2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  <a:ea typeface="+mn-lt"/>
                <a:cs typeface="+mn-lt"/>
              </a:rPr>
              <a:t>Here, 𝑓𝐴=1, 𝑓𝐵=2, and 𝑓𝐶 =3 represent the frequencies of the sinusoidal signals, while 𝜙𝐴 , 𝜙𝐵 and 𝜙𝐶 are random phases.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9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30255766-7852-31DF-783F-ECD5A0DA6FE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81" y="3971618"/>
            <a:ext cx="6900054" cy="2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6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  <wetp:taskpane dockstate="right" visibility="0" width="525" row="2">
    <wetp:webextensionref xmlns:r="http://schemas.openxmlformats.org/officeDocument/2006/relationships" r:id="rId2"/>
  </wetp:taskpane>
  <wetp:taskpane dockstate="right" visibility="0" width="525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9221C400-C1DC-46FF-9472-F2BDC4ED25B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A0FD2A0-5392-4280-8462-87F314712560}">
  <we:reference id="wa200004052" version="1.0.0.2" store="it-IT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\\center\n\\Large\nCalculus\n\\medskip\n\n$\\int u \\frac{dv}{dx}\\,dx=uv-\\int \\frac{du}{dx}v\\,dx$\n\n$f(x) = \\int_{-\\infty}^\\infty \\hat f(\\xi)\\,e^{2 \\pi i \\xi x}$\n\n$\\oint \\vec{F} \\cdot d\\vec{s}=0$\n\n\\end{document}&quot;}]}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499CC66-C8E4-4EBF-8CD2-4D1CEBDB901E}">
  <we:reference id="wa200002290" version="1.0.0.3" store="it-IT" storeType="OMEX"/>
  <we:alternateReferences>
    <we:reference id="WA200002290" version="1.0.0.3" store="WA200002290" storeType="OMEX"/>
  </we:alternateReferences>
  <we:properties>
    <we:property name="mathList" value="[{&quot;id&quot;:&quot;4&quot;,&quot;code&quot;:&quot;$E_{time}\\approx\\,\\sum_{k=-\\infty}^{+\\infty}\\left|x\\left(nT_{c}\\right)\\right|^{2}T_{c}$&quot;,&quot;font&quot;:{&quot;size&quot;:12,&quot;family&quot;:&quot;Arial&quot;,&quot;color&quot;:&quot;black&quot;},&quot;type&quot;:&quot;$&quot;},{&quot;id&quot;:&quot;5&quot;,&quot;code&quot;:&quot;$x\\left(t\\right)=\\sin\\left(2\\pi fAt+\\phi A\\right)+\\sin\\left(2\\pi fBt+\\phi B\\right)+\\sin\\left(2\\pi fAt+\\phi C\\right)$&quot;,&quot;font&quot;:{&quot;size&quot;:12,&quot;family&quot;:&quot;Arial&quot;,&quot;color&quot;:&quot;black&quot;},&quot;type&quot;:&quot;$&quot;},{&quot;id&quot;:&quot;6&quot;,&quot;code&quot;:&quot;$x\\left(t\\right)=\\sin\\left(2\\pi fAt+\\phi A\\right)+\\sin\\left(2\\pi fBt+\\phi B\\right)+\\sin\\left(2\\pi fCt+\\phi C\\right)$&quot;,&quot;font&quot;:{&quot;size&quot;:12,&quot;family&quot;:&quot;Arial&quot;,&quot;color&quot;:&quot;black&quot;},&quot;type&quot;:&quot;$&quot;},{&quot;id&quot;:&quot;7&quot;,&quot;code&quot;:&quot;$SNR=\\,10\\log_{10}\\frac{E_{s}}{E._{n}}\\,\\left[dB\\right]$&quot;,&quot;font&quot;:{&quot;size&quot;:12,&quot;family&quot;:&quot;Arial&quot;,&quot;color&quot;:&quot;black&quot;},&quot;type&quot;:&quot;$&quot;},{&quot;id&quot;:&quot;8&quot;,&quot;code&quot;:&quot;$SNR=6m\\,\\left[dB\\right]$&quot;,&quot;font&quot;:{&quot;size&quot;:12,&quot;family&quot;:&quot;Arial&quot;,&quot;color&quot;:&quot;black&quot;},&quot;type&quot;:&quot;$&quot;}]"/>
    <we:property name="nextMathId" value="&quot;9&quot;"/>
    <we:property name="sidebarState" value="&quot;[false,true,false,true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71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Meiryo</vt:lpstr>
      <vt:lpstr>Aptos</vt:lpstr>
      <vt:lpstr>Aptos Display</vt:lpstr>
      <vt:lpstr>Arial</vt:lpstr>
      <vt:lpstr>Calibri</vt:lpstr>
      <vt:lpstr>Cambria Math</vt:lpstr>
      <vt:lpstr>Inter</vt:lpstr>
      <vt:lpstr>Office Theme</vt:lpstr>
      <vt:lpstr>APPLIED SIGNAL PROCESSING LABORATORY    ASSIGNMENT 1 </vt:lpstr>
      <vt:lpstr>A1.1</vt:lpstr>
      <vt:lpstr>A1.1 Energy of a rectangular pulse</vt:lpstr>
      <vt:lpstr>Rectangular pulse</vt:lpstr>
      <vt:lpstr>Other examples</vt:lpstr>
      <vt:lpstr>Energy in lobes</vt:lpstr>
      <vt:lpstr>Presentazione standard di PowerPoint</vt:lpstr>
      <vt:lpstr>A1.2</vt:lpstr>
      <vt:lpstr>A1.2 Filtering of 3 sines on the frequency axis </vt:lpstr>
      <vt:lpstr>Presentazione standard di PowerPoint</vt:lpstr>
      <vt:lpstr>Frequency-Domain Analysis</vt:lpstr>
      <vt:lpstr>Filter Design:</vt:lpstr>
      <vt:lpstr>IFFT and Filtered Signals</vt:lpstr>
      <vt:lpstr>Other Signals</vt:lpstr>
      <vt:lpstr>Verification</vt:lpstr>
      <vt:lpstr>A1.3</vt:lpstr>
      <vt:lpstr>A1.3 Quantization</vt:lpstr>
      <vt:lpstr>Quantized signal</vt:lpstr>
      <vt:lpstr>Spectrum analysis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</dc:title>
  <dc:creator>Claudio Camolese</dc:creator>
  <cp:lastModifiedBy>Claudio Camolese</cp:lastModifiedBy>
  <cp:revision>1</cp:revision>
  <dcterms:created xsi:type="dcterms:W3CDTF">2024-04-25T20:58:12Z</dcterms:created>
  <dcterms:modified xsi:type="dcterms:W3CDTF">2024-04-28T20:50:04Z</dcterms:modified>
</cp:coreProperties>
</file>