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5A5532-3295-4671-BCAD-1ACF39699B43}" v="1236" dt="2024-05-12T21:28:07.244"/>
    <p1510:client id="{A7A359F5-373F-4D0E-BBCE-77B33CB7E34F}" v="642" dt="2024-05-12T21:00:45.924"/>
    <p1510:client id="{B1FA3211-B82D-4A5F-89B8-48BD70379011}" v="2" dt="2024-05-12T19:55:35.766"/>
    <p1510:client id="{E6E1088A-2BD2-4978-9E30-9953922DDE83}" v="24" dt="2024-05-12T09:17:07.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0DE54E-E78F-4C5D-8B0C-7C96CCFF778F}"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7D756892-B97C-4BB7-8A98-11D230BD428F}">
      <dgm:prSet/>
      <dgm:spPr/>
      <dgm:t>
        <a:bodyPr/>
        <a:lstStyle/>
        <a:p>
          <a:r>
            <a:rPr lang="tr-TR"/>
            <a:t>We repeated the entire exercise by using as statistical test Γ the energy computed over the time window instead of the correlation. </a:t>
          </a:r>
          <a:endParaRPr lang="en-US"/>
        </a:p>
      </dgm:t>
    </dgm:pt>
    <dgm:pt modelId="{C211F35E-32F4-44F6-A841-B2D451EB0400}" type="parTrans" cxnId="{7B0633C0-C0B6-403B-8B64-CC17625741FE}">
      <dgm:prSet/>
      <dgm:spPr/>
      <dgm:t>
        <a:bodyPr/>
        <a:lstStyle/>
        <a:p>
          <a:endParaRPr lang="en-US"/>
        </a:p>
      </dgm:t>
    </dgm:pt>
    <dgm:pt modelId="{97F56BA2-B3D7-4418-B44D-985D46E7B1F0}" type="sibTrans" cxnId="{7B0633C0-C0B6-403B-8B64-CC17625741FE}">
      <dgm:prSet/>
      <dgm:spPr/>
      <dgm:t>
        <a:bodyPr/>
        <a:lstStyle/>
        <a:p>
          <a:endParaRPr lang="en-US"/>
        </a:p>
      </dgm:t>
    </dgm:pt>
    <dgm:pt modelId="{B90DA70D-5EAB-4993-9AA5-942EACA03C8B}">
      <dgm:prSet/>
      <dgm:spPr/>
      <dgm:t>
        <a:bodyPr/>
        <a:lstStyle/>
        <a:p>
          <a:r>
            <a:rPr lang="tr-TR"/>
            <a:t>In order to do that, we did not normalize but instead used the energy of the total signal and the noise.</a:t>
          </a:r>
          <a:endParaRPr lang="en-US"/>
        </a:p>
      </dgm:t>
    </dgm:pt>
    <dgm:pt modelId="{FA89E3E7-8667-4ABF-BECC-1502EDBD357C}" type="parTrans" cxnId="{8B3AA91C-E823-4FE8-873C-E3F436BA08CE}">
      <dgm:prSet/>
      <dgm:spPr/>
      <dgm:t>
        <a:bodyPr/>
        <a:lstStyle/>
        <a:p>
          <a:endParaRPr lang="en-US"/>
        </a:p>
      </dgm:t>
    </dgm:pt>
    <dgm:pt modelId="{08120437-7748-4351-AD6D-1B7A128AEAFF}" type="sibTrans" cxnId="{8B3AA91C-E823-4FE8-873C-E3F436BA08CE}">
      <dgm:prSet/>
      <dgm:spPr/>
      <dgm:t>
        <a:bodyPr/>
        <a:lstStyle/>
        <a:p>
          <a:endParaRPr lang="en-US"/>
        </a:p>
      </dgm:t>
    </dgm:pt>
    <dgm:pt modelId="{45B96A03-9226-44A6-9F09-A62B63DC199D}" type="pres">
      <dgm:prSet presAssocID="{090DE54E-E78F-4C5D-8B0C-7C96CCFF778F}" presName="hierChild1" presStyleCnt="0">
        <dgm:presLayoutVars>
          <dgm:chPref val="1"/>
          <dgm:dir/>
          <dgm:animOne val="branch"/>
          <dgm:animLvl val="lvl"/>
          <dgm:resizeHandles/>
        </dgm:presLayoutVars>
      </dgm:prSet>
      <dgm:spPr/>
    </dgm:pt>
    <dgm:pt modelId="{90E08091-3389-4F9F-9562-D0088A7A1B72}" type="pres">
      <dgm:prSet presAssocID="{7D756892-B97C-4BB7-8A98-11D230BD428F}" presName="hierRoot1" presStyleCnt="0"/>
      <dgm:spPr/>
    </dgm:pt>
    <dgm:pt modelId="{92C5382B-5564-4E30-95C2-10CD23B4F140}" type="pres">
      <dgm:prSet presAssocID="{7D756892-B97C-4BB7-8A98-11D230BD428F}" presName="composite" presStyleCnt="0"/>
      <dgm:spPr/>
    </dgm:pt>
    <dgm:pt modelId="{E14B4902-B3C8-40FD-A7AF-9BFF815394A8}" type="pres">
      <dgm:prSet presAssocID="{7D756892-B97C-4BB7-8A98-11D230BD428F}" presName="background" presStyleLbl="node0" presStyleIdx="0" presStyleCnt="2"/>
      <dgm:spPr/>
    </dgm:pt>
    <dgm:pt modelId="{D7E60EDD-0503-479A-9535-4351D0F1E905}" type="pres">
      <dgm:prSet presAssocID="{7D756892-B97C-4BB7-8A98-11D230BD428F}" presName="text" presStyleLbl="fgAcc0" presStyleIdx="0" presStyleCnt="2">
        <dgm:presLayoutVars>
          <dgm:chPref val="3"/>
        </dgm:presLayoutVars>
      </dgm:prSet>
      <dgm:spPr/>
    </dgm:pt>
    <dgm:pt modelId="{8AA4C6C6-413F-4494-A98B-1D7255036C4B}" type="pres">
      <dgm:prSet presAssocID="{7D756892-B97C-4BB7-8A98-11D230BD428F}" presName="hierChild2" presStyleCnt="0"/>
      <dgm:spPr/>
    </dgm:pt>
    <dgm:pt modelId="{FF46DA22-76F5-4C39-A482-6C5D4F6A2C91}" type="pres">
      <dgm:prSet presAssocID="{B90DA70D-5EAB-4993-9AA5-942EACA03C8B}" presName="hierRoot1" presStyleCnt="0"/>
      <dgm:spPr/>
    </dgm:pt>
    <dgm:pt modelId="{714246BA-32BE-4C6D-B3A3-C3E8296A61D7}" type="pres">
      <dgm:prSet presAssocID="{B90DA70D-5EAB-4993-9AA5-942EACA03C8B}" presName="composite" presStyleCnt="0"/>
      <dgm:spPr/>
    </dgm:pt>
    <dgm:pt modelId="{38166B7A-E794-48AD-9F49-B1F36AD33D0D}" type="pres">
      <dgm:prSet presAssocID="{B90DA70D-5EAB-4993-9AA5-942EACA03C8B}" presName="background" presStyleLbl="node0" presStyleIdx="1" presStyleCnt="2"/>
      <dgm:spPr/>
    </dgm:pt>
    <dgm:pt modelId="{9DBA0A1C-B816-4BF1-A222-8F23DB3A52FF}" type="pres">
      <dgm:prSet presAssocID="{B90DA70D-5EAB-4993-9AA5-942EACA03C8B}" presName="text" presStyleLbl="fgAcc0" presStyleIdx="1" presStyleCnt="2">
        <dgm:presLayoutVars>
          <dgm:chPref val="3"/>
        </dgm:presLayoutVars>
      </dgm:prSet>
      <dgm:spPr/>
    </dgm:pt>
    <dgm:pt modelId="{B6668BB5-7BB6-4A10-AC78-8891E3E0386D}" type="pres">
      <dgm:prSet presAssocID="{B90DA70D-5EAB-4993-9AA5-942EACA03C8B}" presName="hierChild2" presStyleCnt="0"/>
      <dgm:spPr/>
    </dgm:pt>
  </dgm:ptLst>
  <dgm:cxnLst>
    <dgm:cxn modelId="{8B3AA91C-E823-4FE8-873C-E3F436BA08CE}" srcId="{090DE54E-E78F-4C5D-8B0C-7C96CCFF778F}" destId="{B90DA70D-5EAB-4993-9AA5-942EACA03C8B}" srcOrd="1" destOrd="0" parTransId="{FA89E3E7-8667-4ABF-BECC-1502EDBD357C}" sibTransId="{08120437-7748-4351-AD6D-1B7A128AEAFF}"/>
    <dgm:cxn modelId="{91780395-A3E8-4EC0-804E-ECEF50A7F0E8}" type="presOf" srcId="{090DE54E-E78F-4C5D-8B0C-7C96CCFF778F}" destId="{45B96A03-9226-44A6-9F09-A62B63DC199D}" srcOrd="0" destOrd="0" presId="urn:microsoft.com/office/officeart/2005/8/layout/hierarchy1"/>
    <dgm:cxn modelId="{7B0633C0-C0B6-403B-8B64-CC17625741FE}" srcId="{090DE54E-E78F-4C5D-8B0C-7C96CCFF778F}" destId="{7D756892-B97C-4BB7-8A98-11D230BD428F}" srcOrd="0" destOrd="0" parTransId="{C211F35E-32F4-44F6-A841-B2D451EB0400}" sibTransId="{97F56BA2-B3D7-4418-B44D-985D46E7B1F0}"/>
    <dgm:cxn modelId="{7A2F2AE3-4F04-4AFB-A542-B28B2DAA197A}" type="presOf" srcId="{B90DA70D-5EAB-4993-9AA5-942EACA03C8B}" destId="{9DBA0A1C-B816-4BF1-A222-8F23DB3A52FF}" srcOrd="0" destOrd="0" presId="urn:microsoft.com/office/officeart/2005/8/layout/hierarchy1"/>
    <dgm:cxn modelId="{FCBBA2EE-9461-49D1-9ABC-E9AB4318CA1E}" type="presOf" srcId="{7D756892-B97C-4BB7-8A98-11D230BD428F}" destId="{D7E60EDD-0503-479A-9535-4351D0F1E905}" srcOrd="0" destOrd="0" presId="urn:microsoft.com/office/officeart/2005/8/layout/hierarchy1"/>
    <dgm:cxn modelId="{3E3914D4-E51B-455D-8607-56AEF10C93CA}" type="presParOf" srcId="{45B96A03-9226-44A6-9F09-A62B63DC199D}" destId="{90E08091-3389-4F9F-9562-D0088A7A1B72}" srcOrd="0" destOrd="0" presId="urn:microsoft.com/office/officeart/2005/8/layout/hierarchy1"/>
    <dgm:cxn modelId="{37F89713-C03A-4FBA-AF2D-6592601BDB0B}" type="presParOf" srcId="{90E08091-3389-4F9F-9562-D0088A7A1B72}" destId="{92C5382B-5564-4E30-95C2-10CD23B4F140}" srcOrd="0" destOrd="0" presId="urn:microsoft.com/office/officeart/2005/8/layout/hierarchy1"/>
    <dgm:cxn modelId="{6187A5D8-AE8D-4429-91A4-80E27C3A4A49}" type="presParOf" srcId="{92C5382B-5564-4E30-95C2-10CD23B4F140}" destId="{E14B4902-B3C8-40FD-A7AF-9BFF815394A8}" srcOrd="0" destOrd="0" presId="urn:microsoft.com/office/officeart/2005/8/layout/hierarchy1"/>
    <dgm:cxn modelId="{7C8FD297-03DF-4451-AC09-891BD5333280}" type="presParOf" srcId="{92C5382B-5564-4E30-95C2-10CD23B4F140}" destId="{D7E60EDD-0503-479A-9535-4351D0F1E905}" srcOrd="1" destOrd="0" presId="urn:microsoft.com/office/officeart/2005/8/layout/hierarchy1"/>
    <dgm:cxn modelId="{64FFE54A-0070-43AD-817B-D199BCE12565}" type="presParOf" srcId="{90E08091-3389-4F9F-9562-D0088A7A1B72}" destId="{8AA4C6C6-413F-4494-A98B-1D7255036C4B}" srcOrd="1" destOrd="0" presId="urn:microsoft.com/office/officeart/2005/8/layout/hierarchy1"/>
    <dgm:cxn modelId="{90859BD7-E004-4185-B9DE-A859598F9AB3}" type="presParOf" srcId="{45B96A03-9226-44A6-9F09-A62B63DC199D}" destId="{FF46DA22-76F5-4C39-A482-6C5D4F6A2C91}" srcOrd="1" destOrd="0" presId="urn:microsoft.com/office/officeart/2005/8/layout/hierarchy1"/>
    <dgm:cxn modelId="{33317BFE-19A1-4F39-9BEC-ED79A6BAF748}" type="presParOf" srcId="{FF46DA22-76F5-4C39-A482-6C5D4F6A2C91}" destId="{714246BA-32BE-4C6D-B3A3-C3E8296A61D7}" srcOrd="0" destOrd="0" presId="urn:microsoft.com/office/officeart/2005/8/layout/hierarchy1"/>
    <dgm:cxn modelId="{36D0CF49-6918-4744-8330-1E60B91847C4}" type="presParOf" srcId="{714246BA-32BE-4C6D-B3A3-C3E8296A61D7}" destId="{38166B7A-E794-48AD-9F49-B1F36AD33D0D}" srcOrd="0" destOrd="0" presId="urn:microsoft.com/office/officeart/2005/8/layout/hierarchy1"/>
    <dgm:cxn modelId="{6F854B2B-8F20-4B5E-85DD-1AA1FAA4BD6C}" type="presParOf" srcId="{714246BA-32BE-4C6D-B3A3-C3E8296A61D7}" destId="{9DBA0A1C-B816-4BF1-A222-8F23DB3A52FF}" srcOrd="1" destOrd="0" presId="urn:microsoft.com/office/officeart/2005/8/layout/hierarchy1"/>
    <dgm:cxn modelId="{0AC79989-2BDD-415E-8F42-EA5888190FDA}" type="presParOf" srcId="{FF46DA22-76F5-4C39-A482-6C5D4F6A2C91}" destId="{B6668BB5-7BB6-4A10-AC78-8891E3E0386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B4902-B3C8-40FD-A7AF-9BFF815394A8}">
      <dsp:nvSpPr>
        <dsp:cNvPr id="0" name=""/>
        <dsp:cNvSpPr/>
      </dsp:nvSpPr>
      <dsp:spPr>
        <a:xfrm>
          <a:off x="1283" y="507350"/>
          <a:ext cx="4505585" cy="2861046"/>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E60EDD-0503-479A-9535-4351D0F1E905}">
      <dsp:nvSpPr>
        <dsp:cNvPr id="0" name=""/>
        <dsp:cNvSpPr/>
      </dsp:nvSpPr>
      <dsp:spPr>
        <a:xfrm>
          <a:off x="501904" y="982940"/>
          <a:ext cx="4505585" cy="2861046"/>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tr-TR" sz="2900" kern="1200"/>
            <a:t>We repeated the entire exercise by using as statistical test Γ the energy computed over the time window instead of the correlation. </a:t>
          </a:r>
          <a:endParaRPr lang="en-US" sz="2900" kern="1200"/>
        </a:p>
      </dsp:txBody>
      <dsp:txXfrm>
        <a:off x="585701" y="1066737"/>
        <a:ext cx="4337991" cy="2693452"/>
      </dsp:txXfrm>
    </dsp:sp>
    <dsp:sp modelId="{38166B7A-E794-48AD-9F49-B1F36AD33D0D}">
      <dsp:nvSpPr>
        <dsp:cNvPr id="0" name=""/>
        <dsp:cNvSpPr/>
      </dsp:nvSpPr>
      <dsp:spPr>
        <a:xfrm>
          <a:off x="5508110" y="507350"/>
          <a:ext cx="4505585" cy="2861046"/>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A0A1C-B816-4BF1-A222-8F23DB3A52FF}">
      <dsp:nvSpPr>
        <dsp:cNvPr id="0" name=""/>
        <dsp:cNvSpPr/>
      </dsp:nvSpPr>
      <dsp:spPr>
        <a:xfrm>
          <a:off x="6008730" y="982940"/>
          <a:ext cx="4505585" cy="2861046"/>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tr-TR" sz="2900" kern="1200"/>
            <a:t>In order to do that, we did not normalize but instead used the energy of the total signal and the noise.</a:t>
          </a:r>
          <a:endParaRPr lang="en-US" sz="2900" kern="1200"/>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61703-50EC-416A-8865-D3DE04D1E412}" type="datetimeFigureOut">
              <a:rPr lang="en-GB" smtClean="0"/>
              <a:t>12/05/2024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1BA88-CB86-4F29-A871-A1EB9DFF573D}" type="slidenum">
              <a:rPr lang="en-GB" smtClean="0"/>
              <a:t>‹N›</a:t>
            </a:fld>
            <a:endParaRPr lang="en-GB"/>
          </a:p>
        </p:txBody>
      </p:sp>
    </p:spTree>
    <p:extLst>
      <p:ext uri="{BB962C8B-B14F-4D97-AF65-F5344CB8AC3E}">
        <p14:creationId xmlns:p14="http://schemas.microsoft.com/office/powerpoint/2010/main" val="63969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5"/>
          </p:nvPr>
        </p:nvSpPr>
        <p:spPr/>
        <p:txBody>
          <a:bodyPr/>
          <a:lstStyle/>
          <a:p>
            <a:fld id="{BB71BA88-CB86-4F29-A871-A1EB9DFF573D}" type="slidenum">
              <a:rPr lang="en-GB" smtClean="0"/>
              <a:t>3</a:t>
            </a:fld>
            <a:endParaRPr lang="en-GB"/>
          </a:p>
        </p:txBody>
      </p:sp>
    </p:spTree>
    <p:extLst>
      <p:ext uri="{BB962C8B-B14F-4D97-AF65-F5344CB8AC3E}">
        <p14:creationId xmlns:p14="http://schemas.microsoft.com/office/powerpoint/2010/main" val="1682402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3B0D17-4CB6-C318-541E-42E080F5244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F031C58E-A2FF-DAC1-AA1F-CF569D70AF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756C5277-70D6-BBBA-00D3-7ABCA521C2D0}"/>
              </a:ext>
            </a:extLst>
          </p:cNvPr>
          <p:cNvSpPr>
            <a:spLocks noGrp="1"/>
          </p:cNvSpPr>
          <p:nvPr>
            <p:ph type="dt" sz="half" idx="10"/>
          </p:nvPr>
        </p:nvSpPr>
        <p:spPr/>
        <p:txBody>
          <a:bodyPr/>
          <a:lstStyle/>
          <a:p>
            <a:fld id="{C3FA6327-E372-4DFA-A621-54CC508451A2}" type="datetimeFigureOut">
              <a:rPr lang="en-GB" smtClean="0"/>
              <a:t>12/05/2024</a:t>
            </a:fld>
            <a:endParaRPr lang="en-GB"/>
          </a:p>
        </p:txBody>
      </p:sp>
      <p:sp>
        <p:nvSpPr>
          <p:cNvPr id="5" name="Segnaposto piè di pagina 4">
            <a:extLst>
              <a:ext uri="{FF2B5EF4-FFF2-40B4-BE49-F238E27FC236}">
                <a16:creationId xmlns:a16="http://schemas.microsoft.com/office/drawing/2014/main" id="{F5479965-1408-D88A-F895-9E06DE33C448}"/>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988D1655-9C9F-903C-0473-356D1BAE8193}"/>
              </a:ext>
            </a:extLst>
          </p:cNvPr>
          <p:cNvSpPr>
            <a:spLocks noGrp="1"/>
          </p:cNvSpPr>
          <p:nvPr>
            <p:ph type="sldNum" sz="quarter" idx="12"/>
          </p:nvPr>
        </p:nvSpPr>
        <p:spPr/>
        <p:txBody>
          <a:bodyPr/>
          <a:lstStyle/>
          <a:p>
            <a:fld id="{A48ECF43-DAAB-4209-A3FF-1E4C88FF7E17}" type="slidenum">
              <a:rPr lang="en-GB" smtClean="0"/>
              <a:t>‹N›</a:t>
            </a:fld>
            <a:endParaRPr lang="en-GB"/>
          </a:p>
        </p:txBody>
      </p:sp>
    </p:spTree>
    <p:extLst>
      <p:ext uri="{BB962C8B-B14F-4D97-AF65-F5344CB8AC3E}">
        <p14:creationId xmlns:p14="http://schemas.microsoft.com/office/powerpoint/2010/main" val="347176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6B697B-8F7C-9BD2-0683-907D45911805}"/>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20C9E455-1CFD-A1F3-B40D-6DD2736F882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A243A469-0556-0CDE-754B-D9A374E551EC}"/>
              </a:ext>
            </a:extLst>
          </p:cNvPr>
          <p:cNvSpPr>
            <a:spLocks noGrp="1"/>
          </p:cNvSpPr>
          <p:nvPr>
            <p:ph type="dt" sz="half" idx="10"/>
          </p:nvPr>
        </p:nvSpPr>
        <p:spPr/>
        <p:txBody>
          <a:bodyPr/>
          <a:lstStyle/>
          <a:p>
            <a:fld id="{C3FA6327-E372-4DFA-A621-54CC508451A2}" type="datetimeFigureOut">
              <a:rPr lang="en-GB" smtClean="0"/>
              <a:t>12/05/2024</a:t>
            </a:fld>
            <a:endParaRPr lang="en-GB"/>
          </a:p>
        </p:txBody>
      </p:sp>
      <p:sp>
        <p:nvSpPr>
          <p:cNvPr id="5" name="Segnaposto piè di pagina 4">
            <a:extLst>
              <a:ext uri="{FF2B5EF4-FFF2-40B4-BE49-F238E27FC236}">
                <a16:creationId xmlns:a16="http://schemas.microsoft.com/office/drawing/2014/main" id="{1D6A43EA-DF5F-044E-B242-6CAAEA8B932F}"/>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5D6B27BC-B6A8-DBF5-950F-714ECF79F628}"/>
              </a:ext>
            </a:extLst>
          </p:cNvPr>
          <p:cNvSpPr>
            <a:spLocks noGrp="1"/>
          </p:cNvSpPr>
          <p:nvPr>
            <p:ph type="sldNum" sz="quarter" idx="12"/>
          </p:nvPr>
        </p:nvSpPr>
        <p:spPr/>
        <p:txBody>
          <a:bodyPr/>
          <a:lstStyle/>
          <a:p>
            <a:fld id="{A48ECF43-DAAB-4209-A3FF-1E4C88FF7E17}" type="slidenum">
              <a:rPr lang="en-GB" smtClean="0"/>
              <a:t>‹N›</a:t>
            </a:fld>
            <a:endParaRPr lang="en-GB"/>
          </a:p>
        </p:txBody>
      </p:sp>
    </p:spTree>
    <p:extLst>
      <p:ext uri="{BB962C8B-B14F-4D97-AF65-F5344CB8AC3E}">
        <p14:creationId xmlns:p14="http://schemas.microsoft.com/office/powerpoint/2010/main" val="35194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08D55A8-C316-7979-1D09-F6153044654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1949C7B6-1B7C-5D97-B155-B5892C5327D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AB187A75-35EF-F91B-47B6-6C7DE8F74D1F}"/>
              </a:ext>
            </a:extLst>
          </p:cNvPr>
          <p:cNvSpPr>
            <a:spLocks noGrp="1"/>
          </p:cNvSpPr>
          <p:nvPr>
            <p:ph type="dt" sz="half" idx="10"/>
          </p:nvPr>
        </p:nvSpPr>
        <p:spPr/>
        <p:txBody>
          <a:bodyPr/>
          <a:lstStyle/>
          <a:p>
            <a:fld id="{C3FA6327-E372-4DFA-A621-54CC508451A2}" type="datetimeFigureOut">
              <a:rPr lang="en-GB" smtClean="0"/>
              <a:t>12/05/2024</a:t>
            </a:fld>
            <a:endParaRPr lang="en-GB"/>
          </a:p>
        </p:txBody>
      </p:sp>
      <p:sp>
        <p:nvSpPr>
          <p:cNvPr id="5" name="Segnaposto piè di pagina 4">
            <a:extLst>
              <a:ext uri="{FF2B5EF4-FFF2-40B4-BE49-F238E27FC236}">
                <a16:creationId xmlns:a16="http://schemas.microsoft.com/office/drawing/2014/main" id="{EB3E3909-FB7D-87EC-CDCB-E5DE10A3B341}"/>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2297635E-21CD-7831-F8C5-862B4AD2ECFF}"/>
              </a:ext>
            </a:extLst>
          </p:cNvPr>
          <p:cNvSpPr>
            <a:spLocks noGrp="1"/>
          </p:cNvSpPr>
          <p:nvPr>
            <p:ph type="sldNum" sz="quarter" idx="12"/>
          </p:nvPr>
        </p:nvSpPr>
        <p:spPr/>
        <p:txBody>
          <a:bodyPr/>
          <a:lstStyle/>
          <a:p>
            <a:fld id="{A48ECF43-DAAB-4209-A3FF-1E4C88FF7E17}" type="slidenum">
              <a:rPr lang="en-GB" smtClean="0"/>
              <a:t>‹N›</a:t>
            </a:fld>
            <a:endParaRPr lang="en-GB"/>
          </a:p>
        </p:txBody>
      </p:sp>
    </p:spTree>
    <p:extLst>
      <p:ext uri="{BB962C8B-B14F-4D97-AF65-F5344CB8AC3E}">
        <p14:creationId xmlns:p14="http://schemas.microsoft.com/office/powerpoint/2010/main" val="167290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DC9023-A8BE-040D-077E-25A7783A4342}"/>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80C3901E-94E4-E5AD-161D-2DBA9782A1A3}"/>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6DA1C78F-C009-60DD-D8D9-8C1C18B1FECC}"/>
              </a:ext>
            </a:extLst>
          </p:cNvPr>
          <p:cNvSpPr>
            <a:spLocks noGrp="1"/>
          </p:cNvSpPr>
          <p:nvPr>
            <p:ph type="dt" sz="half" idx="10"/>
          </p:nvPr>
        </p:nvSpPr>
        <p:spPr/>
        <p:txBody>
          <a:bodyPr/>
          <a:lstStyle/>
          <a:p>
            <a:fld id="{C3FA6327-E372-4DFA-A621-54CC508451A2}" type="datetimeFigureOut">
              <a:rPr lang="en-GB" smtClean="0"/>
              <a:t>12/05/2024</a:t>
            </a:fld>
            <a:endParaRPr lang="en-GB"/>
          </a:p>
        </p:txBody>
      </p:sp>
      <p:sp>
        <p:nvSpPr>
          <p:cNvPr id="5" name="Segnaposto piè di pagina 4">
            <a:extLst>
              <a:ext uri="{FF2B5EF4-FFF2-40B4-BE49-F238E27FC236}">
                <a16:creationId xmlns:a16="http://schemas.microsoft.com/office/drawing/2014/main" id="{57D084B7-0F55-1EF8-1DC2-A721E5333922}"/>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30BF6641-89EA-CFC7-EBED-7A9D47762554}"/>
              </a:ext>
            </a:extLst>
          </p:cNvPr>
          <p:cNvSpPr>
            <a:spLocks noGrp="1"/>
          </p:cNvSpPr>
          <p:nvPr>
            <p:ph type="sldNum" sz="quarter" idx="12"/>
          </p:nvPr>
        </p:nvSpPr>
        <p:spPr/>
        <p:txBody>
          <a:bodyPr/>
          <a:lstStyle/>
          <a:p>
            <a:fld id="{A48ECF43-DAAB-4209-A3FF-1E4C88FF7E17}" type="slidenum">
              <a:rPr lang="en-GB" smtClean="0"/>
              <a:t>‹N›</a:t>
            </a:fld>
            <a:endParaRPr lang="en-GB"/>
          </a:p>
        </p:txBody>
      </p:sp>
    </p:spTree>
    <p:extLst>
      <p:ext uri="{BB962C8B-B14F-4D97-AF65-F5344CB8AC3E}">
        <p14:creationId xmlns:p14="http://schemas.microsoft.com/office/powerpoint/2010/main" val="418799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E0C363-65E0-D7D7-C3AC-8B544452D9A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06BF58E1-E6F5-A378-1CE7-6070C2B13D9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422C15B-22DE-A20A-0C87-30A231320837}"/>
              </a:ext>
            </a:extLst>
          </p:cNvPr>
          <p:cNvSpPr>
            <a:spLocks noGrp="1"/>
          </p:cNvSpPr>
          <p:nvPr>
            <p:ph type="dt" sz="half" idx="10"/>
          </p:nvPr>
        </p:nvSpPr>
        <p:spPr/>
        <p:txBody>
          <a:bodyPr/>
          <a:lstStyle/>
          <a:p>
            <a:fld id="{C3FA6327-E372-4DFA-A621-54CC508451A2}" type="datetimeFigureOut">
              <a:rPr lang="en-GB" smtClean="0"/>
              <a:t>12/05/2024</a:t>
            </a:fld>
            <a:endParaRPr lang="en-GB"/>
          </a:p>
        </p:txBody>
      </p:sp>
      <p:sp>
        <p:nvSpPr>
          <p:cNvPr id="5" name="Segnaposto piè di pagina 4">
            <a:extLst>
              <a:ext uri="{FF2B5EF4-FFF2-40B4-BE49-F238E27FC236}">
                <a16:creationId xmlns:a16="http://schemas.microsoft.com/office/drawing/2014/main" id="{43D4C817-47B6-A025-DB96-27578C8694F1}"/>
              </a:ext>
            </a:extLst>
          </p:cNvPr>
          <p:cNvSpPr>
            <a:spLocks noGrp="1"/>
          </p:cNvSpPr>
          <p:nvPr>
            <p:ph type="ftr" sz="quarter" idx="11"/>
          </p:nvPr>
        </p:nvSpPr>
        <p:spPr/>
        <p:txBody>
          <a:bodyPr/>
          <a:lstStyle/>
          <a:p>
            <a:endParaRPr lang="en-GB"/>
          </a:p>
        </p:txBody>
      </p:sp>
      <p:sp>
        <p:nvSpPr>
          <p:cNvPr id="6" name="Segnaposto numero diapositiva 5">
            <a:extLst>
              <a:ext uri="{FF2B5EF4-FFF2-40B4-BE49-F238E27FC236}">
                <a16:creationId xmlns:a16="http://schemas.microsoft.com/office/drawing/2014/main" id="{F961CFE2-C55F-09BB-9E7D-B816947EA518}"/>
              </a:ext>
            </a:extLst>
          </p:cNvPr>
          <p:cNvSpPr>
            <a:spLocks noGrp="1"/>
          </p:cNvSpPr>
          <p:nvPr>
            <p:ph type="sldNum" sz="quarter" idx="12"/>
          </p:nvPr>
        </p:nvSpPr>
        <p:spPr/>
        <p:txBody>
          <a:bodyPr/>
          <a:lstStyle/>
          <a:p>
            <a:fld id="{A48ECF43-DAAB-4209-A3FF-1E4C88FF7E17}" type="slidenum">
              <a:rPr lang="en-GB" smtClean="0"/>
              <a:t>‹N›</a:t>
            </a:fld>
            <a:endParaRPr lang="en-GB"/>
          </a:p>
        </p:txBody>
      </p:sp>
    </p:spTree>
    <p:extLst>
      <p:ext uri="{BB962C8B-B14F-4D97-AF65-F5344CB8AC3E}">
        <p14:creationId xmlns:p14="http://schemas.microsoft.com/office/powerpoint/2010/main" val="254041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1115EC-54C3-B611-2E44-364F47C6DE36}"/>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31B2237E-448A-5E33-EF29-2A5D04F6EB7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0A68A864-65CE-E5E1-A68F-2DD7F9F8CD3D}"/>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1D12B7CD-B5B8-09E9-F39F-6887A8C63701}"/>
              </a:ext>
            </a:extLst>
          </p:cNvPr>
          <p:cNvSpPr>
            <a:spLocks noGrp="1"/>
          </p:cNvSpPr>
          <p:nvPr>
            <p:ph type="dt" sz="half" idx="10"/>
          </p:nvPr>
        </p:nvSpPr>
        <p:spPr/>
        <p:txBody>
          <a:bodyPr/>
          <a:lstStyle/>
          <a:p>
            <a:fld id="{C3FA6327-E372-4DFA-A621-54CC508451A2}" type="datetimeFigureOut">
              <a:rPr lang="en-GB" smtClean="0"/>
              <a:t>12/05/2024</a:t>
            </a:fld>
            <a:endParaRPr lang="en-GB"/>
          </a:p>
        </p:txBody>
      </p:sp>
      <p:sp>
        <p:nvSpPr>
          <p:cNvPr id="6" name="Segnaposto piè di pagina 5">
            <a:extLst>
              <a:ext uri="{FF2B5EF4-FFF2-40B4-BE49-F238E27FC236}">
                <a16:creationId xmlns:a16="http://schemas.microsoft.com/office/drawing/2014/main" id="{71CAF665-BC6F-E1C3-2A27-5E3AA32B34C5}"/>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4DFCB6F0-0559-CCF9-EFA2-6EF8AF6D5FE5}"/>
              </a:ext>
            </a:extLst>
          </p:cNvPr>
          <p:cNvSpPr>
            <a:spLocks noGrp="1"/>
          </p:cNvSpPr>
          <p:nvPr>
            <p:ph type="sldNum" sz="quarter" idx="12"/>
          </p:nvPr>
        </p:nvSpPr>
        <p:spPr/>
        <p:txBody>
          <a:bodyPr/>
          <a:lstStyle/>
          <a:p>
            <a:fld id="{A48ECF43-DAAB-4209-A3FF-1E4C88FF7E17}" type="slidenum">
              <a:rPr lang="en-GB" smtClean="0"/>
              <a:t>‹N›</a:t>
            </a:fld>
            <a:endParaRPr lang="en-GB"/>
          </a:p>
        </p:txBody>
      </p:sp>
    </p:spTree>
    <p:extLst>
      <p:ext uri="{BB962C8B-B14F-4D97-AF65-F5344CB8AC3E}">
        <p14:creationId xmlns:p14="http://schemas.microsoft.com/office/powerpoint/2010/main" val="340160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DB9A10-2F44-0DBA-166A-87A72CE0FE58}"/>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5585BE71-8D3D-595F-0DAA-F55BD1BBD1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D71AE88-EB81-308B-7588-ECE0DF05CAA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4A4523FD-46C8-5C84-F13C-6000323376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35B4965-87F1-4271-D9F6-E23E91832EF9}"/>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525DECC1-A096-0BC4-2FB9-D4EEDBF66A2A}"/>
              </a:ext>
            </a:extLst>
          </p:cNvPr>
          <p:cNvSpPr>
            <a:spLocks noGrp="1"/>
          </p:cNvSpPr>
          <p:nvPr>
            <p:ph type="dt" sz="half" idx="10"/>
          </p:nvPr>
        </p:nvSpPr>
        <p:spPr/>
        <p:txBody>
          <a:bodyPr/>
          <a:lstStyle/>
          <a:p>
            <a:fld id="{C3FA6327-E372-4DFA-A621-54CC508451A2}" type="datetimeFigureOut">
              <a:rPr lang="en-GB" smtClean="0"/>
              <a:t>12/05/2024</a:t>
            </a:fld>
            <a:endParaRPr lang="en-GB"/>
          </a:p>
        </p:txBody>
      </p:sp>
      <p:sp>
        <p:nvSpPr>
          <p:cNvPr id="8" name="Segnaposto piè di pagina 7">
            <a:extLst>
              <a:ext uri="{FF2B5EF4-FFF2-40B4-BE49-F238E27FC236}">
                <a16:creationId xmlns:a16="http://schemas.microsoft.com/office/drawing/2014/main" id="{E58991BA-12D0-D566-B19F-80A912DF89D7}"/>
              </a:ext>
            </a:extLst>
          </p:cNvPr>
          <p:cNvSpPr>
            <a:spLocks noGrp="1"/>
          </p:cNvSpPr>
          <p:nvPr>
            <p:ph type="ftr" sz="quarter" idx="11"/>
          </p:nvPr>
        </p:nvSpPr>
        <p:spPr/>
        <p:txBody>
          <a:bodyPr/>
          <a:lstStyle/>
          <a:p>
            <a:endParaRPr lang="en-GB"/>
          </a:p>
        </p:txBody>
      </p:sp>
      <p:sp>
        <p:nvSpPr>
          <p:cNvPr id="9" name="Segnaposto numero diapositiva 8">
            <a:extLst>
              <a:ext uri="{FF2B5EF4-FFF2-40B4-BE49-F238E27FC236}">
                <a16:creationId xmlns:a16="http://schemas.microsoft.com/office/drawing/2014/main" id="{43370F63-B53D-CBFF-C194-C2D59296F914}"/>
              </a:ext>
            </a:extLst>
          </p:cNvPr>
          <p:cNvSpPr>
            <a:spLocks noGrp="1"/>
          </p:cNvSpPr>
          <p:nvPr>
            <p:ph type="sldNum" sz="quarter" idx="12"/>
          </p:nvPr>
        </p:nvSpPr>
        <p:spPr/>
        <p:txBody>
          <a:bodyPr/>
          <a:lstStyle/>
          <a:p>
            <a:fld id="{A48ECF43-DAAB-4209-A3FF-1E4C88FF7E17}" type="slidenum">
              <a:rPr lang="en-GB" smtClean="0"/>
              <a:t>‹N›</a:t>
            </a:fld>
            <a:endParaRPr lang="en-GB"/>
          </a:p>
        </p:txBody>
      </p:sp>
    </p:spTree>
    <p:extLst>
      <p:ext uri="{BB962C8B-B14F-4D97-AF65-F5344CB8AC3E}">
        <p14:creationId xmlns:p14="http://schemas.microsoft.com/office/powerpoint/2010/main" val="159500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81AB73-0ACD-4B46-7CBA-B64FA4BB39DA}"/>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C3BFC44C-5691-EDFF-9333-F94CD466670E}"/>
              </a:ext>
            </a:extLst>
          </p:cNvPr>
          <p:cNvSpPr>
            <a:spLocks noGrp="1"/>
          </p:cNvSpPr>
          <p:nvPr>
            <p:ph type="dt" sz="half" idx="10"/>
          </p:nvPr>
        </p:nvSpPr>
        <p:spPr/>
        <p:txBody>
          <a:bodyPr/>
          <a:lstStyle/>
          <a:p>
            <a:fld id="{C3FA6327-E372-4DFA-A621-54CC508451A2}" type="datetimeFigureOut">
              <a:rPr lang="en-GB" smtClean="0"/>
              <a:t>12/05/2024</a:t>
            </a:fld>
            <a:endParaRPr lang="en-GB"/>
          </a:p>
        </p:txBody>
      </p:sp>
      <p:sp>
        <p:nvSpPr>
          <p:cNvPr id="4" name="Segnaposto piè di pagina 3">
            <a:extLst>
              <a:ext uri="{FF2B5EF4-FFF2-40B4-BE49-F238E27FC236}">
                <a16:creationId xmlns:a16="http://schemas.microsoft.com/office/drawing/2014/main" id="{197C0FF7-58D3-3126-1D25-EBDED7698089}"/>
              </a:ext>
            </a:extLst>
          </p:cNvPr>
          <p:cNvSpPr>
            <a:spLocks noGrp="1"/>
          </p:cNvSpPr>
          <p:nvPr>
            <p:ph type="ftr" sz="quarter" idx="11"/>
          </p:nvPr>
        </p:nvSpPr>
        <p:spPr/>
        <p:txBody>
          <a:bodyPr/>
          <a:lstStyle/>
          <a:p>
            <a:endParaRPr lang="en-GB"/>
          </a:p>
        </p:txBody>
      </p:sp>
      <p:sp>
        <p:nvSpPr>
          <p:cNvPr id="5" name="Segnaposto numero diapositiva 4">
            <a:extLst>
              <a:ext uri="{FF2B5EF4-FFF2-40B4-BE49-F238E27FC236}">
                <a16:creationId xmlns:a16="http://schemas.microsoft.com/office/drawing/2014/main" id="{D027214B-66DB-3ADD-F243-BC3EEA0A8880}"/>
              </a:ext>
            </a:extLst>
          </p:cNvPr>
          <p:cNvSpPr>
            <a:spLocks noGrp="1"/>
          </p:cNvSpPr>
          <p:nvPr>
            <p:ph type="sldNum" sz="quarter" idx="12"/>
          </p:nvPr>
        </p:nvSpPr>
        <p:spPr/>
        <p:txBody>
          <a:bodyPr/>
          <a:lstStyle/>
          <a:p>
            <a:fld id="{A48ECF43-DAAB-4209-A3FF-1E4C88FF7E17}" type="slidenum">
              <a:rPr lang="en-GB" smtClean="0"/>
              <a:t>‹N›</a:t>
            </a:fld>
            <a:endParaRPr lang="en-GB"/>
          </a:p>
        </p:txBody>
      </p:sp>
    </p:spTree>
    <p:extLst>
      <p:ext uri="{BB962C8B-B14F-4D97-AF65-F5344CB8AC3E}">
        <p14:creationId xmlns:p14="http://schemas.microsoft.com/office/powerpoint/2010/main" val="110235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4193967-4B2F-B06D-8A38-BFEE66D873BB}"/>
              </a:ext>
            </a:extLst>
          </p:cNvPr>
          <p:cNvSpPr>
            <a:spLocks noGrp="1"/>
          </p:cNvSpPr>
          <p:nvPr>
            <p:ph type="dt" sz="half" idx="10"/>
          </p:nvPr>
        </p:nvSpPr>
        <p:spPr/>
        <p:txBody>
          <a:bodyPr/>
          <a:lstStyle/>
          <a:p>
            <a:fld id="{C3FA6327-E372-4DFA-A621-54CC508451A2}" type="datetimeFigureOut">
              <a:rPr lang="en-GB" smtClean="0"/>
              <a:t>12/05/2024</a:t>
            </a:fld>
            <a:endParaRPr lang="en-GB"/>
          </a:p>
        </p:txBody>
      </p:sp>
      <p:sp>
        <p:nvSpPr>
          <p:cNvPr id="3" name="Segnaposto piè di pagina 2">
            <a:extLst>
              <a:ext uri="{FF2B5EF4-FFF2-40B4-BE49-F238E27FC236}">
                <a16:creationId xmlns:a16="http://schemas.microsoft.com/office/drawing/2014/main" id="{2CEB5BCA-7859-1584-ADB8-598DB2AEA8E6}"/>
              </a:ext>
            </a:extLst>
          </p:cNvPr>
          <p:cNvSpPr>
            <a:spLocks noGrp="1"/>
          </p:cNvSpPr>
          <p:nvPr>
            <p:ph type="ftr" sz="quarter" idx="11"/>
          </p:nvPr>
        </p:nvSpPr>
        <p:spPr/>
        <p:txBody>
          <a:bodyPr/>
          <a:lstStyle/>
          <a:p>
            <a:endParaRPr lang="en-GB"/>
          </a:p>
        </p:txBody>
      </p:sp>
      <p:sp>
        <p:nvSpPr>
          <p:cNvPr id="4" name="Segnaposto numero diapositiva 3">
            <a:extLst>
              <a:ext uri="{FF2B5EF4-FFF2-40B4-BE49-F238E27FC236}">
                <a16:creationId xmlns:a16="http://schemas.microsoft.com/office/drawing/2014/main" id="{C126F005-A20A-EEDF-A2AF-8B1E9AD2B413}"/>
              </a:ext>
            </a:extLst>
          </p:cNvPr>
          <p:cNvSpPr>
            <a:spLocks noGrp="1"/>
          </p:cNvSpPr>
          <p:nvPr>
            <p:ph type="sldNum" sz="quarter" idx="12"/>
          </p:nvPr>
        </p:nvSpPr>
        <p:spPr/>
        <p:txBody>
          <a:bodyPr/>
          <a:lstStyle/>
          <a:p>
            <a:fld id="{A48ECF43-DAAB-4209-A3FF-1E4C88FF7E17}" type="slidenum">
              <a:rPr lang="en-GB" smtClean="0"/>
              <a:t>‹N›</a:t>
            </a:fld>
            <a:endParaRPr lang="en-GB"/>
          </a:p>
        </p:txBody>
      </p:sp>
    </p:spTree>
    <p:extLst>
      <p:ext uri="{BB962C8B-B14F-4D97-AF65-F5344CB8AC3E}">
        <p14:creationId xmlns:p14="http://schemas.microsoft.com/office/powerpoint/2010/main" val="1667423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3A2328-987C-410D-FC18-F241DB790F6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CFA2EE43-0419-ABE0-C343-C19F60DE5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624BA55F-C634-BC29-5249-1EE63445B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B136E25-0A34-5318-3F65-47EFCC11C372}"/>
              </a:ext>
            </a:extLst>
          </p:cNvPr>
          <p:cNvSpPr>
            <a:spLocks noGrp="1"/>
          </p:cNvSpPr>
          <p:nvPr>
            <p:ph type="dt" sz="half" idx="10"/>
          </p:nvPr>
        </p:nvSpPr>
        <p:spPr/>
        <p:txBody>
          <a:bodyPr/>
          <a:lstStyle/>
          <a:p>
            <a:fld id="{C3FA6327-E372-4DFA-A621-54CC508451A2}" type="datetimeFigureOut">
              <a:rPr lang="en-GB" smtClean="0"/>
              <a:t>12/05/2024</a:t>
            </a:fld>
            <a:endParaRPr lang="en-GB"/>
          </a:p>
        </p:txBody>
      </p:sp>
      <p:sp>
        <p:nvSpPr>
          <p:cNvPr id="6" name="Segnaposto piè di pagina 5">
            <a:extLst>
              <a:ext uri="{FF2B5EF4-FFF2-40B4-BE49-F238E27FC236}">
                <a16:creationId xmlns:a16="http://schemas.microsoft.com/office/drawing/2014/main" id="{97D20BF3-022A-A52F-6BC4-C3310A1FAD85}"/>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5A7F0B39-DC3C-A3B2-1CBB-660490F6B8CD}"/>
              </a:ext>
            </a:extLst>
          </p:cNvPr>
          <p:cNvSpPr>
            <a:spLocks noGrp="1"/>
          </p:cNvSpPr>
          <p:nvPr>
            <p:ph type="sldNum" sz="quarter" idx="12"/>
          </p:nvPr>
        </p:nvSpPr>
        <p:spPr/>
        <p:txBody>
          <a:bodyPr/>
          <a:lstStyle/>
          <a:p>
            <a:fld id="{A48ECF43-DAAB-4209-A3FF-1E4C88FF7E17}" type="slidenum">
              <a:rPr lang="en-GB" smtClean="0"/>
              <a:t>‹N›</a:t>
            </a:fld>
            <a:endParaRPr lang="en-GB"/>
          </a:p>
        </p:txBody>
      </p:sp>
    </p:spTree>
    <p:extLst>
      <p:ext uri="{BB962C8B-B14F-4D97-AF65-F5344CB8AC3E}">
        <p14:creationId xmlns:p14="http://schemas.microsoft.com/office/powerpoint/2010/main" val="272672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A9AFD97-5E03-F0CB-20AA-4D2309AB612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2E7E822A-182D-075E-4300-9B7CED6E22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a:extLst>
              <a:ext uri="{FF2B5EF4-FFF2-40B4-BE49-F238E27FC236}">
                <a16:creationId xmlns:a16="http://schemas.microsoft.com/office/drawing/2014/main" id="{BBAAA606-C8E7-4957-674A-E57D50F61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F73F60A-4964-5692-2D02-6994697E2136}"/>
              </a:ext>
            </a:extLst>
          </p:cNvPr>
          <p:cNvSpPr>
            <a:spLocks noGrp="1"/>
          </p:cNvSpPr>
          <p:nvPr>
            <p:ph type="dt" sz="half" idx="10"/>
          </p:nvPr>
        </p:nvSpPr>
        <p:spPr/>
        <p:txBody>
          <a:bodyPr/>
          <a:lstStyle/>
          <a:p>
            <a:fld id="{C3FA6327-E372-4DFA-A621-54CC508451A2}" type="datetimeFigureOut">
              <a:rPr lang="en-GB" smtClean="0"/>
              <a:t>12/05/2024</a:t>
            </a:fld>
            <a:endParaRPr lang="en-GB"/>
          </a:p>
        </p:txBody>
      </p:sp>
      <p:sp>
        <p:nvSpPr>
          <p:cNvPr id="6" name="Segnaposto piè di pagina 5">
            <a:extLst>
              <a:ext uri="{FF2B5EF4-FFF2-40B4-BE49-F238E27FC236}">
                <a16:creationId xmlns:a16="http://schemas.microsoft.com/office/drawing/2014/main" id="{03EA3535-17F9-7473-C60C-148FF53555A4}"/>
              </a:ext>
            </a:extLst>
          </p:cNvPr>
          <p:cNvSpPr>
            <a:spLocks noGrp="1"/>
          </p:cNvSpPr>
          <p:nvPr>
            <p:ph type="ftr" sz="quarter" idx="11"/>
          </p:nvPr>
        </p:nvSpPr>
        <p:spPr/>
        <p:txBody>
          <a:bodyPr/>
          <a:lstStyle/>
          <a:p>
            <a:endParaRPr lang="en-GB"/>
          </a:p>
        </p:txBody>
      </p:sp>
      <p:sp>
        <p:nvSpPr>
          <p:cNvPr id="7" name="Segnaposto numero diapositiva 6">
            <a:extLst>
              <a:ext uri="{FF2B5EF4-FFF2-40B4-BE49-F238E27FC236}">
                <a16:creationId xmlns:a16="http://schemas.microsoft.com/office/drawing/2014/main" id="{B7DACCA2-C795-D9CB-912A-EE1FAEB7EDE0}"/>
              </a:ext>
            </a:extLst>
          </p:cNvPr>
          <p:cNvSpPr>
            <a:spLocks noGrp="1"/>
          </p:cNvSpPr>
          <p:nvPr>
            <p:ph type="sldNum" sz="quarter" idx="12"/>
          </p:nvPr>
        </p:nvSpPr>
        <p:spPr/>
        <p:txBody>
          <a:bodyPr/>
          <a:lstStyle/>
          <a:p>
            <a:fld id="{A48ECF43-DAAB-4209-A3FF-1E4C88FF7E17}" type="slidenum">
              <a:rPr lang="en-GB" smtClean="0"/>
              <a:t>‹N›</a:t>
            </a:fld>
            <a:endParaRPr lang="en-GB"/>
          </a:p>
        </p:txBody>
      </p:sp>
    </p:spTree>
    <p:extLst>
      <p:ext uri="{BB962C8B-B14F-4D97-AF65-F5344CB8AC3E}">
        <p14:creationId xmlns:p14="http://schemas.microsoft.com/office/powerpoint/2010/main" val="315179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3AAC813-E5A3-DAB6-70B3-CA325CE7C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0F7D1995-968D-BB33-66D5-A474EB4B6F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55C46798-B4C1-0DF9-30FB-B8C9C5E256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3FA6327-E372-4DFA-A621-54CC508451A2}" type="datetimeFigureOut">
              <a:rPr lang="en-GB" smtClean="0"/>
              <a:t>12/05/2024</a:t>
            </a:fld>
            <a:endParaRPr lang="en-GB"/>
          </a:p>
        </p:txBody>
      </p:sp>
      <p:sp>
        <p:nvSpPr>
          <p:cNvPr id="5" name="Segnaposto piè di pagina 4">
            <a:extLst>
              <a:ext uri="{FF2B5EF4-FFF2-40B4-BE49-F238E27FC236}">
                <a16:creationId xmlns:a16="http://schemas.microsoft.com/office/drawing/2014/main" id="{3DB5F3A4-8C42-66D3-4E0F-F9540FC66F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egnaposto numero diapositiva 5">
            <a:extLst>
              <a:ext uri="{FF2B5EF4-FFF2-40B4-BE49-F238E27FC236}">
                <a16:creationId xmlns:a16="http://schemas.microsoft.com/office/drawing/2014/main" id="{831389B1-14B7-1E73-3A8C-B4CAD1AEC0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8ECF43-DAAB-4209-A3FF-1E4C88FF7E17}" type="slidenum">
              <a:rPr lang="en-GB" smtClean="0"/>
              <a:t>‹N›</a:t>
            </a:fld>
            <a:endParaRPr lang="en-GB"/>
          </a:p>
        </p:txBody>
      </p:sp>
    </p:spTree>
    <p:extLst>
      <p:ext uri="{BB962C8B-B14F-4D97-AF65-F5344CB8AC3E}">
        <p14:creationId xmlns:p14="http://schemas.microsoft.com/office/powerpoint/2010/main" val="447522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3">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Resim 22" descr="hafif, el yazısı, neon, gece içeren bir resim&#10;&#10;Açıklama otomatik olarak oluşturuldu">
            <a:extLst>
              <a:ext uri="{FF2B5EF4-FFF2-40B4-BE49-F238E27FC236}">
                <a16:creationId xmlns:a16="http://schemas.microsoft.com/office/drawing/2014/main" id="{9324BFB1-1ACD-3114-BCBE-820EE0F058ED}"/>
              </a:ext>
            </a:extLst>
          </p:cNvPr>
          <p:cNvPicPr>
            <a:picLocks noChangeAspect="1"/>
          </p:cNvPicPr>
          <p:nvPr/>
        </p:nvPicPr>
        <p:blipFill rotWithShape="1">
          <a:blip r:embed="rId2">
            <a:alphaModFix amt="50000"/>
          </a:blip>
          <a:srcRect l="469"/>
          <a:stretch/>
        </p:blipFill>
        <p:spPr>
          <a:xfrm>
            <a:off x="20" y="10"/>
            <a:ext cx="12188930" cy="6857990"/>
          </a:xfrm>
          <a:prstGeom prst="rect">
            <a:avLst/>
          </a:prstGeom>
        </p:spPr>
      </p:pic>
      <p:sp>
        <p:nvSpPr>
          <p:cNvPr id="2" name="Titolo 1">
            <a:extLst>
              <a:ext uri="{FF2B5EF4-FFF2-40B4-BE49-F238E27FC236}">
                <a16:creationId xmlns:a16="http://schemas.microsoft.com/office/drawing/2014/main" id="{F9E78989-FF82-D74F-34EC-2FF3AAE74BEE}"/>
              </a:ext>
            </a:extLst>
          </p:cNvPr>
          <p:cNvSpPr>
            <a:spLocks noGrp="1"/>
          </p:cNvSpPr>
          <p:nvPr>
            <p:ph type="ctrTitle"/>
          </p:nvPr>
        </p:nvSpPr>
        <p:spPr>
          <a:xfrm>
            <a:off x="1524000" y="1122363"/>
            <a:ext cx="9144000" cy="3063240"/>
          </a:xfrm>
        </p:spPr>
        <p:txBody>
          <a:bodyPr vert="horz" lIns="91440" tIns="45720" rIns="91440" bIns="45720" rtlCol="0">
            <a:normAutofit/>
          </a:bodyPr>
          <a:lstStyle/>
          <a:p>
            <a:r>
              <a:rPr lang="en-US" sz="6600">
                <a:solidFill>
                  <a:schemeClr val="bg1"/>
                </a:solidFill>
              </a:rPr>
              <a:t> APPLIED SIGNAL</a:t>
            </a:r>
            <a:r>
              <a:rPr lang="en-US" sz="6600" kern="1200">
                <a:solidFill>
                  <a:schemeClr val="bg1"/>
                </a:solidFill>
                <a:latin typeface="+mj-lt"/>
                <a:ea typeface="+mj-ea"/>
                <a:cs typeface="+mj-cs"/>
              </a:rPr>
              <a:t> PROCESSING</a:t>
            </a:r>
            <a:r>
              <a:rPr lang="en-US" sz="6600">
                <a:solidFill>
                  <a:schemeClr val="bg1"/>
                </a:solidFill>
              </a:rPr>
              <a:t> LABORATORY</a:t>
            </a:r>
            <a:endParaRPr lang="en-US" sz="6600" kern="1200">
              <a:solidFill>
                <a:schemeClr val="bg1"/>
              </a:solidFill>
              <a:latin typeface="+mj-lt"/>
              <a:ea typeface="+mj-ea"/>
              <a:cs typeface="+mj-cs"/>
            </a:endParaRPr>
          </a:p>
        </p:txBody>
      </p:sp>
      <p:sp>
        <p:nvSpPr>
          <p:cNvPr id="3" name="Sottotitolo 2">
            <a:extLst>
              <a:ext uri="{FF2B5EF4-FFF2-40B4-BE49-F238E27FC236}">
                <a16:creationId xmlns:a16="http://schemas.microsoft.com/office/drawing/2014/main" id="{FF213ACF-5282-4BAC-F07B-EDA27B5DF59A}"/>
              </a:ext>
            </a:extLst>
          </p:cNvPr>
          <p:cNvSpPr>
            <a:spLocks noGrp="1"/>
          </p:cNvSpPr>
          <p:nvPr>
            <p:ph type="subTitle" idx="1"/>
          </p:nvPr>
        </p:nvSpPr>
        <p:spPr>
          <a:xfrm>
            <a:off x="1527048" y="4599432"/>
            <a:ext cx="9144000" cy="1536192"/>
          </a:xfrm>
        </p:spPr>
        <p:txBody>
          <a:bodyPr vert="horz" lIns="91440" tIns="45720" rIns="91440" bIns="45720" rtlCol="0">
            <a:normAutofit/>
          </a:bodyPr>
          <a:lstStyle/>
          <a:p>
            <a:pPr indent="-228600">
              <a:buFont typeface="Arial" panose="020B0604020202020204" pitchFamily="34" charset="0"/>
              <a:buChar char="•"/>
            </a:pPr>
            <a:r>
              <a:rPr lang="en-US">
                <a:solidFill>
                  <a:schemeClr val="bg1"/>
                </a:solidFill>
              </a:rPr>
              <a:t>Paolo Allione s296500</a:t>
            </a:r>
          </a:p>
          <a:p>
            <a:pPr indent="-228600">
              <a:buFont typeface="Arial" panose="020B0604020202020204" pitchFamily="34" charset="0"/>
              <a:buChar char="•"/>
            </a:pPr>
            <a:r>
              <a:rPr lang="en-US">
                <a:solidFill>
                  <a:schemeClr val="bg1"/>
                </a:solidFill>
              </a:rPr>
              <a:t>Camolese Claudio s297378</a:t>
            </a:r>
          </a:p>
          <a:p>
            <a:pPr indent="-228600">
              <a:buFont typeface="Arial" panose="020B0604020202020204" pitchFamily="34" charset="0"/>
              <a:buChar char="•"/>
            </a:pPr>
            <a:r>
              <a:rPr lang="en-US">
                <a:solidFill>
                  <a:schemeClr val="bg1"/>
                </a:solidFill>
              </a:rPr>
              <a:t>Temmuz Sanli s298029</a:t>
            </a:r>
          </a:p>
        </p:txBody>
      </p:sp>
      <p:sp>
        <p:nvSpPr>
          <p:cNvPr id="35"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4790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22C2505-2442-4372-3BEF-91CE61EB729F}"/>
              </a:ext>
            </a:extLst>
          </p:cNvPr>
          <p:cNvSpPr>
            <a:spLocks noGrp="1"/>
          </p:cNvSpPr>
          <p:nvPr>
            <p:ph type="title"/>
          </p:nvPr>
        </p:nvSpPr>
        <p:spPr>
          <a:xfrm>
            <a:off x="912425" y="780495"/>
            <a:ext cx="4284420" cy="1687143"/>
          </a:xfrm>
        </p:spPr>
        <p:txBody>
          <a:bodyPr anchor="t">
            <a:normAutofit/>
          </a:bodyPr>
          <a:lstStyle/>
          <a:p>
            <a:r>
              <a:rPr lang="it-IT">
                <a:solidFill>
                  <a:schemeClr val="bg1"/>
                </a:solidFill>
              </a:rPr>
              <a:t>False </a:t>
            </a:r>
            <a:r>
              <a:rPr lang="it-IT" err="1">
                <a:solidFill>
                  <a:schemeClr val="bg1"/>
                </a:solidFill>
              </a:rPr>
              <a:t>Alarm</a:t>
            </a:r>
            <a:r>
              <a:rPr lang="it-IT">
                <a:solidFill>
                  <a:schemeClr val="bg1"/>
                </a:solidFill>
              </a:rPr>
              <a:t> and </a:t>
            </a:r>
            <a:r>
              <a:rPr lang="it-IT" err="1">
                <a:solidFill>
                  <a:schemeClr val="bg1"/>
                </a:solidFill>
              </a:rPr>
              <a:t>Missed</a:t>
            </a:r>
            <a:r>
              <a:rPr lang="it-IT">
                <a:solidFill>
                  <a:schemeClr val="bg1"/>
                </a:solidFill>
              </a:rPr>
              <a:t> </a:t>
            </a:r>
            <a:r>
              <a:rPr lang="it-IT" err="1">
                <a:solidFill>
                  <a:schemeClr val="bg1"/>
                </a:solidFill>
              </a:rPr>
              <a:t>Detection</a:t>
            </a:r>
            <a:endParaRPr lang="en-GB">
              <a:solidFill>
                <a:schemeClr val="bg1"/>
              </a:solidFill>
            </a:endParaRPr>
          </a:p>
        </p:txBody>
      </p:sp>
      <p:pic>
        <p:nvPicPr>
          <p:cNvPr id="5" name="Immagine 4" descr="Immagine che contiene testo, schermata, Carattere, numero&#10;&#10;Descrizione generata automaticamente">
            <a:extLst>
              <a:ext uri="{FF2B5EF4-FFF2-40B4-BE49-F238E27FC236}">
                <a16:creationId xmlns:a16="http://schemas.microsoft.com/office/drawing/2014/main" id="{91318961-FF47-FFF7-2928-080162908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38" y="3077136"/>
            <a:ext cx="4730593" cy="3255492"/>
          </a:xfrm>
          <a:prstGeom prst="rect">
            <a:avLst/>
          </a:prstGeom>
        </p:spPr>
      </p:pic>
      <p:sp>
        <p:nvSpPr>
          <p:cNvPr id="12" name="Rectangle 15">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magine 7">
            <a:extLst>
              <a:ext uri="{FF2B5EF4-FFF2-40B4-BE49-F238E27FC236}">
                <a16:creationId xmlns:a16="http://schemas.microsoft.com/office/drawing/2014/main" id="{70C5246C-47E9-CE14-ABAC-572DA04D685B}"/>
              </a:ext>
            </a:extLst>
          </p:cNvPr>
          <p:cNvPicPr>
            <a:picLocks/>
          </p:cNvPicPr>
          <p:nvPr/>
        </p:nvPicPr>
        <p:blipFill>
          <a:blip r:embed="rId3"/>
          <a:stretch>
            <a:fillRect/>
          </a:stretch>
        </p:blipFill>
        <p:spPr>
          <a:xfrm>
            <a:off x="7252161" y="3276619"/>
            <a:ext cx="4284420" cy="214221"/>
          </a:xfrm>
          <a:prstGeom prst="rect">
            <a:avLst/>
          </a:prstGeom>
        </p:spPr>
      </p:pic>
      <p:pic>
        <p:nvPicPr>
          <p:cNvPr id="9" name="Immagine 8">
            <a:extLst>
              <a:ext uri="{FF2B5EF4-FFF2-40B4-BE49-F238E27FC236}">
                <a16:creationId xmlns:a16="http://schemas.microsoft.com/office/drawing/2014/main" id="{E0EB437B-7049-7E84-B953-1C473A09E47A}"/>
              </a:ext>
            </a:extLst>
          </p:cNvPr>
          <p:cNvPicPr>
            <a:picLocks/>
          </p:cNvPicPr>
          <p:nvPr/>
        </p:nvPicPr>
        <p:blipFill>
          <a:blip r:embed="rId4"/>
          <a:stretch>
            <a:fillRect/>
          </a:stretch>
        </p:blipFill>
        <p:spPr>
          <a:xfrm>
            <a:off x="7252161" y="3646559"/>
            <a:ext cx="4284420" cy="214221"/>
          </a:xfrm>
          <a:prstGeom prst="rect">
            <a:avLst/>
          </a:prstGeom>
        </p:spPr>
      </p:pic>
      <p:sp>
        <p:nvSpPr>
          <p:cNvPr id="13" name="Rectangle 1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4552052"/>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magine 16">
            <a:extLst>
              <a:ext uri="{FF2B5EF4-FFF2-40B4-BE49-F238E27FC236}">
                <a16:creationId xmlns:a16="http://schemas.microsoft.com/office/drawing/2014/main" id="{5178D4BD-2BB6-EF40-DF93-742FBB25EF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8913" y="4444942"/>
            <a:ext cx="932484" cy="214220"/>
          </a:xfrm>
          <a:prstGeom prst="rect">
            <a:avLst/>
          </a:prstGeom>
        </p:spPr>
      </p:pic>
      <p:sp>
        <p:nvSpPr>
          <p:cNvPr id="18" name="CasellaDiTesto 17">
            <a:extLst>
              <a:ext uri="{FF2B5EF4-FFF2-40B4-BE49-F238E27FC236}">
                <a16:creationId xmlns:a16="http://schemas.microsoft.com/office/drawing/2014/main" id="{F3CA9284-715C-683C-A974-4410A8816C4A}"/>
              </a:ext>
            </a:extLst>
          </p:cNvPr>
          <p:cNvSpPr txBox="1"/>
          <p:nvPr/>
        </p:nvSpPr>
        <p:spPr>
          <a:xfrm>
            <a:off x="6528914" y="780495"/>
            <a:ext cx="5412716" cy="5755422"/>
          </a:xfrm>
          <a:prstGeom prst="rect">
            <a:avLst/>
          </a:prstGeom>
          <a:noFill/>
        </p:spPr>
        <p:txBody>
          <a:bodyPr wrap="square" rtlCol="0">
            <a:spAutoFit/>
          </a:bodyPr>
          <a:lstStyle/>
          <a:p>
            <a:r>
              <a:rPr lang="it-IT" sz="2200"/>
              <a:t>To </a:t>
            </a:r>
            <a:r>
              <a:rPr lang="it-IT" sz="2200" err="1"/>
              <a:t>consider</a:t>
            </a:r>
            <a:r>
              <a:rPr lang="it-IT" sz="2200"/>
              <a:t> the </a:t>
            </a:r>
            <a:r>
              <a:rPr lang="it-IT" sz="2200" err="1"/>
              <a:t>probability</a:t>
            </a:r>
            <a:r>
              <a:rPr lang="it-IT" sz="2200"/>
              <a:t> of false </a:t>
            </a:r>
            <a:r>
              <a:rPr lang="it-IT" sz="2200" err="1"/>
              <a:t>alarm</a:t>
            </a:r>
            <a:r>
              <a:rPr lang="it-IT" sz="2200"/>
              <a:t> </a:t>
            </a:r>
            <a:r>
              <a:rPr lang="it-IT" sz="2200" err="1"/>
              <a:t>P</a:t>
            </a:r>
            <a:r>
              <a:rPr lang="it-IT" sz="2200" baseline="-25000" err="1"/>
              <a:t>fa</a:t>
            </a:r>
            <a:r>
              <a:rPr lang="it-IT" sz="2200" baseline="-25000"/>
              <a:t> </a:t>
            </a:r>
            <a:r>
              <a:rPr lang="it-IT" sz="2200"/>
              <a:t>and the </a:t>
            </a:r>
            <a:r>
              <a:rPr lang="it-IT" sz="2200" err="1"/>
              <a:t>probability</a:t>
            </a:r>
            <a:r>
              <a:rPr lang="it-IT" sz="2200"/>
              <a:t> of </a:t>
            </a:r>
            <a:r>
              <a:rPr lang="it-IT" sz="2200" err="1"/>
              <a:t>missed</a:t>
            </a:r>
            <a:r>
              <a:rPr lang="it-IT" sz="2200"/>
              <a:t> </a:t>
            </a:r>
            <a:r>
              <a:rPr lang="it-IT" sz="2200" err="1"/>
              <a:t>detection</a:t>
            </a:r>
            <a:r>
              <a:rPr lang="it-IT" sz="2200"/>
              <a:t>  </a:t>
            </a:r>
            <a:r>
              <a:rPr lang="it-IT" sz="2200" err="1"/>
              <a:t>P</a:t>
            </a:r>
            <a:r>
              <a:rPr lang="it-IT" sz="2200" baseline="-25000" err="1"/>
              <a:t>md</a:t>
            </a:r>
            <a:r>
              <a:rPr lang="it-IT" sz="2200" baseline="-25000"/>
              <a:t> </a:t>
            </a:r>
            <a:r>
              <a:rPr lang="it-IT" sz="2200"/>
              <a:t>, we </a:t>
            </a:r>
            <a:r>
              <a:rPr lang="it-IT" sz="2200" err="1"/>
              <a:t>consider</a:t>
            </a:r>
            <a:r>
              <a:rPr lang="it-IT" sz="2200"/>
              <a:t> 100 </a:t>
            </a:r>
            <a:r>
              <a:rPr lang="it-IT" sz="2200" err="1"/>
              <a:t>threshold</a:t>
            </a:r>
            <a:r>
              <a:rPr lang="it-IT" sz="2200"/>
              <a:t> between the minimum and the maximum of </a:t>
            </a:r>
            <a:r>
              <a:rPr lang="en-US" sz="2200"/>
              <a:t>Γ.</a:t>
            </a:r>
          </a:p>
          <a:p>
            <a:endParaRPr lang="en-US" sz="2200"/>
          </a:p>
          <a:p>
            <a:r>
              <a:rPr lang="en-US" sz="2200"/>
              <a:t>Then we compute</a:t>
            </a:r>
          </a:p>
          <a:p>
            <a:endParaRPr lang="en-US" sz="2200"/>
          </a:p>
          <a:p>
            <a:endParaRPr lang="en-US" sz="2200"/>
          </a:p>
          <a:p>
            <a:endParaRPr lang="en-US" sz="2200"/>
          </a:p>
          <a:p>
            <a:endParaRPr lang="en-US" sz="2200"/>
          </a:p>
          <a:p>
            <a:r>
              <a:rPr lang="en-US" sz="2200"/>
              <a:t>In order to have a good reliability of the measured probability, an </a:t>
            </a:r>
            <a:r>
              <a:rPr lang="en-US" sz="2200" b="1">
                <a:solidFill>
                  <a:schemeClr val="tx2">
                    <a:lumMod val="90000"/>
                    <a:lumOff val="10000"/>
                  </a:schemeClr>
                </a:solidFill>
              </a:rPr>
              <a:t>if</a:t>
            </a:r>
            <a:r>
              <a:rPr lang="en-US" sz="2200"/>
              <a:t> statement is implemented.</a:t>
            </a:r>
          </a:p>
          <a:p>
            <a:endParaRPr lang="en-US" sz="2000"/>
          </a:p>
          <a:p>
            <a:endParaRPr lang="en-US" sz="2000"/>
          </a:p>
          <a:p>
            <a:endParaRPr lang="en-US" sz="2000"/>
          </a:p>
          <a:p>
            <a:endParaRPr lang="en-GB" sz="2200"/>
          </a:p>
        </p:txBody>
      </p:sp>
    </p:spTree>
    <p:extLst>
      <p:ext uri="{BB962C8B-B14F-4D97-AF65-F5344CB8AC3E}">
        <p14:creationId xmlns:p14="http://schemas.microsoft.com/office/powerpoint/2010/main" val="267324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7">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67B7A0A-345C-2D55-195E-7965209956A7}"/>
              </a:ext>
            </a:extLst>
          </p:cNvPr>
          <p:cNvSpPr>
            <a:spLocks noGrp="1"/>
          </p:cNvSpPr>
          <p:nvPr>
            <p:ph type="title"/>
          </p:nvPr>
        </p:nvSpPr>
        <p:spPr>
          <a:xfrm>
            <a:off x="758257" y="648648"/>
            <a:ext cx="4579496" cy="1049523"/>
          </a:xfrm>
        </p:spPr>
        <p:txBody>
          <a:bodyPr vert="horz" lIns="91440" tIns="45720" rIns="91440" bIns="45720" rtlCol="0" anchor="t">
            <a:normAutofit/>
          </a:bodyPr>
          <a:lstStyle/>
          <a:p>
            <a:r>
              <a:rPr lang="en-US" sz="3400">
                <a:solidFill>
                  <a:schemeClr val="bg1"/>
                </a:solidFill>
              </a:rPr>
              <a:t>False Alarm and Missed Detection: output</a:t>
            </a:r>
          </a:p>
        </p:txBody>
      </p:sp>
      <p:sp>
        <p:nvSpPr>
          <p:cNvPr id="16" name="Rectangle 1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7" y="2349392"/>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Rectangle 21">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llaDiTesto 2">
            <a:extLst>
              <a:ext uri="{FF2B5EF4-FFF2-40B4-BE49-F238E27FC236}">
                <a16:creationId xmlns:a16="http://schemas.microsoft.com/office/drawing/2014/main" id="{12AA6C37-A473-9EF2-7127-C6D73EF0D87B}"/>
              </a:ext>
            </a:extLst>
          </p:cNvPr>
          <p:cNvSpPr txBox="1"/>
          <p:nvPr/>
        </p:nvSpPr>
        <p:spPr>
          <a:xfrm>
            <a:off x="6451490" y="1071431"/>
            <a:ext cx="5385010" cy="4715137"/>
          </a:xfrm>
          <a:prstGeom prst="rect">
            <a:avLst/>
          </a:prstGeom>
          <a:noFill/>
        </p:spPr>
        <p:txBody>
          <a:bodyPr wrap="square" rtlCol="0">
            <a:spAutoFit/>
          </a:bodyPr>
          <a:lstStyle/>
          <a:p>
            <a:pPr>
              <a:lnSpc>
                <a:spcPct val="90000"/>
              </a:lnSpc>
              <a:spcAft>
                <a:spcPts val="600"/>
              </a:spcAft>
            </a:pPr>
            <a:r>
              <a:rPr lang="en-US" sz="2200"/>
              <a:t>The plot shows how these two probabilities change as the threshold varies. In particular, P</a:t>
            </a:r>
            <a:r>
              <a:rPr lang="en-US" sz="2200" baseline="-25000"/>
              <a:t>fa  </a:t>
            </a:r>
            <a:r>
              <a:rPr lang="en-US" sz="2200"/>
              <a:t>decreases as the threshold increases, while </a:t>
            </a:r>
            <a:r>
              <a:rPr lang="en-US" sz="2200" err="1"/>
              <a:t>P</a:t>
            </a:r>
            <a:r>
              <a:rPr lang="en-US" sz="2200" baseline="-25000" err="1"/>
              <a:t>md</a:t>
            </a:r>
            <a:r>
              <a:rPr lang="en-US" sz="2200" baseline="-25000"/>
              <a:t>  </a:t>
            </a:r>
            <a:r>
              <a:rPr lang="en-US" sz="2200"/>
              <a:t>increases.</a:t>
            </a:r>
          </a:p>
          <a:p>
            <a:pPr indent="-228600">
              <a:lnSpc>
                <a:spcPct val="90000"/>
              </a:lnSpc>
              <a:spcAft>
                <a:spcPts val="600"/>
              </a:spcAft>
              <a:buFont typeface="Arial" panose="020B0604020202020204" pitchFamily="34" charset="0"/>
              <a:buChar char="•"/>
            </a:pPr>
            <a:endParaRPr lang="en-US" sz="2200"/>
          </a:p>
          <a:p>
            <a:pPr>
              <a:lnSpc>
                <a:spcPct val="90000"/>
              </a:lnSpc>
              <a:spcAft>
                <a:spcPts val="600"/>
              </a:spcAft>
            </a:pPr>
            <a:r>
              <a:rPr lang="en-US" sz="2200"/>
              <a:t>This means that raising the threshold makes the detection more prone to missing real signals.</a:t>
            </a:r>
          </a:p>
          <a:p>
            <a:pPr indent="-228600">
              <a:lnSpc>
                <a:spcPct val="90000"/>
              </a:lnSpc>
              <a:spcAft>
                <a:spcPts val="600"/>
              </a:spcAft>
              <a:buFont typeface="Arial" panose="020B0604020202020204" pitchFamily="34" charset="0"/>
              <a:buChar char="•"/>
            </a:pPr>
            <a:endParaRPr lang="en-US" sz="2200"/>
          </a:p>
          <a:p>
            <a:pPr>
              <a:lnSpc>
                <a:spcPct val="90000"/>
              </a:lnSpc>
              <a:spcAft>
                <a:spcPts val="600"/>
              </a:spcAft>
            </a:pPr>
            <a:r>
              <a:rPr lang="en-US" sz="2200"/>
              <a:t>Furthermore, it reflects the fact that for lower values of t, pure noise may be detected and this condition increases false alarm.</a:t>
            </a:r>
          </a:p>
          <a:p>
            <a:endParaRPr lang="en-GB"/>
          </a:p>
        </p:txBody>
      </p:sp>
      <p:pic>
        <p:nvPicPr>
          <p:cNvPr id="9" name="Segnaposto contenuto 8" descr="Immagine che contiene testo, diagramma, linea, Diagramma&#10;&#10;Descrizione generata automaticamente">
            <a:extLst>
              <a:ext uri="{FF2B5EF4-FFF2-40B4-BE49-F238E27FC236}">
                <a16:creationId xmlns:a16="http://schemas.microsoft.com/office/drawing/2014/main" id="{A14C1D40-1B5B-550E-B42B-10C18AF80B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986" y="2349392"/>
            <a:ext cx="5376067" cy="4032050"/>
          </a:xfrm>
        </p:spPr>
      </p:pic>
    </p:spTree>
    <p:extLst>
      <p:ext uri="{BB962C8B-B14F-4D97-AF65-F5344CB8AC3E}">
        <p14:creationId xmlns:p14="http://schemas.microsoft.com/office/powerpoint/2010/main" val="201070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B43E7DC-5101-4E7C-ADB5-596311F53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8BCA7A-6464-4C53-A572-89B2B3C2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0976177 w 12192000"/>
              <a:gd name="connsiteY3" fmla="*/ 6858000 h 6858000"/>
              <a:gd name="connsiteX4" fmla="*/ 10997120 w 12192000"/>
              <a:gd name="connsiteY4" fmla="*/ 6851980 h 6858000"/>
              <a:gd name="connsiteX5" fmla="*/ 12094512 w 12192000"/>
              <a:gd name="connsiteY5" fmla="*/ 6315404 h 6858000"/>
              <a:gd name="connsiteX6" fmla="*/ 12191999 w 12192000"/>
              <a:gd name="connsiteY6" fmla="*/ 6239611 h 6858000"/>
              <a:gd name="connsiteX7" fmla="*/ 12191999 w 12192000"/>
              <a:gd name="connsiteY7" fmla="*/ 1104399 h 6858000"/>
              <a:gd name="connsiteX8" fmla="*/ 11979198 w 12192000"/>
              <a:gd name="connsiteY8" fmla="*/ 1051011 h 6858000"/>
              <a:gd name="connsiteX9" fmla="*/ 11742378 w 12192000"/>
              <a:gd name="connsiteY9" fmla="*/ 986227 h 6858000"/>
              <a:gd name="connsiteX10" fmla="*/ 12063968 w 12192000"/>
              <a:gd name="connsiteY10" fmla="*/ 729780 h 6858000"/>
              <a:gd name="connsiteX11" fmla="*/ 11572835 w 12192000"/>
              <a:gd name="connsiteY11" fmla="*/ 670151 h 6858000"/>
              <a:gd name="connsiteX12" fmla="*/ 11524844 w 12192000"/>
              <a:gd name="connsiteY12" fmla="*/ 671946 h 6858000"/>
              <a:gd name="connsiteX13" fmla="*/ 10560518 w 12192000"/>
              <a:gd name="connsiteY13" fmla="*/ 632492 h 6858000"/>
              <a:gd name="connsiteX14" fmla="*/ 9178169 w 12192000"/>
              <a:gd name="connsiteY14" fmla="*/ 501577 h 6858000"/>
              <a:gd name="connsiteX15" fmla="*/ 8033984 w 12192000"/>
              <a:gd name="connsiteY15" fmla="*/ 423121 h 6858000"/>
              <a:gd name="connsiteX16" fmla="*/ 6815795 w 12192000"/>
              <a:gd name="connsiteY16" fmla="*/ 270688 h 6858000"/>
              <a:gd name="connsiteX17" fmla="*/ 6757489 w 12192000"/>
              <a:gd name="connsiteY17" fmla="*/ 260880 h 6858000"/>
              <a:gd name="connsiteX18" fmla="*/ 6703217 w 12192000"/>
              <a:gd name="connsiteY18" fmla="*/ 290416 h 6858000"/>
              <a:gd name="connsiteX19" fmla="*/ 7005521 w 12192000"/>
              <a:gd name="connsiteY19" fmla="*/ 401154 h 6858000"/>
              <a:gd name="connsiteX20" fmla="*/ 6532779 w 12192000"/>
              <a:gd name="connsiteY20" fmla="*/ 342871 h 6858000"/>
              <a:gd name="connsiteX21" fmla="*/ 6524704 w 12192000"/>
              <a:gd name="connsiteY21" fmla="*/ 380529 h 6858000"/>
              <a:gd name="connsiteX22" fmla="*/ 7061587 w 12192000"/>
              <a:gd name="connsiteY22" fmla="*/ 523098 h 6858000"/>
              <a:gd name="connsiteX23" fmla="*/ 7013594 w 12192000"/>
              <a:gd name="connsiteY23" fmla="*/ 545070 h 6858000"/>
              <a:gd name="connsiteX24" fmla="*/ 6728335 w 12192000"/>
              <a:gd name="connsiteY24" fmla="*/ 489924 h 6858000"/>
              <a:gd name="connsiteX25" fmla="*/ 6670923 w 12192000"/>
              <a:gd name="connsiteY25" fmla="*/ 504270 h 6858000"/>
              <a:gd name="connsiteX26" fmla="*/ 6699180 w 12192000"/>
              <a:gd name="connsiteY26" fmla="*/ 571069 h 6858000"/>
              <a:gd name="connsiteX27" fmla="*/ 6822972 w 12192000"/>
              <a:gd name="connsiteY27" fmla="*/ 597073 h 6858000"/>
              <a:gd name="connsiteX28" fmla="*/ 7015839 w 12192000"/>
              <a:gd name="connsiteY28" fmla="*/ 753992 h 6858000"/>
              <a:gd name="connsiteX29" fmla="*/ 6723848 w 12192000"/>
              <a:gd name="connsiteY29" fmla="*/ 735160 h 6858000"/>
              <a:gd name="connsiteX30" fmla="*/ 6672268 w 12192000"/>
              <a:gd name="connsiteY30" fmla="*/ 773268 h 6858000"/>
              <a:gd name="connsiteX31" fmla="*/ 6652532 w 12192000"/>
              <a:gd name="connsiteY31" fmla="*/ 822585 h 6858000"/>
              <a:gd name="connsiteX32" fmla="*/ 6539505 w 12192000"/>
              <a:gd name="connsiteY32" fmla="*/ 863382 h 6858000"/>
              <a:gd name="connsiteX33" fmla="*/ 6717122 w 12192000"/>
              <a:gd name="connsiteY33" fmla="*/ 909114 h 6858000"/>
              <a:gd name="connsiteX34" fmla="*/ 6527397 w 12192000"/>
              <a:gd name="connsiteY34" fmla="*/ 909114 h 6858000"/>
              <a:gd name="connsiteX35" fmla="*/ 6309411 w 12192000"/>
              <a:gd name="connsiteY35" fmla="*/ 877731 h 6858000"/>
              <a:gd name="connsiteX36" fmla="*/ 6077077 w 12192000"/>
              <a:gd name="connsiteY36" fmla="*/ 887593 h 6858000"/>
              <a:gd name="connsiteX37" fmla="*/ 6076642 w 12192000"/>
              <a:gd name="connsiteY37" fmla="*/ 887537 h 6858000"/>
              <a:gd name="connsiteX38" fmla="*/ 6032390 w 12192000"/>
              <a:gd name="connsiteY38" fmla="*/ 898600 h 6858000"/>
              <a:gd name="connsiteX39" fmla="*/ 6008536 w 12192000"/>
              <a:gd name="connsiteY39" fmla="*/ 914503 h 6858000"/>
              <a:gd name="connsiteX40" fmla="*/ 5944926 w 12192000"/>
              <a:gd name="connsiteY40" fmla="*/ 922454 h 6858000"/>
              <a:gd name="connsiteX41" fmla="*/ 5929023 w 12192000"/>
              <a:gd name="connsiteY41" fmla="*/ 954259 h 6858000"/>
              <a:gd name="connsiteX42" fmla="*/ 5938641 w 12192000"/>
              <a:gd name="connsiteY42" fmla="*/ 983356 h 6858000"/>
              <a:gd name="connsiteX43" fmla="*/ 5941380 w 12192000"/>
              <a:gd name="connsiteY43" fmla="*/ 994243 h 6858000"/>
              <a:gd name="connsiteX44" fmla="*/ 6022639 w 12192000"/>
              <a:gd name="connsiteY44" fmla="*/ 1012399 h 6858000"/>
              <a:gd name="connsiteX45" fmla="*/ 6620687 w 12192000"/>
              <a:gd name="connsiteY45" fmla="*/ 1222947 h 6858000"/>
              <a:gd name="connsiteX46" fmla="*/ 6557895 w 12192000"/>
              <a:gd name="connsiteY46" fmla="*/ 1308577 h 6858000"/>
              <a:gd name="connsiteX47" fmla="*/ 6815348 w 12192000"/>
              <a:gd name="connsiteY47" fmla="*/ 1401831 h 6858000"/>
              <a:gd name="connsiteX48" fmla="*/ 6878591 w 12192000"/>
              <a:gd name="connsiteY48" fmla="*/ 1494187 h 6858000"/>
              <a:gd name="connsiteX49" fmla="*/ 6799202 w 12192000"/>
              <a:gd name="connsiteY49" fmla="*/ 1486118 h 6858000"/>
              <a:gd name="connsiteX50" fmla="*/ 6731027 w 12192000"/>
              <a:gd name="connsiteY50" fmla="*/ 1503602 h 6858000"/>
              <a:gd name="connsiteX51" fmla="*/ 6759282 w 12192000"/>
              <a:gd name="connsiteY51" fmla="*/ 1621067 h 6858000"/>
              <a:gd name="connsiteX52" fmla="*/ 7123035 w 12192000"/>
              <a:gd name="connsiteY52" fmla="*/ 1772603 h 6858000"/>
              <a:gd name="connsiteX53" fmla="*/ 7155777 w 12192000"/>
              <a:gd name="connsiteY53" fmla="*/ 1821919 h 6858000"/>
              <a:gd name="connsiteX54" fmla="*/ 7112270 w 12192000"/>
              <a:gd name="connsiteY54" fmla="*/ 1856890 h 6858000"/>
              <a:gd name="connsiteX55" fmla="*/ 6994755 w 12192000"/>
              <a:gd name="connsiteY55" fmla="*/ 1874821 h 6858000"/>
              <a:gd name="connsiteX56" fmla="*/ 7159364 w 12192000"/>
              <a:gd name="connsiteY56" fmla="*/ 2042948 h 6858000"/>
              <a:gd name="connsiteX57" fmla="*/ 7219467 w 12192000"/>
              <a:gd name="connsiteY57" fmla="*/ 2089573 h 6858000"/>
              <a:gd name="connsiteX58" fmla="*/ 7322179 w 12192000"/>
              <a:gd name="connsiteY58" fmla="*/ 2161756 h 6858000"/>
              <a:gd name="connsiteX59" fmla="*/ 7323974 w 12192000"/>
              <a:gd name="connsiteY59" fmla="*/ 2183724 h 6858000"/>
              <a:gd name="connsiteX60" fmla="*/ 7184034 w 12192000"/>
              <a:gd name="connsiteY60" fmla="*/ 2261285 h 6858000"/>
              <a:gd name="connsiteX61" fmla="*/ 6931516 w 12192000"/>
              <a:gd name="connsiteY61" fmla="*/ 2240212 h 6858000"/>
              <a:gd name="connsiteX62" fmla="*/ 7304686 w 12192000"/>
              <a:gd name="connsiteY62" fmla="*/ 2355883 h 6858000"/>
              <a:gd name="connsiteX63" fmla="*/ 6096813 w 12192000"/>
              <a:gd name="connsiteY63" fmla="*/ 2080160 h 6858000"/>
              <a:gd name="connsiteX64" fmla="*/ 6173959 w 12192000"/>
              <a:gd name="connsiteY64" fmla="*/ 2152340 h 6858000"/>
              <a:gd name="connsiteX65" fmla="*/ 6596469 w 12192000"/>
              <a:gd name="connsiteY65" fmla="*/ 2342432 h 6858000"/>
              <a:gd name="connsiteX66" fmla="*/ 6716224 w 12192000"/>
              <a:gd name="connsiteY66" fmla="*/ 2461690 h 6858000"/>
              <a:gd name="connsiteX67" fmla="*/ 6841810 w 12192000"/>
              <a:gd name="connsiteY67" fmla="*/ 2527594 h 6858000"/>
              <a:gd name="connsiteX68" fmla="*/ 7018080 w 12192000"/>
              <a:gd name="connsiteY68" fmla="*/ 2526249 h 6858000"/>
              <a:gd name="connsiteX69" fmla="*/ 7143217 w 12192000"/>
              <a:gd name="connsiteY69" fmla="*/ 2627573 h 6858000"/>
              <a:gd name="connsiteX70" fmla="*/ 7012697 w 12192000"/>
              <a:gd name="connsiteY70" fmla="*/ 2649094 h 6858000"/>
              <a:gd name="connsiteX71" fmla="*/ 6859752 w 12192000"/>
              <a:gd name="connsiteY71" fmla="*/ 2632505 h 6858000"/>
              <a:gd name="connsiteX72" fmla="*/ 6529636 w 12192000"/>
              <a:gd name="connsiteY72" fmla="*/ 2637883 h 6858000"/>
              <a:gd name="connsiteX73" fmla="*/ 6340360 w 12192000"/>
              <a:gd name="connsiteY73" fmla="*/ 2657610 h 6858000"/>
              <a:gd name="connsiteX74" fmla="*/ 5905294 w 12192000"/>
              <a:gd name="connsiteY74" fmla="*/ 2623984 h 6858000"/>
              <a:gd name="connsiteX75" fmla="*/ 5930860 w 12192000"/>
              <a:gd name="connsiteY75" fmla="*/ 2710066 h 6858000"/>
              <a:gd name="connsiteX76" fmla="*/ 5914710 w 12192000"/>
              <a:gd name="connsiteY76" fmla="*/ 2784935 h 6858000"/>
              <a:gd name="connsiteX77" fmla="*/ 5908433 w 12192000"/>
              <a:gd name="connsiteY77" fmla="*/ 2947683 h 6858000"/>
              <a:gd name="connsiteX78" fmla="*/ 5912470 w 12192000"/>
              <a:gd name="connsiteY78" fmla="*/ 2974134 h 6858000"/>
              <a:gd name="connsiteX79" fmla="*/ 5815141 w 12192000"/>
              <a:gd name="connsiteY79" fmla="*/ 2991171 h 6858000"/>
              <a:gd name="connsiteX80" fmla="*/ 6395082 w 12192000"/>
              <a:gd name="connsiteY80" fmla="*/ 3329661 h 6858000"/>
              <a:gd name="connsiteX81" fmla="*/ 6007557 w 12192000"/>
              <a:gd name="connsiteY81" fmla="*/ 3243581 h 6858000"/>
              <a:gd name="connsiteX82" fmla="*/ 5955079 w 12192000"/>
              <a:gd name="connsiteY82" fmla="*/ 3385704 h 6858000"/>
              <a:gd name="connsiteX83" fmla="*/ 6137180 w 12192000"/>
              <a:gd name="connsiteY83" fmla="*/ 3512133 h 6858000"/>
              <a:gd name="connsiteX84" fmla="*/ 6204457 w 12192000"/>
              <a:gd name="connsiteY84" fmla="*/ 3762302 h 6858000"/>
              <a:gd name="connsiteX85" fmla="*/ 6171716 w 12192000"/>
              <a:gd name="connsiteY85" fmla="*/ 3990952 h 6858000"/>
              <a:gd name="connsiteX86" fmla="*/ 6093674 w 12192000"/>
              <a:gd name="connsiteY86" fmla="*/ 4063580 h 6858000"/>
              <a:gd name="connsiteX87" fmla="*/ 5980645 w 12192000"/>
              <a:gd name="connsiteY87" fmla="*/ 4194045 h 6858000"/>
              <a:gd name="connsiteX88" fmla="*/ 5910676 w 12192000"/>
              <a:gd name="connsiteY88" fmla="*/ 4274743 h 6858000"/>
              <a:gd name="connsiteX89" fmla="*/ 5667577 w 12192000"/>
              <a:gd name="connsiteY89" fmla="*/ 4243362 h 6858000"/>
              <a:gd name="connsiteX90" fmla="*/ 5991859 w 12192000"/>
              <a:gd name="connsiteY90" fmla="*/ 4448252 h 6858000"/>
              <a:gd name="connsiteX91" fmla="*/ 5729024 w 12192000"/>
              <a:gd name="connsiteY91" fmla="*/ 4422695 h 6858000"/>
              <a:gd name="connsiteX92" fmla="*/ 5643357 w 12192000"/>
              <a:gd name="connsiteY92" fmla="*/ 4437041 h 6858000"/>
              <a:gd name="connsiteX93" fmla="*/ 5692243 w 12192000"/>
              <a:gd name="connsiteY93" fmla="*/ 4503395 h 6858000"/>
              <a:gd name="connsiteX94" fmla="*/ 5885111 w 12192000"/>
              <a:gd name="connsiteY94" fmla="*/ 4615926 h 6858000"/>
              <a:gd name="connsiteX95" fmla="*/ 6282503 w 12192000"/>
              <a:gd name="connsiteY95" fmla="*/ 4920793 h 6858000"/>
              <a:gd name="connsiteX96" fmla="*/ 5897668 w 12192000"/>
              <a:gd name="connsiteY96" fmla="*/ 4780915 h 6858000"/>
              <a:gd name="connsiteX97" fmla="*/ 6303132 w 12192000"/>
              <a:gd name="connsiteY97" fmla="*/ 5094297 h 6858000"/>
              <a:gd name="connsiteX98" fmla="*/ 6393287 w 12192000"/>
              <a:gd name="connsiteY98" fmla="*/ 5198310 h 6858000"/>
              <a:gd name="connsiteX99" fmla="*/ 6575386 w 12192000"/>
              <a:gd name="connsiteY99" fmla="*/ 5456548 h 6858000"/>
              <a:gd name="connsiteX100" fmla="*/ 6566415 w 12192000"/>
              <a:gd name="connsiteY100" fmla="*/ 5485690 h 6858000"/>
              <a:gd name="connsiteX101" fmla="*/ 6356059 w 12192000"/>
              <a:gd name="connsiteY101" fmla="*/ 5443995 h 6858000"/>
              <a:gd name="connsiteX102" fmla="*/ 6628762 w 12192000"/>
              <a:gd name="connsiteY102" fmla="*/ 5660990 h 6858000"/>
              <a:gd name="connsiteX103" fmla="*/ 6910436 w 12192000"/>
              <a:gd name="connsiteY103" fmla="*/ 5827767 h 6858000"/>
              <a:gd name="connsiteX104" fmla="*/ 6710393 w 12192000"/>
              <a:gd name="connsiteY104" fmla="*/ 5802214 h 6858000"/>
              <a:gd name="connsiteX105" fmla="*/ 6435448 w 12192000"/>
              <a:gd name="connsiteY105" fmla="*/ 5706719 h 6858000"/>
              <a:gd name="connsiteX106" fmla="*/ 6339913 w 12192000"/>
              <a:gd name="connsiteY106" fmla="*/ 5742586 h 6858000"/>
              <a:gd name="connsiteX107" fmla="*/ 6600503 w 12192000"/>
              <a:gd name="connsiteY107" fmla="*/ 5900398 h 6858000"/>
              <a:gd name="connsiteX108" fmla="*/ 6749863 w 12192000"/>
              <a:gd name="connsiteY108" fmla="*/ 5973478 h 6858000"/>
              <a:gd name="connsiteX109" fmla="*/ 6809515 w 12192000"/>
              <a:gd name="connsiteY109" fmla="*/ 6029519 h 6858000"/>
              <a:gd name="connsiteX110" fmla="*/ 6979954 w 12192000"/>
              <a:gd name="connsiteY110" fmla="*/ 6229474 h 6858000"/>
              <a:gd name="connsiteX111" fmla="*/ 7480509 w 12192000"/>
              <a:gd name="connsiteY111" fmla="*/ 6447812 h 6858000"/>
              <a:gd name="connsiteX112" fmla="*/ 7948764 w 12192000"/>
              <a:gd name="connsiteY112" fmla="*/ 6719056 h 6858000"/>
              <a:gd name="connsiteX113" fmla="*/ 8221244 w 12192000"/>
              <a:gd name="connsiteY113" fmla="*/ 6848868 h 6858000"/>
              <a:gd name="connsiteX114" fmla="*/ 8242921 w 12192000"/>
              <a:gd name="connsiteY114" fmla="*/ 6858000 h 6858000"/>
              <a:gd name="connsiteX115" fmla="*/ 0 w 12192000"/>
              <a:gd name="connsiteY1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2192000" h="6858000">
                <a:moveTo>
                  <a:pt x="0" y="0"/>
                </a:moveTo>
                <a:lnTo>
                  <a:pt x="12192000" y="0"/>
                </a:lnTo>
                <a:lnTo>
                  <a:pt x="12192000" y="6858000"/>
                </a:lnTo>
                <a:lnTo>
                  <a:pt x="10976177" y="6858000"/>
                </a:lnTo>
                <a:lnTo>
                  <a:pt x="10997120" y="6851980"/>
                </a:lnTo>
                <a:cubicBezTo>
                  <a:pt x="11372760" y="6734361"/>
                  <a:pt x="11757137" y="6563389"/>
                  <a:pt x="12094512" y="6315404"/>
                </a:cubicBezTo>
                <a:lnTo>
                  <a:pt x="12191999" y="6239611"/>
                </a:lnTo>
                <a:lnTo>
                  <a:pt x="12191999" y="1104399"/>
                </a:lnTo>
                <a:lnTo>
                  <a:pt x="11979198" y="1051011"/>
                </a:lnTo>
                <a:cubicBezTo>
                  <a:pt x="11902836" y="1030275"/>
                  <a:pt x="11824681" y="1008195"/>
                  <a:pt x="11742378" y="986227"/>
                </a:cubicBezTo>
                <a:cubicBezTo>
                  <a:pt x="11843295" y="875936"/>
                  <a:pt x="12022257" y="888939"/>
                  <a:pt x="12063968" y="729780"/>
                </a:cubicBezTo>
                <a:cubicBezTo>
                  <a:pt x="11901155" y="688534"/>
                  <a:pt x="11729822" y="735611"/>
                  <a:pt x="11572835" y="670151"/>
                </a:cubicBezTo>
                <a:cubicBezTo>
                  <a:pt x="11559381" y="664325"/>
                  <a:pt x="11540990" y="670151"/>
                  <a:pt x="11524844" y="671946"/>
                </a:cubicBezTo>
                <a:cubicBezTo>
                  <a:pt x="11201459" y="706916"/>
                  <a:pt x="10879418" y="676432"/>
                  <a:pt x="10560518" y="632492"/>
                </a:cubicBezTo>
                <a:cubicBezTo>
                  <a:pt x="10101230" y="569728"/>
                  <a:pt x="9640146" y="529825"/>
                  <a:pt x="9178169" y="501577"/>
                </a:cubicBezTo>
                <a:cubicBezTo>
                  <a:pt x="8796475" y="478266"/>
                  <a:pt x="8413886" y="467955"/>
                  <a:pt x="8033984" y="423121"/>
                </a:cubicBezTo>
                <a:cubicBezTo>
                  <a:pt x="7627624" y="375150"/>
                  <a:pt x="7221712" y="320901"/>
                  <a:pt x="6815795" y="270688"/>
                </a:cubicBezTo>
                <a:cubicBezTo>
                  <a:pt x="6797407" y="268446"/>
                  <a:pt x="6777110" y="261384"/>
                  <a:pt x="6757489" y="260880"/>
                </a:cubicBezTo>
                <a:cubicBezTo>
                  <a:pt x="6737867" y="260376"/>
                  <a:pt x="6718916" y="266430"/>
                  <a:pt x="6703217" y="290416"/>
                </a:cubicBezTo>
                <a:cubicBezTo>
                  <a:pt x="6786642" y="353629"/>
                  <a:pt x="6892941" y="329867"/>
                  <a:pt x="7005521" y="401154"/>
                </a:cubicBezTo>
                <a:cubicBezTo>
                  <a:pt x="6822525" y="378735"/>
                  <a:pt x="6677649" y="360801"/>
                  <a:pt x="6532779" y="342871"/>
                </a:cubicBezTo>
                <a:cubicBezTo>
                  <a:pt x="6530087" y="355424"/>
                  <a:pt x="6527397" y="367976"/>
                  <a:pt x="6524704" y="380529"/>
                </a:cubicBezTo>
                <a:cubicBezTo>
                  <a:pt x="6709945" y="406980"/>
                  <a:pt x="6881280" y="475126"/>
                  <a:pt x="7061587" y="523098"/>
                </a:cubicBezTo>
                <a:cubicBezTo>
                  <a:pt x="7044990" y="552691"/>
                  <a:pt x="7028398" y="546862"/>
                  <a:pt x="7013594" y="545070"/>
                </a:cubicBezTo>
                <a:cubicBezTo>
                  <a:pt x="6917162" y="533412"/>
                  <a:pt x="6820730" y="521755"/>
                  <a:pt x="6728335" y="489924"/>
                </a:cubicBezTo>
                <a:cubicBezTo>
                  <a:pt x="6707702" y="482748"/>
                  <a:pt x="6682583" y="482748"/>
                  <a:pt x="6670923" y="504270"/>
                </a:cubicBezTo>
                <a:cubicBezTo>
                  <a:pt x="6654326" y="534757"/>
                  <a:pt x="6678097" y="554484"/>
                  <a:pt x="6699180" y="571069"/>
                </a:cubicBezTo>
                <a:cubicBezTo>
                  <a:pt x="6735959" y="599764"/>
                  <a:pt x="6780362" y="591695"/>
                  <a:pt x="6822972" y="597073"/>
                </a:cubicBezTo>
                <a:cubicBezTo>
                  <a:pt x="6936448" y="610972"/>
                  <a:pt x="6990720" y="654460"/>
                  <a:pt x="7015839" y="753992"/>
                </a:cubicBezTo>
                <a:cubicBezTo>
                  <a:pt x="6916264" y="713640"/>
                  <a:pt x="6820280" y="763407"/>
                  <a:pt x="6723848" y="735160"/>
                </a:cubicBezTo>
                <a:cubicBezTo>
                  <a:pt x="6698731" y="727988"/>
                  <a:pt x="6658813" y="738747"/>
                  <a:pt x="6672268" y="773268"/>
                </a:cubicBezTo>
                <a:cubicBezTo>
                  <a:pt x="6684828" y="805550"/>
                  <a:pt x="6726540" y="828861"/>
                  <a:pt x="6652532" y="822585"/>
                </a:cubicBezTo>
                <a:cubicBezTo>
                  <a:pt x="6599609" y="818101"/>
                  <a:pt x="6495999" y="854418"/>
                  <a:pt x="6539505" y="863382"/>
                </a:cubicBezTo>
                <a:cubicBezTo>
                  <a:pt x="6594225" y="874593"/>
                  <a:pt x="6647600" y="890733"/>
                  <a:pt x="6717122" y="909114"/>
                </a:cubicBezTo>
                <a:cubicBezTo>
                  <a:pt x="6640423" y="939151"/>
                  <a:pt x="6585254" y="932874"/>
                  <a:pt x="6527397" y="909114"/>
                </a:cubicBezTo>
                <a:cubicBezTo>
                  <a:pt x="6457427" y="880419"/>
                  <a:pt x="6366375" y="845451"/>
                  <a:pt x="6309411" y="877731"/>
                </a:cubicBezTo>
                <a:cubicBezTo>
                  <a:pt x="6224192" y="926151"/>
                  <a:pt x="6153325" y="895663"/>
                  <a:pt x="6077077" y="887593"/>
                </a:cubicBezTo>
                <a:lnTo>
                  <a:pt x="6076642" y="887537"/>
                </a:lnTo>
                <a:lnTo>
                  <a:pt x="6032390" y="898600"/>
                </a:lnTo>
                <a:cubicBezTo>
                  <a:pt x="6023409" y="901866"/>
                  <a:pt x="6017756" y="911989"/>
                  <a:pt x="6008536" y="914503"/>
                </a:cubicBezTo>
                <a:cubicBezTo>
                  <a:pt x="5987921" y="920125"/>
                  <a:pt x="5964038" y="912898"/>
                  <a:pt x="5944926" y="922454"/>
                </a:cubicBezTo>
                <a:cubicBezTo>
                  <a:pt x="5934324" y="927755"/>
                  <a:pt x="5934324" y="943657"/>
                  <a:pt x="5929023" y="954259"/>
                </a:cubicBezTo>
                <a:cubicBezTo>
                  <a:pt x="5933305" y="967105"/>
                  <a:pt x="5936344" y="975942"/>
                  <a:pt x="5938641" y="983356"/>
                </a:cubicBezTo>
                <a:lnTo>
                  <a:pt x="5941380" y="994243"/>
                </a:lnTo>
                <a:lnTo>
                  <a:pt x="6022639" y="1012399"/>
                </a:lnTo>
                <a:cubicBezTo>
                  <a:pt x="6231931" y="1059643"/>
                  <a:pt x="6435672" y="1112210"/>
                  <a:pt x="6620687" y="1222947"/>
                </a:cubicBezTo>
                <a:cubicBezTo>
                  <a:pt x="6604990" y="1244018"/>
                  <a:pt x="6525153" y="1304094"/>
                  <a:pt x="6557895" y="1308577"/>
                </a:cubicBezTo>
                <a:cubicBezTo>
                  <a:pt x="6649842" y="1321581"/>
                  <a:pt x="6731472" y="1365517"/>
                  <a:pt x="6815348" y="1401831"/>
                </a:cubicBezTo>
                <a:cubicBezTo>
                  <a:pt x="6851679" y="1417523"/>
                  <a:pt x="6895633" y="1438147"/>
                  <a:pt x="6878591" y="1494187"/>
                </a:cubicBezTo>
                <a:cubicBezTo>
                  <a:pt x="6847640" y="1509878"/>
                  <a:pt x="6824766" y="1487911"/>
                  <a:pt x="6799202" y="1486118"/>
                </a:cubicBezTo>
                <a:cubicBezTo>
                  <a:pt x="6773186" y="1484326"/>
                  <a:pt x="6714877" y="1495981"/>
                  <a:pt x="6731027" y="1503602"/>
                </a:cubicBezTo>
                <a:cubicBezTo>
                  <a:pt x="6804583" y="1538124"/>
                  <a:pt x="6672268" y="1621067"/>
                  <a:pt x="6759282" y="1621067"/>
                </a:cubicBezTo>
                <a:cubicBezTo>
                  <a:pt x="6905053" y="1621514"/>
                  <a:pt x="6982647" y="1768566"/>
                  <a:pt x="7123035" y="1772603"/>
                </a:cubicBezTo>
                <a:cubicBezTo>
                  <a:pt x="7145459" y="1773049"/>
                  <a:pt x="7156224" y="1799053"/>
                  <a:pt x="7155777" y="1821919"/>
                </a:cubicBezTo>
                <a:cubicBezTo>
                  <a:pt x="7155777" y="1849268"/>
                  <a:pt x="7135144" y="1854199"/>
                  <a:pt x="7112270" y="1856890"/>
                </a:cubicBezTo>
                <a:cubicBezTo>
                  <a:pt x="7077284" y="1860923"/>
                  <a:pt x="7040954" y="1821919"/>
                  <a:pt x="6994755" y="1874821"/>
                </a:cubicBezTo>
                <a:cubicBezTo>
                  <a:pt x="7077735" y="1905755"/>
                  <a:pt x="7160709" y="1936693"/>
                  <a:pt x="7159364" y="2042948"/>
                </a:cubicBezTo>
                <a:cubicBezTo>
                  <a:pt x="7158916" y="2071638"/>
                  <a:pt x="7193452" y="2082399"/>
                  <a:pt x="7219467" y="2089573"/>
                </a:cubicBezTo>
                <a:cubicBezTo>
                  <a:pt x="7262526" y="2101231"/>
                  <a:pt x="7298853" y="2121854"/>
                  <a:pt x="7322179" y="2161756"/>
                </a:cubicBezTo>
                <a:cubicBezTo>
                  <a:pt x="7321730" y="2169378"/>
                  <a:pt x="7321281" y="2177446"/>
                  <a:pt x="7323974" y="2183724"/>
                </a:cubicBezTo>
                <a:cubicBezTo>
                  <a:pt x="7316349" y="2280115"/>
                  <a:pt x="7253555" y="2277424"/>
                  <a:pt x="7184034" y="2261285"/>
                </a:cubicBezTo>
                <a:cubicBezTo>
                  <a:pt x="7101058" y="2241558"/>
                  <a:pt x="7018978" y="2205691"/>
                  <a:pt x="6931516" y="2240212"/>
                </a:cubicBezTo>
                <a:cubicBezTo>
                  <a:pt x="7054861" y="2286391"/>
                  <a:pt x="7188967" y="2289976"/>
                  <a:pt x="7304686" y="2355883"/>
                </a:cubicBezTo>
                <a:cubicBezTo>
                  <a:pt x="6881280" y="2367989"/>
                  <a:pt x="6507211" y="2159959"/>
                  <a:pt x="6096813" y="2080160"/>
                </a:cubicBezTo>
                <a:cubicBezTo>
                  <a:pt x="6110718" y="2133508"/>
                  <a:pt x="6143907" y="2144268"/>
                  <a:pt x="6173959" y="2152340"/>
                </a:cubicBezTo>
                <a:cubicBezTo>
                  <a:pt x="6325561" y="2192691"/>
                  <a:pt x="6458320" y="2272943"/>
                  <a:pt x="6596469" y="2342432"/>
                </a:cubicBezTo>
                <a:cubicBezTo>
                  <a:pt x="6653429" y="2371125"/>
                  <a:pt x="6694695" y="2399820"/>
                  <a:pt x="6716224" y="2461690"/>
                </a:cubicBezTo>
                <a:cubicBezTo>
                  <a:pt x="6735511" y="2517732"/>
                  <a:pt x="6772739" y="2543736"/>
                  <a:pt x="6841810" y="2527594"/>
                </a:cubicBezTo>
                <a:cubicBezTo>
                  <a:pt x="6897875" y="2514144"/>
                  <a:pt x="6959322" y="2521317"/>
                  <a:pt x="7018080" y="2526249"/>
                </a:cubicBezTo>
                <a:cubicBezTo>
                  <a:pt x="7085808" y="2531629"/>
                  <a:pt x="7161607" y="2594845"/>
                  <a:pt x="7143217" y="2627573"/>
                </a:cubicBezTo>
                <a:cubicBezTo>
                  <a:pt x="7111823" y="2683166"/>
                  <a:pt x="7059345" y="2655370"/>
                  <a:pt x="7012697" y="2649094"/>
                </a:cubicBezTo>
                <a:cubicBezTo>
                  <a:pt x="6959771" y="2641473"/>
                  <a:pt x="6861547" y="2625779"/>
                  <a:pt x="6859752" y="2632505"/>
                </a:cubicBezTo>
                <a:cubicBezTo>
                  <a:pt x="6825212" y="2771936"/>
                  <a:pt x="6582114" y="2650439"/>
                  <a:pt x="6529636" y="2637883"/>
                </a:cubicBezTo>
                <a:cubicBezTo>
                  <a:pt x="6464154" y="2622192"/>
                  <a:pt x="6402705" y="2650887"/>
                  <a:pt x="6340360" y="2657610"/>
                </a:cubicBezTo>
                <a:cubicBezTo>
                  <a:pt x="6284743" y="2663887"/>
                  <a:pt x="5970330" y="2683166"/>
                  <a:pt x="5905294" y="2623984"/>
                </a:cubicBezTo>
                <a:cubicBezTo>
                  <a:pt x="5896322" y="2670163"/>
                  <a:pt x="5915159" y="2688993"/>
                  <a:pt x="5930860" y="2710066"/>
                </a:cubicBezTo>
                <a:cubicBezTo>
                  <a:pt x="5952838" y="2740102"/>
                  <a:pt x="5956426" y="2761175"/>
                  <a:pt x="5914710" y="2784935"/>
                </a:cubicBezTo>
                <a:cubicBezTo>
                  <a:pt x="5795853" y="2853086"/>
                  <a:pt x="5797649" y="2855325"/>
                  <a:pt x="5908433" y="2947683"/>
                </a:cubicBezTo>
                <a:cubicBezTo>
                  <a:pt x="5913818" y="2951715"/>
                  <a:pt x="5911572" y="2965167"/>
                  <a:pt x="5912470" y="2974134"/>
                </a:cubicBezTo>
                <a:cubicBezTo>
                  <a:pt x="5883316" y="2988480"/>
                  <a:pt x="5849228" y="2952613"/>
                  <a:pt x="5815141" y="2991171"/>
                </a:cubicBezTo>
                <a:cubicBezTo>
                  <a:pt x="5963601" y="3160638"/>
                  <a:pt x="6190105" y="3202332"/>
                  <a:pt x="6395082" y="3329661"/>
                </a:cubicBezTo>
                <a:cubicBezTo>
                  <a:pt x="6229127" y="3371803"/>
                  <a:pt x="6129555" y="3224751"/>
                  <a:pt x="6007557" y="3243581"/>
                </a:cubicBezTo>
                <a:cubicBezTo>
                  <a:pt x="5946560" y="3289760"/>
                  <a:pt x="6127760" y="3363734"/>
                  <a:pt x="5955079" y="3385704"/>
                </a:cubicBezTo>
                <a:cubicBezTo>
                  <a:pt x="6029985" y="3426052"/>
                  <a:pt x="6085601" y="3465503"/>
                  <a:pt x="6137180" y="3512133"/>
                </a:cubicBezTo>
                <a:cubicBezTo>
                  <a:pt x="6229127" y="3595522"/>
                  <a:pt x="6247069" y="3650219"/>
                  <a:pt x="6204457" y="3762302"/>
                </a:cubicBezTo>
                <a:cubicBezTo>
                  <a:pt x="6176648" y="3835828"/>
                  <a:pt x="6135833" y="3903528"/>
                  <a:pt x="6171716" y="3990952"/>
                </a:cubicBezTo>
                <a:cubicBezTo>
                  <a:pt x="6196832" y="4051028"/>
                  <a:pt x="6186964" y="4090479"/>
                  <a:pt x="6093674" y="4063580"/>
                </a:cubicBezTo>
                <a:cubicBezTo>
                  <a:pt x="5993205" y="4034885"/>
                  <a:pt x="5955530" y="4088685"/>
                  <a:pt x="5980645" y="4194045"/>
                </a:cubicBezTo>
                <a:cubicBezTo>
                  <a:pt x="5996791" y="4261744"/>
                  <a:pt x="5979747" y="4282366"/>
                  <a:pt x="5910676" y="4274743"/>
                </a:cubicBezTo>
                <a:cubicBezTo>
                  <a:pt x="5834426" y="4266226"/>
                  <a:pt x="5761765" y="4221841"/>
                  <a:pt x="5667577" y="4243362"/>
                </a:cubicBezTo>
                <a:cubicBezTo>
                  <a:pt x="5742928" y="4366207"/>
                  <a:pt x="5903948" y="4331236"/>
                  <a:pt x="5991859" y="4448252"/>
                </a:cubicBezTo>
                <a:cubicBezTo>
                  <a:pt x="5886904" y="4448697"/>
                  <a:pt x="5806617" y="4448252"/>
                  <a:pt x="5729024" y="4422695"/>
                </a:cubicBezTo>
                <a:cubicBezTo>
                  <a:pt x="5696728" y="4412381"/>
                  <a:pt x="5661295" y="4401625"/>
                  <a:pt x="5643357" y="4437041"/>
                </a:cubicBezTo>
                <a:cubicBezTo>
                  <a:pt x="5622274" y="4479633"/>
                  <a:pt x="5665781" y="4495772"/>
                  <a:pt x="5692243" y="4503395"/>
                </a:cubicBezTo>
                <a:cubicBezTo>
                  <a:pt x="5766702" y="4524914"/>
                  <a:pt x="5823661" y="4576025"/>
                  <a:pt x="5885111" y="4615926"/>
                </a:cubicBezTo>
                <a:cubicBezTo>
                  <a:pt x="6020115" y="4703353"/>
                  <a:pt x="6168129" y="4776430"/>
                  <a:pt x="6282503" y="4920793"/>
                </a:cubicBezTo>
                <a:cubicBezTo>
                  <a:pt x="6138526" y="4884029"/>
                  <a:pt x="6031329" y="4798399"/>
                  <a:pt x="5897668" y="4780915"/>
                </a:cubicBezTo>
                <a:cubicBezTo>
                  <a:pt x="6013387" y="4912275"/>
                  <a:pt x="6162296" y="4998804"/>
                  <a:pt x="6303132" y="5094297"/>
                </a:cubicBezTo>
                <a:cubicBezTo>
                  <a:pt x="6343501" y="5121199"/>
                  <a:pt x="6384317" y="5139580"/>
                  <a:pt x="6393287" y="5198310"/>
                </a:cubicBezTo>
                <a:cubicBezTo>
                  <a:pt x="6410780" y="5312186"/>
                  <a:pt x="6463257" y="5406336"/>
                  <a:pt x="6575386" y="5456548"/>
                </a:cubicBezTo>
                <a:cubicBezTo>
                  <a:pt x="6576284" y="5457000"/>
                  <a:pt x="6570007" y="5474037"/>
                  <a:pt x="6566415" y="5485690"/>
                </a:cubicBezTo>
                <a:cubicBezTo>
                  <a:pt x="6497793" y="5489279"/>
                  <a:pt x="6443521" y="5422027"/>
                  <a:pt x="6356059" y="5443995"/>
                </a:cubicBezTo>
                <a:cubicBezTo>
                  <a:pt x="6439934" y="5535454"/>
                  <a:pt x="6509903" y="5617502"/>
                  <a:pt x="6628762" y="5660990"/>
                </a:cubicBezTo>
                <a:cubicBezTo>
                  <a:pt x="6723848" y="5695511"/>
                  <a:pt x="6841363" y="5715686"/>
                  <a:pt x="6910436" y="5827767"/>
                </a:cubicBezTo>
                <a:cubicBezTo>
                  <a:pt x="6830149" y="5849739"/>
                  <a:pt x="6770494" y="5821942"/>
                  <a:pt x="6710393" y="5802214"/>
                </a:cubicBezTo>
                <a:cubicBezTo>
                  <a:pt x="6618446" y="5771728"/>
                  <a:pt x="6527397" y="5737208"/>
                  <a:pt x="6435448" y="5706719"/>
                </a:cubicBezTo>
                <a:cubicBezTo>
                  <a:pt x="6400463" y="5695062"/>
                  <a:pt x="6362338" y="5686991"/>
                  <a:pt x="6339913" y="5742586"/>
                </a:cubicBezTo>
                <a:cubicBezTo>
                  <a:pt x="6456978" y="5754244"/>
                  <a:pt x="6526948" y="5829564"/>
                  <a:pt x="6600503" y="5900398"/>
                </a:cubicBezTo>
                <a:cubicBezTo>
                  <a:pt x="6641770" y="5940299"/>
                  <a:pt x="6675410" y="5993652"/>
                  <a:pt x="6749863" y="5973478"/>
                </a:cubicBezTo>
                <a:cubicBezTo>
                  <a:pt x="6788885" y="5962718"/>
                  <a:pt x="6813554" y="5992754"/>
                  <a:pt x="6809515" y="6029519"/>
                </a:cubicBezTo>
                <a:cubicBezTo>
                  <a:pt x="6794715" y="6159089"/>
                  <a:pt x="6885766" y="6204369"/>
                  <a:pt x="6979954" y="6229474"/>
                </a:cubicBezTo>
                <a:cubicBezTo>
                  <a:pt x="7158469" y="6276549"/>
                  <a:pt x="7306929" y="6387287"/>
                  <a:pt x="7480509" y="6447812"/>
                </a:cubicBezTo>
                <a:cubicBezTo>
                  <a:pt x="7649154" y="6506545"/>
                  <a:pt x="7779672" y="6645975"/>
                  <a:pt x="7948764" y="6719056"/>
                </a:cubicBezTo>
                <a:cubicBezTo>
                  <a:pt x="8040603" y="6758733"/>
                  <a:pt x="8129409" y="6806985"/>
                  <a:pt x="8221244" y="6848868"/>
                </a:cubicBezTo>
                <a:lnTo>
                  <a:pt x="8242921"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olo 1">
            <a:extLst>
              <a:ext uri="{FF2B5EF4-FFF2-40B4-BE49-F238E27FC236}">
                <a16:creationId xmlns:a16="http://schemas.microsoft.com/office/drawing/2014/main" id="{AB73FA19-0B27-F67E-0201-C24BAA06917C}"/>
              </a:ext>
            </a:extLst>
          </p:cNvPr>
          <p:cNvSpPr>
            <a:spLocks noGrp="1"/>
          </p:cNvSpPr>
          <p:nvPr>
            <p:ph type="title"/>
          </p:nvPr>
        </p:nvSpPr>
        <p:spPr>
          <a:xfrm>
            <a:off x="838200" y="365125"/>
            <a:ext cx="2558143" cy="647374"/>
          </a:xfrm>
        </p:spPr>
        <p:txBody>
          <a:bodyPr vert="horz" lIns="91440" tIns="45720" rIns="91440" bIns="45720" rtlCol="0" anchor="ctr">
            <a:normAutofit fontScale="90000"/>
          </a:bodyPr>
          <a:lstStyle/>
          <a:p>
            <a:r>
              <a:rPr lang="en-US"/>
              <a:t>ROC curve</a:t>
            </a:r>
          </a:p>
        </p:txBody>
      </p:sp>
      <p:sp>
        <p:nvSpPr>
          <p:cNvPr id="6" name="CasellaDiTesto 5">
            <a:extLst>
              <a:ext uri="{FF2B5EF4-FFF2-40B4-BE49-F238E27FC236}">
                <a16:creationId xmlns:a16="http://schemas.microsoft.com/office/drawing/2014/main" id="{3DC3DA56-1B87-2F5C-6DFC-91D6DB1F1B9F}"/>
              </a:ext>
            </a:extLst>
          </p:cNvPr>
          <p:cNvSpPr txBox="1"/>
          <p:nvPr/>
        </p:nvSpPr>
        <p:spPr>
          <a:xfrm>
            <a:off x="838200" y="1187287"/>
            <a:ext cx="5435019" cy="5191742"/>
          </a:xfrm>
          <a:prstGeom prst="rect">
            <a:avLst/>
          </a:prstGeom>
        </p:spPr>
        <p:txBody>
          <a:bodyPr vert="horz" lIns="91440" tIns="45720" rIns="91440" bIns="45720" rtlCol="0">
            <a:noAutofit/>
          </a:bodyPr>
          <a:lstStyle/>
          <a:p>
            <a:pPr>
              <a:lnSpc>
                <a:spcPct val="90000"/>
              </a:lnSpc>
              <a:spcAft>
                <a:spcPts val="600"/>
              </a:spcAft>
            </a:pPr>
            <a:r>
              <a:rPr lang="en-US" sz="2200"/>
              <a:t>Defining the probability of correctly detecting the signal as:</a:t>
            </a:r>
          </a:p>
          <a:p>
            <a:pPr indent="-228600">
              <a:lnSpc>
                <a:spcPct val="90000"/>
              </a:lnSpc>
              <a:spcAft>
                <a:spcPts val="600"/>
              </a:spcAft>
              <a:buFont typeface="Arial" panose="020B0604020202020204" pitchFamily="34" charset="0"/>
              <a:buChar char="•"/>
            </a:pPr>
            <a:endParaRPr lang="en-US" sz="2200"/>
          </a:p>
          <a:p>
            <a:pPr indent="-228600">
              <a:lnSpc>
                <a:spcPct val="90000"/>
              </a:lnSpc>
              <a:spcAft>
                <a:spcPts val="600"/>
              </a:spcAft>
              <a:buFont typeface="Arial" panose="020B0604020202020204" pitchFamily="34" charset="0"/>
              <a:buChar char="•"/>
            </a:pPr>
            <a:endParaRPr lang="en-US" sz="2200"/>
          </a:p>
          <a:p>
            <a:pPr>
              <a:lnSpc>
                <a:spcPct val="90000"/>
              </a:lnSpc>
              <a:spcAft>
                <a:spcPts val="600"/>
              </a:spcAft>
            </a:pPr>
            <a:r>
              <a:rPr lang="en-US" sz="2200"/>
              <a:t>we plot the ROC curve. </a:t>
            </a:r>
          </a:p>
          <a:p>
            <a:pPr indent="-228600">
              <a:lnSpc>
                <a:spcPct val="90000"/>
              </a:lnSpc>
              <a:spcAft>
                <a:spcPts val="600"/>
              </a:spcAft>
              <a:buFont typeface="Arial" panose="020B0604020202020204" pitchFamily="34" charset="0"/>
              <a:buChar char="•"/>
            </a:pPr>
            <a:endParaRPr lang="en-US" sz="2200"/>
          </a:p>
          <a:p>
            <a:pPr>
              <a:lnSpc>
                <a:spcPct val="90000"/>
              </a:lnSpc>
              <a:spcAft>
                <a:spcPts val="600"/>
              </a:spcAft>
            </a:pPr>
            <a:r>
              <a:rPr lang="en-US" sz="2200"/>
              <a:t>The ROC curve illustrates the diagnostic ability of a binary classifier system as its discrimination threshold is varied. </a:t>
            </a:r>
          </a:p>
          <a:p>
            <a:pPr indent="-228600">
              <a:lnSpc>
                <a:spcPct val="90000"/>
              </a:lnSpc>
              <a:spcAft>
                <a:spcPts val="600"/>
              </a:spcAft>
              <a:buFont typeface="Arial" panose="020B0604020202020204" pitchFamily="34" charset="0"/>
              <a:buChar char="•"/>
            </a:pPr>
            <a:endParaRPr lang="en-US" sz="2200"/>
          </a:p>
          <a:p>
            <a:pPr>
              <a:lnSpc>
                <a:spcPct val="90000"/>
              </a:lnSpc>
              <a:spcAft>
                <a:spcPts val="600"/>
              </a:spcAft>
            </a:pPr>
            <a:r>
              <a:rPr lang="en-US" sz="2200"/>
              <a:t>The closer this curve is to the top left corner, the better is the performance of the binary classifier.</a:t>
            </a:r>
          </a:p>
          <a:p>
            <a:pPr>
              <a:lnSpc>
                <a:spcPct val="90000"/>
              </a:lnSpc>
              <a:spcAft>
                <a:spcPts val="600"/>
              </a:spcAft>
            </a:pPr>
            <a:r>
              <a:rPr lang="en-US" sz="2200"/>
              <a:t>Due to SNR=-10, we are far from ideality.</a:t>
            </a:r>
          </a:p>
        </p:txBody>
      </p:sp>
      <p:pic>
        <p:nvPicPr>
          <p:cNvPr id="5" name="Segnaposto contenuto 4" descr="Immagine che contiene testo, diagramma, Diagramma, linea&#10;&#10;Descrizione generata automaticamente">
            <a:extLst>
              <a:ext uri="{FF2B5EF4-FFF2-40B4-BE49-F238E27FC236}">
                <a16:creationId xmlns:a16="http://schemas.microsoft.com/office/drawing/2014/main" id="{835B9B0C-3D65-8237-806A-4818E50B8C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64898" y="1695849"/>
            <a:ext cx="5178462" cy="3886648"/>
          </a:xfrm>
          <a:prstGeom prst="rect">
            <a:avLst/>
          </a:prstGeom>
        </p:spPr>
      </p:pic>
      <p:pic>
        <p:nvPicPr>
          <p:cNvPr id="7" name="Immagine 6">
            <a:extLst>
              <a:ext uri="{FF2B5EF4-FFF2-40B4-BE49-F238E27FC236}">
                <a16:creationId xmlns:a16="http://schemas.microsoft.com/office/drawing/2014/main" id="{EAF63FCD-682F-A5FC-B73C-480E1591C0F9}"/>
              </a:ext>
            </a:extLst>
          </p:cNvPr>
          <p:cNvPicPr>
            <a:picLocks/>
          </p:cNvPicPr>
          <p:nvPr/>
        </p:nvPicPr>
        <p:blipFill>
          <a:blip r:embed="rId3"/>
          <a:stretch>
            <a:fillRect/>
          </a:stretch>
        </p:blipFill>
        <p:spPr>
          <a:xfrm>
            <a:off x="2192101" y="1966487"/>
            <a:ext cx="2288742" cy="466597"/>
          </a:xfrm>
          <a:prstGeom prst="rect">
            <a:avLst/>
          </a:prstGeom>
        </p:spPr>
      </p:pic>
    </p:spTree>
    <p:extLst>
      <p:ext uri="{BB962C8B-B14F-4D97-AF65-F5344CB8AC3E}">
        <p14:creationId xmlns:p14="http://schemas.microsoft.com/office/powerpoint/2010/main" val="180635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ADDBBC3-5232-78AD-79F5-D085EF279446}"/>
              </a:ext>
            </a:extLst>
          </p:cNvPr>
          <p:cNvSpPr>
            <a:spLocks noGrp="1"/>
          </p:cNvSpPr>
          <p:nvPr>
            <p:ph type="title"/>
          </p:nvPr>
        </p:nvSpPr>
        <p:spPr>
          <a:xfrm>
            <a:off x="1156851" y="637762"/>
            <a:ext cx="9888496" cy="900131"/>
          </a:xfrm>
        </p:spPr>
        <p:txBody>
          <a:bodyPr anchor="t">
            <a:normAutofit/>
          </a:bodyPr>
          <a:lstStyle/>
          <a:p>
            <a:r>
              <a:rPr lang="it-IT" sz="4000" err="1">
                <a:solidFill>
                  <a:schemeClr val="bg1"/>
                </a:solidFill>
              </a:rPr>
              <a:t>Example</a:t>
            </a:r>
            <a:r>
              <a:rPr lang="it-IT" sz="4000">
                <a:solidFill>
                  <a:schemeClr val="bg1"/>
                </a:solidFill>
              </a:rPr>
              <a:t>: SNR=-20dB</a:t>
            </a:r>
            <a:endParaRPr lang="en-GB"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9EF412D2-AF78-4553-F5F4-5B2D461B34D9}"/>
              </a:ext>
            </a:extLst>
          </p:cNvPr>
          <p:cNvSpPr>
            <a:spLocks noGrp="1"/>
          </p:cNvSpPr>
          <p:nvPr>
            <p:ph idx="1"/>
          </p:nvPr>
        </p:nvSpPr>
        <p:spPr>
          <a:xfrm>
            <a:off x="1155548" y="2217343"/>
            <a:ext cx="9880893" cy="3959619"/>
          </a:xfrm>
        </p:spPr>
        <p:txBody>
          <a:bodyPr>
            <a:normAutofit/>
          </a:bodyPr>
          <a:lstStyle/>
          <a:p>
            <a:pPr marL="0" indent="0">
              <a:buNone/>
            </a:pPr>
            <a:r>
              <a:rPr lang="it-IT" sz="2400">
                <a:latin typeface="+mj-lt"/>
              </a:rPr>
              <a:t>If we </a:t>
            </a:r>
            <a:r>
              <a:rPr lang="it-IT" sz="2400" err="1">
                <a:latin typeface="+mj-lt"/>
              </a:rPr>
              <a:t>decrease</a:t>
            </a:r>
            <a:r>
              <a:rPr lang="it-IT" sz="2400">
                <a:latin typeface="+mj-lt"/>
              </a:rPr>
              <a:t> the SNR </a:t>
            </a:r>
            <a:r>
              <a:rPr lang="it-IT" sz="2400" err="1">
                <a:latin typeface="+mj-lt"/>
              </a:rPr>
              <a:t>value</a:t>
            </a:r>
            <a:r>
              <a:rPr lang="it-IT" sz="2400">
                <a:latin typeface="+mj-lt"/>
              </a:rPr>
              <a:t>, the </a:t>
            </a:r>
            <a:r>
              <a:rPr lang="it-IT" sz="2400" err="1">
                <a:latin typeface="+mj-lt"/>
              </a:rPr>
              <a:t>noise</a:t>
            </a:r>
            <a:r>
              <a:rPr lang="it-IT" sz="2400">
                <a:latin typeface="+mj-lt"/>
              </a:rPr>
              <a:t> </a:t>
            </a:r>
            <a:r>
              <a:rPr lang="it-IT" sz="2400" err="1">
                <a:latin typeface="+mj-lt"/>
              </a:rPr>
              <a:t>has</a:t>
            </a:r>
            <a:r>
              <a:rPr lang="it-IT" sz="2400">
                <a:latin typeface="+mj-lt"/>
              </a:rPr>
              <a:t> an </a:t>
            </a:r>
            <a:r>
              <a:rPr lang="it-IT" sz="2400" err="1">
                <a:latin typeface="+mj-lt"/>
              </a:rPr>
              <a:t>higher</a:t>
            </a:r>
            <a:r>
              <a:rPr lang="it-IT" sz="2400">
                <a:latin typeface="+mj-lt"/>
              </a:rPr>
              <a:t> </a:t>
            </a:r>
            <a:r>
              <a:rPr lang="it-IT" sz="2400" err="1">
                <a:latin typeface="+mj-lt"/>
              </a:rPr>
              <a:t>contribution</a:t>
            </a:r>
            <a:r>
              <a:rPr lang="it-IT" sz="2400">
                <a:latin typeface="+mj-lt"/>
              </a:rPr>
              <a:t> on the </a:t>
            </a:r>
            <a:r>
              <a:rPr lang="it-IT" sz="2400" err="1">
                <a:latin typeface="+mj-lt"/>
              </a:rPr>
              <a:t>signal</a:t>
            </a:r>
            <a:r>
              <a:rPr lang="it-IT" sz="2400">
                <a:latin typeface="+mj-lt"/>
              </a:rPr>
              <a:t>, </a:t>
            </a:r>
            <a:r>
              <a:rPr lang="it-IT" sz="2400" err="1">
                <a:latin typeface="+mj-lt"/>
              </a:rPr>
              <a:t>as</a:t>
            </a:r>
            <a:r>
              <a:rPr lang="it-IT" sz="2400">
                <a:latin typeface="+mj-lt"/>
              </a:rPr>
              <a:t> </a:t>
            </a:r>
            <a:r>
              <a:rPr lang="it-IT" sz="2400" err="1">
                <a:latin typeface="+mj-lt"/>
              </a:rPr>
              <a:t>consequence</a:t>
            </a:r>
            <a:r>
              <a:rPr lang="it-IT" sz="2400">
                <a:latin typeface="+mj-lt"/>
              </a:rPr>
              <a:t>:</a:t>
            </a:r>
          </a:p>
          <a:p>
            <a:pPr marL="285750" indent="-285750">
              <a:buFont typeface="Arial" panose="020B0604020202020204" pitchFamily="34" charset="0"/>
              <a:buChar char="•"/>
            </a:pPr>
            <a:r>
              <a:rPr lang="it-IT" sz="2400">
                <a:latin typeface="+mj-lt"/>
              </a:rPr>
              <a:t>The </a:t>
            </a:r>
            <a:r>
              <a:rPr lang="it-IT" sz="2400" err="1">
                <a:latin typeface="+mj-lt"/>
              </a:rPr>
              <a:t>resulting</a:t>
            </a:r>
            <a:r>
              <a:rPr lang="it-IT" sz="2400">
                <a:latin typeface="+mj-lt"/>
              </a:rPr>
              <a:t> </a:t>
            </a:r>
            <a:r>
              <a:rPr lang="it-IT" sz="2400" err="1">
                <a:latin typeface="+mj-lt"/>
              </a:rPr>
              <a:t>signal</a:t>
            </a:r>
            <a:r>
              <a:rPr lang="it-IT" sz="2400">
                <a:latin typeface="+mj-lt"/>
              </a:rPr>
              <a:t> </a:t>
            </a:r>
            <a:r>
              <a:rPr lang="it-IT" sz="2400" err="1">
                <a:latin typeface="+mj-lt"/>
              </a:rPr>
              <a:t>is</a:t>
            </a:r>
            <a:r>
              <a:rPr lang="it-IT" sz="2400">
                <a:latin typeface="+mj-lt"/>
              </a:rPr>
              <a:t> </a:t>
            </a:r>
            <a:r>
              <a:rPr lang="it-IT" sz="2400" err="1">
                <a:latin typeface="+mj-lt"/>
              </a:rPr>
              <a:t>very</a:t>
            </a:r>
            <a:r>
              <a:rPr lang="it-IT" sz="2400">
                <a:latin typeface="+mj-lt"/>
              </a:rPr>
              <a:t> </a:t>
            </a:r>
            <a:r>
              <a:rPr lang="it-IT" sz="2400" err="1">
                <a:latin typeface="+mj-lt"/>
              </a:rPr>
              <a:t>noisy</a:t>
            </a:r>
            <a:r>
              <a:rPr lang="it-IT" sz="2400">
                <a:latin typeface="+mj-lt"/>
              </a:rPr>
              <a:t>;</a:t>
            </a:r>
          </a:p>
          <a:p>
            <a:pPr marL="285750" indent="-285750">
              <a:buFont typeface="Arial" panose="020B0604020202020204" pitchFamily="34" charset="0"/>
              <a:buChar char="•"/>
            </a:pPr>
            <a:r>
              <a:rPr lang="it-IT" sz="2400" err="1">
                <a:latin typeface="+mj-lt"/>
              </a:rPr>
              <a:t>Correlation</a:t>
            </a:r>
            <a:r>
              <a:rPr lang="it-IT" sz="2400">
                <a:latin typeface="+mj-lt"/>
              </a:rPr>
              <a:t> </a:t>
            </a:r>
            <a:r>
              <a:rPr lang="it-IT" sz="2400" err="1">
                <a:latin typeface="+mj-lt"/>
              </a:rPr>
              <a:t>is</a:t>
            </a:r>
            <a:r>
              <a:rPr lang="it-IT" sz="2400">
                <a:latin typeface="+mj-lt"/>
              </a:rPr>
              <a:t> more </a:t>
            </a:r>
            <a:r>
              <a:rPr lang="it-IT" sz="2400" err="1">
                <a:latin typeface="+mj-lt"/>
              </a:rPr>
              <a:t>overlapped</a:t>
            </a:r>
            <a:r>
              <a:rPr lang="it-IT" sz="2400">
                <a:latin typeface="+mj-lt"/>
              </a:rPr>
              <a:t>, this </a:t>
            </a:r>
            <a:r>
              <a:rPr lang="it-IT" sz="2400" err="1">
                <a:latin typeface="+mj-lt"/>
              </a:rPr>
              <a:t>increase</a:t>
            </a:r>
            <a:r>
              <a:rPr lang="it-IT" sz="2400">
                <a:latin typeface="+mj-lt"/>
              </a:rPr>
              <a:t> the </a:t>
            </a:r>
            <a:r>
              <a:rPr lang="it-IT" sz="2400" err="1">
                <a:latin typeface="+mj-lt"/>
              </a:rPr>
              <a:t>difficulty</a:t>
            </a:r>
            <a:r>
              <a:rPr lang="it-IT" sz="2400">
                <a:latin typeface="+mj-lt"/>
              </a:rPr>
              <a:t> to </a:t>
            </a:r>
            <a:r>
              <a:rPr lang="it-IT" sz="2400" err="1">
                <a:latin typeface="+mj-lt"/>
              </a:rPr>
              <a:t>detect</a:t>
            </a:r>
            <a:r>
              <a:rPr lang="it-IT" sz="2400">
                <a:latin typeface="+mj-lt"/>
              </a:rPr>
              <a:t> the </a:t>
            </a:r>
            <a:r>
              <a:rPr lang="it-IT" sz="2400" err="1">
                <a:latin typeface="+mj-lt"/>
              </a:rPr>
              <a:t>signal</a:t>
            </a:r>
            <a:r>
              <a:rPr lang="it-IT" sz="2400">
                <a:latin typeface="+mj-lt"/>
              </a:rPr>
              <a:t> </a:t>
            </a:r>
            <a:r>
              <a:rPr lang="it-IT" sz="2400" err="1">
                <a:latin typeface="+mj-lt"/>
              </a:rPr>
              <a:t>correctly</a:t>
            </a:r>
            <a:r>
              <a:rPr lang="it-IT" sz="2400">
                <a:latin typeface="+mj-lt"/>
              </a:rPr>
              <a:t>;</a:t>
            </a:r>
          </a:p>
          <a:p>
            <a:pPr marL="285750" indent="-285750">
              <a:buFont typeface="Arial" panose="020B0604020202020204" pitchFamily="34" charset="0"/>
              <a:buChar char="•"/>
            </a:pPr>
            <a:r>
              <a:rPr lang="it-IT" sz="2400">
                <a:latin typeface="+mj-lt"/>
              </a:rPr>
              <a:t>ROC curve </a:t>
            </a:r>
            <a:r>
              <a:rPr lang="it-IT" sz="2400" err="1">
                <a:latin typeface="+mj-lt"/>
              </a:rPr>
              <a:t>less</a:t>
            </a:r>
            <a:r>
              <a:rPr lang="it-IT" sz="2400">
                <a:latin typeface="+mj-lt"/>
              </a:rPr>
              <a:t> </a:t>
            </a:r>
            <a:r>
              <a:rPr lang="it-IT" sz="2400" err="1">
                <a:latin typeface="+mj-lt"/>
              </a:rPr>
              <a:t>closer</a:t>
            </a:r>
            <a:r>
              <a:rPr lang="it-IT" sz="2400">
                <a:latin typeface="+mj-lt"/>
              </a:rPr>
              <a:t> to the top </a:t>
            </a:r>
            <a:r>
              <a:rPr lang="it-IT" sz="2400" err="1">
                <a:latin typeface="+mj-lt"/>
              </a:rPr>
              <a:t>left</a:t>
            </a:r>
            <a:r>
              <a:rPr lang="it-IT" sz="2400">
                <a:latin typeface="+mj-lt"/>
              </a:rPr>
              <a:t> corner and more close to zero. </a:t>
            </a:r>
            <a:r>
              <a:rPr lang="it-IT" sz="2400" err="1">
                <a:latin typeface="+mj-lt"/>
              </a:rPr>
              <a:t>Then</a:t>
            </a:r>
            <a:r>
              <a:rPr lang="it-IT" sz="2400">
                <a:latin typeface="+mj-lt"/>
              </a:rPr>
              <a:t>, </a:t>
            </a:r>
            <a:r>
              <a:rPr lang="it-IT" sz="2400" err="1">
                <a:latin typeface="+mj-lt"/>
              </a:rPr>
              <a:t>there</a:t>
            </a:r>
            <a:r>
              <a:rPr lang="it-IT" sz="2400">
                <a:latin typeface="+mj-lt"/>
              </a:rPr>
              <a:t> </a:t>
            </a:r>
            <a:r>
              <a:rPr lang="it-IT" sz="2400" err="1">
                <a:latin typeface="+mj-lt"/>
              </a:rPr>
              <a:t>is</a:t>
            </a:r>
            <a:r>
              <a:rPr lang="it-IT" sz="2400">
                <a:latin typeface="+mj-lt"/>
              </a:rPr>
              <a:t> a more </a:t>
            </a:r>
            <a:r>
              <a:rPr lang="it-IT" sz="2400" err="1">
                <a:latin typeface="+mj-lt"/>
              </a:rPr>
              <a:t>reliable</a:t>
            </a:r>
            <a:r>
              <a:rPr lang="it-IT" sz="2400">
                <a:latin typeface="+mj-lt"/>
              </a:rPr>
              <a:t> </a:t>
            </a:r>
            <a:r>
              <a:rPr lang="it-IT" sz="2400" err="1">
                <a:latin typeface="+mj-lt"/>
              </a:rPr>
              <a:t>detection</a:t>
            </a:r>
            <a:r>
              <a:rPr lang="it-IT" sz="2400">
                <a:latin typeface="+mj-lt"/>
              </a:rPr>
              <a:t> </a:t>
            </a:r>
            <a:r>
              <a:rPr lang="it-IT" sz="2400" err="1">
                <a:latin typeface="+mj-lt"/>
              </a:rPr>
              <a:t>only</a:t>
            </a:r>
            <a:r>
              <a:rPr lang="it-IT" sz="2400">
                <a:latin typeface="+mj-lt"/>
              </a:rPr>
              <a:t> for high false </a:t>
            </a:r>
            <a:r>
              <a:rPr lang="it-IT" sz="2400" err="1">
                <a:latin typeface="+mj-lt"/>
              </a:rPr>
              <a:t>alarm</a:t>
            </a:r>
            <a:r>
              <a:rPr lang="it-IT" sz="2400">
                <a:latin typeface="+mj-lt"/>
              </a:rPr>
              <a:t>.</a:t>
            </a:r>
          </a:p>
        </p:txBody>
      </p:sp>
    </p:spTree>
    <p:extLst>
      <p:ext uri="{BB962C8B-B14F-4D97-AF65-F5344CB8AC3E}">
        <p14:creationId xmlns:p14="http://schemas.microsoft.com/office/powerpoint/2010/main" val="1974329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4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3390FC5-1190-7842-3D48-46C05FC53454}"/>
              </a:ext>
            </a:extLst>
          </p:cNvPr>
          <p:cNvSpPr>
            <a:spLocks noGrp="1"/>
          </p:cNvSpPr>
          <p:nvPr>
            <p:ph type="title"/>
          </p:nvPr>
        </p:nvSpPr>
        <p:spPr>
          <a:xfrm>
            <a:off x="1156851" y="637762"/>
            <a:ext cx="9888496" cy="900131"/>
          </a:xfrm>
        </p:spPr>
        <p:txBody>
          <a:bodyPr anchor="t">
            <a:normAutofit/>
          </a:bodyPr>
          <a:lstStyle/>
          <a:p>
            <a:r>
              <a:rPr lang="it-IT" sz="4000">
                <a:solidFill>
                  <a:schemeClr val="bg1"/>
                </a:solidFill>
              </a:rPr>
              <a:t>SNR=-20dB: outputs</a:t>
            </a:r>
            <a:endParaRPr lang="en-GB" sz="4000">
              <a:solidFill>
                <a:schemeClr val="bg1"/>
              </a:solidFill>
            </a:endParaRPr>
          </a:p>
        </p:txBody>
      </p:sp>
      <p:sp>
        <p:nvSpPr>
          <p:cNvPr id="62" name="Rectangle 4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up 4">
            <a:extLst>
              <a:ext uri="{FF2B5EF4-FFF2-40B4-BE49-F238E27FC236}">
                <a16:creationId xmlns:a16="http://schemas.microsoft.com/office/drawing/2014/main" id="{930E8D8A-C640-4BF2-4627-CF65BD3F86C2}"/>
              </a:ext>
            </a:extLst>
          </p:cNvPr>
          <p:cNvGrpSpPr/>
          <p:nvPr/>
        </p:nvGrpSpPr>
        <p:grpSpPr>
          <a:xfrm>
            <a:off x="1472851" y="1732185"/>
            <a:ext cx="9412863" cy="5060134"/>
            <a:chOff x="838200" y="1565750"/>
            <a:chExt cx="10550049" cy="5292249"/>
          </a:xfrm>
        </p:grpSpPr>
        <p:pic>
          <p:nvPicPr>
            <p:cNvPr id="22" name="Segnaposto contenuto 16">
              <a:extLst>
                <a:ext uri="{FF2B5EF4-FFF2-40B4-BE49-F238E27FC236}">
                  <a16:creationId xmlns:a16="http://schemas.microsoft.com/office/drawing/2014/main" id="{DCA60248-467C-F0A2-D697-74F2E9E76DB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99692" y="4211874"/>
              <a:ext cx="3528166" cy="2646125"/>
            </a:xfrm>
            <a:prstGeom prst="rect">
              <a:avLst/>
            </a:prstGeom>
          </p:spPr>
        </p:pic>
        <p:pic>
          <p:nvPicPr>
            <p:cNvPr id="18" name="Segnaposto contenuto 16">
              <a:extLst>
                <a:ext uri="{FF2B5EF4-FFF2-40B4-BE49-F238E27FC236}">
                  <a16:creationId xmlns:a16="http://schemas.microsoft.com/office/drawing/2014/main" id="{1A43C5EC-01E9-FCE9-FABC-F5C46084045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31917" y="1568767"/>
              <a:ext cx="3528166" cy="2646124"/>
            </a:xfrm>
            <a:prstGeom prst="rect">
              <a:avLst/>
            </a:prstGeom>
          </p:spPr>
        </p:pic>
        <p:pic>
          <p:nvPicPr>
            <p:cNvPr id="24" name="Segnaposto contenuto 16">
              <a:extLst>
                <a:ext uri="{FF2B5EF4-FFF2-40B4-BE49-F238E27FC236}">
                  <a16:creationId xmlns:a16="http://schemas.microsoft.com/office/drawing/2014/main" id="{50465758-1CDD-8998-BA19-D6E4C5F88C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27868" y="4211875"/>
              <a:ext cx="3528166" cy="2646124"/>
            </a:xfrm>
            <a:prstGeom prst="rect">
              <a:avLst/>
            </a:prstGeom>
          </p:spPr>
        </p:pic>
        <p:pic>
          <p:nvPicPr>
            <p:cNvPr id="32" name="Segnaposto contenuto 16">
              <a:extLst>
                <a:ext uri="{FF2B5EF4-FFF2-40B4-BE49-F238E27FC236}">
                  <a16:creationId xmlns:a16="http://schemas.microsoft.com/office/drawing/2014/main" id="{D17DB4DB-5660-E1AD-8D56-A7CA8FFEA81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860083" y="1565750"/>
              <a:ext cx="3528166" cy="2646124"/>
            </a:xfrm>
            <a:prstGeom prst="rect">
              <a:avLst/>
            </a:prstGeom>
          </p:spPr>
        </p:pic>
        <p:pic>
          <p:nvPicPr>
            <p:cNvPr id="38" name="Segnaposto contenuto 16" descr="Immagine che contiene testo, linea, Parallelo, diagramma&#10;&#10;Descrizione generata automaticamente">
              <a:extLst>
                <a:ext uri="{FF2B5EF4-FFF2-40B4-BE49-F238E27FC236}">
                  <a16:creationId xmlns:a16="http://schemas.microsoft.com/office/drawing/2014/main" id="{697B37CC-9CEF-8FAE-42BC-147A035821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1568891"/>
              <a:ext cx="3528166" cy="2646125"/>
            </a:xfrm>
            <a:prstGeom prst="rect">
              <a:avLst/>
            </a:prstGeom>
          </p:spPr>
        </p:pic>
      </p:grpSp>
    </p:spTree>
    <p:extLst>
      <p:ext uri="{BB962C8B-B14F-4D97-AF65-F5344CB8AC3E}">
        <p14:creationId xmlns:p14="http://schemas.microsoft.com/office/powerpoint/2010/main" val="2062229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46E2546-EEB6-DDCC-5D57-434241EC199C}"/>
              </a:ext>
            </a:extLst>
          </p:cNvPr>
          <p:cNvSpPr>
            <a:spLocks noGrp="1"/>
          </p:cNvSpPr>
          <p:nvPr>
            <p:ph type="title"/>
          </p:nvPr>
        </p:nvSpPr>
        <p:spPr>
          <a:xfrm>
            <a:off x="1156851" y="637762"/>
            <a:ext cx="9888496" cy="900131"/>
          </a:xfrm>
        </p:spPr>
        <p:txBody>
          <a:bodyPr anchor="t">
            <a:normAutofit/>
          </a:bodyPr>
          <a:lstStyle/>
          <a:p>
            <a:r>
              <a:rPr lang="it-IT" sz="4000">
                <a:solidFill>
                  <a:schemeClr val="bg1"/>
                </a:solidFill>
              </a:rPr>
              <a:t>SNR= 0dB</a:t>
            </a:r>
            <a:endParaRPr lang="en-GB"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7C6788C0-0E15-A9D1-9F9C-7E70B840FA97}"/>
              </a:ext>
            </a:extLst>
          </p:cNvPr>
          <p:cNvSpPr>
            <a:spLocks noGrp="1"/>
          </p:cNvSpPr>
          <p:nvPr>
            <p:ph idx="1"/>
          </p:nvPr>
        </p:nvSpPr>
        <p:spPr>
          <a:xfrm>
            <a:off x="1155548" y="2217343"/>
            <a:ext cx="9880893" cy="3959619"/>
          </a:xfrm>
        </p:spPr>
        <p:txBody>
          <a:bodyPr>
            <a:normAutofit/>
          </a:bodyPr>
          <a:lstStyle/>
          <a:p>
            <a:pPr marL="0" indent="0">
              <a:buNone/>
            </a:pPr>
            <a:r>
              <a:rPr lang="it-IT" sz="2400" err="1">
                <a:latin typeface="+mj-lt"/>
              </a:rPr>
              <a:t>If</a:t>
            </a:r>
            <a:r>
              <a:rPr lang="it-IT" sz="2400">
                <a:latin typeface="+mj-lt"/>
              </a:rPr>
              <a:t> </a:t>
            </a:r>
            <a:r>
              <a:rPr lang="it-IT" sz="2400" err="1">
                <a:latin typeface="+mj-lt"/>
              </a:rPr>
              <a:t>we</a:t>
            </a:r>
            <a:r>
              <a:rPr lang="it-IT" sz="2400">
                <a:latin typeface="+mj-lt"/>
              </a:rPr>
              <a:t> </a:t>
            </a:r>
            <a:r>
              <a:rPr lang="it-IT" sz="2400" err="1">
                <a:latin typeface="+mj-lt"/>
              </a:rPr>
              <a:t>increase</a:t>
            </a:r>
            <a:r>
              <a:rPr lang="it-IT" sz="2400">
                <a:latin typeface="+mj-lt"/>
              </a:rPr>
              <a:t> the SNR </a:t>
            </a:r>
            <a:r>
              <a:rPr lang="it-IT" sz="2400" err="1">
                <a:latin typeface="+mj-lt"/>
              </a:rPr>
              <a:t>value</a:t>
            </a:r>
            <a:r>
              <a:rPr lang="it-IT" sz="2400">
                <a:latin typeface="+mj-lt"/>
              </a:rPr>
              <a:t>, the </a:t>
            </a:r>
            <a:r>
              <a:rPr lang="it-IT" sz="2400" err="1">
                <a:latin typeface="+mj-lt"/>
              </a:rPr>
              <a:t>noise</a:t>
            </a:r>
            <a:r>
              <a:rPr lang="it-IT" sz="2400">
                <a:latin typeface="+mj-lt"/>
              </a:rPr>
              <a:t> </a:t>
            </a:r>
            <a:r>
              <a:rPr lang="it-IT" sz="2400" err="1">
                <a:latin typeface="+mj-lt"/>
              </a:rPr>
              <a:t>has</a:t>
            </a:r>
            <a:r>
              <a:rPr lang="it-IT" sz="2400">
                <a:latin typeface="+mj-lt"/>
              </a:rPr>
              <a:t> a </a:t>
            </a:r>
            <a:r>
              <a:rPr lang="it-IT" sz="2400" err="1">
                <a:latin typeface="+mj-lt"/>
              </a:rPr>
              <a:t>lower</a:t>
            </a:r>
            <a:r>
              <a:rPr lang="it-IT" sz="2400">
                <a:latin typeface="+mj-lt"/>
              </a:rPr>
              <a:t> </a:t>
            </a:r>
            <a:r>
              <a:rPr lang="it-IT" sz="2400" err="1">
                <a:latin typeface="+mj-lt"/>
              </a:rPr>
              <a:t>contribute</a:t>
            </a:r>
            <a:r>
              <a:rPr lang="it-IT" sz="2400">
                <a:latin typeface="+mj-lt"/>
              </a:rPr>
              <a:t> on the </a:t>
            </a:r>
            <a:r>
              <a:rPr lang="it-IT" sz="2400" err="1">
                <a:latin typeface="+mj-lt"/>
              </a:rPr>
              <a:t>signal</a:t>
            </a:r>
            <a:r>
              <a:rPr lang="it-IT" sz="2400">
                <a:latin typeface="+mj-lt"/>
              </a:rPr>
              <a:t>, </a:t>
            </a:r>
            <a:r>
              <a:rPr lang="it-IT" sz="2400" err="1">
                <a:latin typeface="+mj-lt"/>
              </a:rPr>
              <a:t>as</a:t>
            </a:r>
            <a:r>
              <a:rPr lang="it-IT" sz="2400">
                <a:latin typeface="+mj-lt"/>
              </a:rPr>
              <a:t> </a:t>
            </a:r>
            <a:r>
              <a:rPr lang="it-IT" sz="2400" err="1">
                <a:latin typeface="+mj-lt"/>
              </a:rPr>
              <a:t>consequence</a:t>
            </a:r>
            <a:r>
              <a:rPr lang="it-IT" sz="2400">
                <a:latin typeface="+mj-lt"/>
              </a:rPr>
              <a:t>:</a:t>
            </a:r>
          </a:p>
          <a:p>
            <a:r>
              <a:rPr lang="it-IT" sz="2400" err="1">
                <a:latin typeface="+mj-lt"/>
              </a:rPr>
              <a:t>Resulting</a:t>
            </a:r>
            <a:r>
              <a:rPr lang="it-IT" sz="2400">
                <a:latin typeface="+mj-lt"/>
              </a:rPr>
              <a:t> </a:t>
            </a:r>
            <a:r>
              <a:rPr lang="it-IT" sz="2400" err="1">
                <a:latin typeface="+mj-lt"/>
              </a:rPr>
              <a:t>signal</a:t>
            </a:r>
            <a:r>
              <a:rPr lang="it-IT" sz="2400">
                <a:latin typeface="+mj-lt"/>
              </a:rPr>
              <a:t> </a:t>
            </a:r>
            <a:r>
              <a:rPr lang="it-IT" sz="2400" err="1">
                <a:latin typeface="+mj-lt"/>
              </a:rPr>
              <a:t>is</a:t>
            </a:r>
            <a:r>
              <a:rPr lang="it-IT" sz="2400">
                <a:latin typeface="+mj-lt"/>
              </a:rPr>
              <a:t> </a:t>
            </a:r>
            <a:r>
              <a:rPr lang="it-IT" sz="2400" err="1">
                <a:latin typeface="+mj-lt"/>
              </a:rPr>
              <a:t>less</a:t>
            </a:r>
            <a:r>
              <a:rPr lang="it-IT" sz="2400">
                <a:latin typeface="+mj-lt"/>
              </a:rPr>
              <a:t> </a:t>
            </a:r>
            <a:r>
              <a:rPr lang="it-IT" sz="2400" err="1">
                <a:latin typeface="+mj-lt"/>
              </a:rPr>
              <a:t>conditioned</a:t>
            </a:r>
            <a:r>
              <a:rPr lang="it-IT" sz="2400">
                <a:latin typeface="+mj-lt"/>
              </a:rPr>
              <a:t> by the </a:t>
            </a:r>
            <a:r>
              <a:rPr lang="it-IT" sz="2400" err="1">
                <a:latin typeface="+mj-lt"/>
              </a:rPr>
              <a:t>noise</a:t>
            </a:r>
            <a:r>
              <a:rPr lang="it-IT" sz="2400">
                <a:latin typeface="+mj-lt"/>
              </a:rPr>
              <a:t>. </a:t>
            </a:r>
            <a:r>
              <a:rPr lang="it-IT" sz="2400" err="1">
                <a:latin typeface="+mj-lt"/>
              </a:rPr>
              <a:t>This</a:t>
            </a:r>
            <a:r>
              <a:rPr lang="it-IT" sz="2400">
                <a:latin typeface="+mj-lt"/>
              </a:rPr>
              <a:t> produce a more easy </a:t>
            </a:r>
            <a:r>
              <a:rPr lang="it-IT" sz="2400" err="1">
                <a:latin typeface="+mj-lt"/>
              </a:rPr>
              <a:t>detection</a:t>
            </a:r>
            <a:r>
              <a:rPr lang="it-IT" sz="2400">
                <a:latin typeface="+mj-lt"/>
              </a:rPr>
              <a:t>;</a:t>
            </a:r>
          </a:p>
          <a:p>
            <a:r>
              <a:rPr lang="en-GB" sz="2400">
                <a:latin typeface="+mj-lt"/>
              </a:rPr>
              <a:t>False alarm and missed detection are no more overlapped. So, if we set the threshold between 0.4 and 0.5 it is possible to obtain a zero false alarm and missed detection probability;</a:t>
            </a:r>
          </a:p>
          <a:p>
            <a:r>
              <a:rPr lang="en-GB" sz="2400">
                <a:latin typeface="+mj-lt"/>
              </a:rPr>
              <a:t>ROC curve is equal to 1 and this means that the correct detection is always performed.</a:t>
            </a:r>
            <a:endParaRPr lang="it-IT" sz="2400">
              <a:latin typeface="+mj-lt"/>
            </a:endParaRPr>
          </a:p>
          <a:p>
            <a:pPr marL="0" indent="0">
              <a:buNone/>
            </a:pPr>
            <a:endParaRPr lang="it-IT" sz="2400">
              <a:latin typeface="+mj-lt"/>
            </a:endParaRPr>
          </a:p>
          <a:p>
            <a:pPr marL="0" indent="0">
              <a:buNone/>
            </a:pPr>
            <a:endParaRPr lang="en-GB" sz="2400"/>
          </a:p>
        </p:txBody>
      </p:sp>
    </p:spTree>
    <p:extLst>
      <p:ext uri="{BB962C8B-B14F-4D97-AF65-F5344CB8AC3E}">
        <p14:creationId xmlns:p14="http://schemas.microsoft.com/office/powerpoint/2010/main" val="3837005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3390FC5-1190-7842-3D48-46C05FC53454}"/>
              </a:ext>
            </a:extLst>
          </p:cNvPr>
          <p:cNvSpPr>
            <a:spLocks noGrp="1"/>
          </p:cNvSpPr>
          <p:nvPr>
            <p:ph type="title"/>
          </p:nvPr>
        </p:nvSpPr>
        <p:spPr>
          <a:xfrm>
            <a:off x="1156851" y="637762"/>
            <a:ext cx="9888496" cy="900131"/>
          </a:xfrm>
        </p:spPr>
        <p:txBody>
          <a:bodyPr anchor="t">
            <a:normAutofit/>
          </a:bodyPr>
          <a:lstStyle/>
          <a:p>
            <a:r>
              <a:rPr lang="it-IT" sz="4000">
                <a:solidFill>
                  <a:schemeClr val="bg1"/>
                </a:solidFill>
              </a:rPr>
              <a:t>SNR=0dB: outputs</a:t>
            </a:r>
            <a:endParaRPr lang="en-GB" sz="4000">
              <a:solidFill>
                <a:schemeClr val="bg1"/>
              </a:solidFill>
            </a:endParaRPr>
          </a:p>
        </p:txBody>
      </p:sp>
      <p:sp>
        <p:nvSpPr>
          <p:cNvPr id="52" name="Rectangle 51">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up 2">
            <a:extLst>
              <a:ext uri="{FF2B5EF4-FFF2-40B4-BE49-F238E27FC236}">
                <a16:creationId xmlns:a16="http://schemas.microsoft.com/office/drawing/2014/main" id="{A09270AF-E7A0-077A-E6BD-AA5C92496A10}"/>
              </a:ext>
            </a:extLst>
          </p:cNvPr>
          <p:cNvGrpSpPr/>
          <p:nvPr/>
        </p:nvGrpSpPr>
        <p:grpSpPr>
          <a:xfrm>
            <a:off x="1559727" y="1764840"/>
            <a:ext cx="9347758" cy="5093160"/>
            <a:chOff x="841966" y="1565747"/>
            <a:chExt cx="10546282" cy="5292252"/>
          </a:xfrm>
        </p:grpSpPr>
        <p:pic>
          <p:nvPicPr>
            <p:cNvPr id="18" name="Segnaposto contenuto 16">
              <a:extLst>
                <a:ext uri="{FF2B5EF4-FFF2-40B4-BE49-F238E27FC236}">
                  <a16:creationId xmlns:a16="http://schemas.microsoft.com/office/drawing/2014/main" id="{1A43C5EC-01E9-FCE9-FABC-F5C46084045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73897" y="1565749"/>
              <a:ext cx="3528165" cy="2646124"/>
            </a:xfrm>
            <a:prstGeom prst="rect">
              <a:avLst/>
            </a:prstGeom>
          </p:spPr>
        </p:pic>
        <p:pic>
          <p:nvPicPr>
            <p:cNvPr id="22" name="Segnaposto contenuto 16">
              <a:extLst>
                <a:ext uri="{FF2B5EF4-FFF2-40B4-BE49-F238E27FC236}">
                  <a16:creationId xmlns:a16="http://schemas.microsoft.com/office/drawing/2014/main" id="{DCA60248-467C-F0A2-D697-74F2E9E76DB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67834" y="4211875"/>
              <a:ext cx="3528165" cy="2646124"/>
            </a:xfrm>
            <a:prstGeom prst="rect">
              <a:avLst/>
            </a:prstGeom>
          </p:spPr>
        </p:pic>
        <p:pic>
          <p:nvPicPr>
            <p:cNvPr id="24" name="Segnaposto contenuto 16">
              <a:extLst>
                <a:ext uri="{FF2B5EF4-FFF2-40B4-BE49-F238E27FC236}">
                  <a16:creationId xmlns:a16="http://schemas.microsoft.com/office/drawing/2014/main" id="{50465758-1CDD-8998-BA19-D6E4C5F88C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2768" y="4211874"/>
              <a:ext cx="3528165" cy="2646124"/>
            </a:xfrm>
            <a:prstGeom prst="rect">
              <a:avLst/>
            </a:prstGeom>
          </p:spPr>
        </p:pic>
        <p:pic>
          <p:nvPicPr>
            <p:cNvPr id="32" name="Segnaposto contenuto 16">
              <a:extLst>
                <a:ext uri="{FF2B5EF4-FFF2-40B4-BE49-F238E27FC236}">
                  <a16:creationId xmlns:a16="http://schemas.microsoft.com/office/drawing/2014/main" id="{D17DB4DB-5660-E1AD-8D56-A7CA8FFEA81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860083" y="1565750"/>
              <a:ext cx="3528165" cy="2646124"/>
            </a:xfrm>
            <a:prstGeom prst="rect">
              <a:avLst/>
            </a:prstGeom>
          </p:spPr>
        </p:pic>
        <p:pic>
          <p:nvPicPr>
            <p:cNvPr id="38" name="Segnaposto contenuto 16">
              <a:extLst>
                <a:ext uri="{FF2B5EF4-FFF2-40B4-BE49-F238E27FC236}">
                  <a16:creationId xmlns:a16="http://schemas.microsoft.com/office/drawing/2014/main" id="{697B37CC-9CEF-8FAE-42BC-147A035821B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41966" y="1565747"/>
              <a:ext cx="3528166" cy="2646124"/>
            </a:xfrm>
            <a:prstGeom prst="rect">
              <a:avLst/>
            </a:prstGeom>
          </p:spPr>
        </p:pic>
      </p:grpSp>
    </p:spTree>
    <p:extLst>
      <p:ext uri="{BB962C8B-B14F-4D97-AF65-F5344CB8AC3E}">
        <p14:creationId xmlns:p14="http://schemas.microsoft.com/office/powerpoint/2010/main" val="3096807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0F536FA-86DC-3E49-46D8-0F732CAE93FF}"/>
              </a:ext>
            </a:extLst>
          </p:cNvPr>
          <p:cNvSpPr>
            <a:spLocks noGrp="1"/>
          </p:cNvSpPr>
          <p:nvPr>
            <p:ph type="title"/>
          </p:nvPr>
        </p:nvSpPr>
        <p:spPr>
          <a:xfrm>
            <a:off x="838200" y="556995"/>
            <a:ext cx="10515600" cy="1133693"/>
          </a:xfrm>
        </p:spPr>
        <p:txBody>
          <a:bodyPr>
            <a:normAutofit/>
          </a:bodyPr>
          <a:lstStyle/>
          <a:p>
            <a:r>
              <a:rPr lang="tr-TR" sz="5200">
                <a:ea typeface="+mj-lt"/>
                <a:cs typeface="+mj-lt"/>
              </a:rPr>
              <a:t>Energy instead of correlation</a:t>
            </a:r>
            <a:endParaRPr lang="tr-TR" sz="5200"/>
          </a:p>
        </p:txBody>
      </p:sp>
      <p:graphicFrame>
        <p:nvGraphicFramePr>
          <p:cNvPr id="13" name="İçerik Yer Tutucusu 2">
            <a:extLst>
              <a:ext uri="{FF2B5EF4-FFF2-40B4-BE49-F238E27FC236}">
                <a16:creationId xmlns:a16="http://schemas.microsoft.com/office/drawing/2014/main" id="{1CFA0215-F310-3078-7AE3-FC0D7E68CBDA}"/>
              </a:ext>
            </a:extLst>
          </p:cNvPr>
          <p:cNvGraphicFramePr>
            <a:graphicFrameLocks noGrp="1"/>
          </p:cNvGraphicFramePr>
          <p:nvPr>
            <p:ph idx="1"/>
            <p:extLst>
              <p:ext uri="{D42A27DB-BD31-4B8C-83A1-F6EECF244321}">
                <p14:modId xmlns:p14="http://schemas.microsoft.com/office/powerpoint/2010/main" val="40920441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941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8C60441-A79C-2575-DF2D-823D2613F6D9}"/>
              </a:ext>
            </a:extLst>
          </p:cNvPr>
          <p:cNvSpPr>
            <a:spLocks noGrp="1"/>
          </p:cNvSpPr>
          <p:nvPr>
            <p:ph type="title"/>
          </p:nvPr>
        </p:nvSpPr>
        <p:spPr>
          <a:xfrm>
            <a:off x="664648" y="3094884"/>
            <a:ext cx="2786345" cy="719523"/>
          </a:xfrm>
        </p:spPr>
        <p:txBody>
          <a:bodyPr anchor="b">
            <a:noAutofit/>
          </a:bodyPr>
          <a:lstStyle/>
          <a:p>
            <a:pPr algn="r"/>
            <a:r>
              <a:rPr lang="it-IT">
                <a:solidFill>
                  <a:srgbClr val="FFFFFF"/>
                </a:solidFill>
              </a:rPr>
              <a:t>Energy test</a:t>
            </a:r>
            <a:endParaRPr lang="tr-TR">
              <a:solidFill>
                <a:srgbClr val="FFFFFF"/>
              </a:solidFill>
            </a:endParaRPr>
          </a:p>
        </p:txBody>
      </p:sp>
      <p:grpSp>
        <p:nvGrpSpPr>
          <p:cNvPr id="11" name="Grup 10">
            <a:extLst>
              <a:ext uri="{FF2B5EF4-FFF2-40B4-BE49-F238E27FC236}">
                <a16:creationId xmlns:a16="http://schemas.microsoft.com/office/drawing/2014/main" id="{915FBD28-AD34-1662-0F69-72F0EB864691}"/>
              </a:ext>
            </a:extLst>
          </p:cNvPr>
          <p:cNvGrpSpPr/>
          <p:nvPr/>
        </p:nvGrpSpPr>
        <p:grpSpPr>
          <a:xfrm>
            <a:off x="4086371" y="1462764"/>
            <a:ext cx="8102581" cy="4391803"/>
            <a:chOff x="803107" y="2074077"/>
            <a:chExt cx="10970272" cy="4188580"/>
          </a:xfrm>
        </p:grpSpPr>
        <p:pic>
          <p:nvPicPr>
            <p:cNvPr id="7" name="Resim 6" descr="metin, ekran görüntüsü, öykü gelişim çizgisi&#10;&#10;Açıklama otomatik olarak oluşturuldu">
              <a:extLst>
                <a:ext uri="{FF2B5EF4-FFF2-40B4-BE49-F238E27FC236}">
                  <a16:creationId xmlns:a16="http://schemas.microsoft.com/office/drawing/2014/main" id="{5D358C55-9769-0AE5-ECDF-7C6670F34A9D}"/>
                </a:ext>
              </a:extLst>
            </p:cNvPr>
            <p:cNvPicPr>
              <a:picLocks noChangeAspect="1"/>
            </p:cNvPicPr>
            <p:nvPr/>
          </p:nvPicPr>
          <p:blipFill>
            <a:blip r:embed="rId2"/>
            <a:stretch>
              <a:fillRect/>
            </a:stretch>
          </p:blipFill>
          <p:spPr>
            <a:xfrm>
              <a:off x="4360995" y="2074077"/>
              <a:ext cx="3804783" cy="2089454"/>
            </a:xfrm>
            <a:prstGeom prst="rect">
              <a:avLst/>
            </a:prstGeom>
          </p:spPr>
        </p:pic>
        <p:pic>
          <p:nvPicPr>
            <p:cNvPr id="9" name="Resim 8" descr="metin, ekran görüntüsü, öykü gelişim çizgisi&#10;&#10;Açıklama otomatik olarak oluşturuldu">
              <a:extLst>
                <a:ext uri="{FF2B5EF4-FFF2-40B4-BE49-F238E27FC236}">
                  <a16:creationId xmlns:a16="http://schemas.microsoft.com/office/drawing/2014/main" id="{2809B5A1-61A4-FF3E-CB36-2DC9B74AFF9D}"/>
                </a:ext>
              </a:extLst>
            </p:cNvPr>
            <p:cNvPicPr>
              <a:picLocks noChangeAspect="1"/>
            </p:cNvPicPr>
            <p:nvPr/>
          </p:nvPicPr>
          <p:blipFill>
            <a:blip r:embed="rId3"/>
            <a:stretch>
              <a:fillRect/>
            </a:stretch>
          </p:blipFill>
          <p:spPr>
            <a:xfrm>
              <a:off x="7968599" y="2074078"/>
              <a:ext cx="3804780" cy="2089453"/>
            </a:xfrm>
            <a:prstGeom prst="rect">
              <a:avLst/>
            </a:prstGeom>
          </p:spPr>
        </p:pic>
        <p:pic>
          <p:nvPicPr>
            <p:cNvPr id="6" name="Resim 5" descr="metin, diyagram, öykü gelişim çizgisi&#10;&#10;Açıklama otomatik olarak oluşturuldu">
              <a:extLst>
                <a:ext uri="{FF2B5EF4-FFF2-40B4-BE49-F238E27FC236}">
                  <a16:creationId xmlns:a16="http://schemas.microsoft.com/office/drawing/2014/main" id="{10615F27-42AB-E4E7-4246-C6A743CE3D3A}"/>
                </a:ext>
              </a:extLst>
            </p:cNvPr>
            <p:cNvPicPr>
              <a:picLocks noChangeAspect="1"/>
            </p:cNvPicPr>
            <p:nvPr/>
          </p:nvPicPr>
          <p:blipFill>
            <a:blip r:embed="rId4"/>
            <a:stretch>
              <a:fillRect/>
            </a:stretch>
          </p:blipFill>
          <p:spPr>
            <a:xfrm>
              <a:off x="2448320" y="4163531"/>
              <a:ext cx="3799773" cy="2089453"/>
            </a:xfrm>
            <a:prstGeom prst="rect">
              <a:avLst/>
            </a:prstGeom>
          </p:spPr>
        </p:pic>
        <p:pic>
          <p:nvPicPr>
            <p:cNvPr id="8" name="Resim 7" descr="metin, çizgi, diyagram, öykü gelişim çizgisi&#10;&#10;Açıklama otomatik olarak oluşturuldu">
              <a:extLst>
                <a:ext uri="{FF2B5EF4-FFF2-40B4-BE49-F238E27FC236}">
                  <a16:creationId xmlns:a16="http://schemas.microsoft.com/office/drawing/2014/main" id="{D0309AAE-4F4C-1DAF-263F-8C11235B4753}"/>
                </a:ext>
              </a:extLst>
            </p:cNvPr>
            <p:cNvPicPr>
              <a:picLocks noChangeAspect="1"/>
            </p:cNvPicPr>
            <p:nvPr/>
          </p:nvPicPr>
          <p:blipFill>
            <a:blip r:embed="rId5"/>
            <a:stretch>
              <a:fillRect/>
            </a:stretch>
          </p:blipFill>
          <p:spPr>
            <a:xfrm>
              <a:off x="6071215" y="4173204"/>
              <a:ext cx="3799773" cy="2089453"/>
            </a:xfrm>
            <a:prstGeom prst="rect">
              <a:avLst/>
            </a:prstGeom>
          </p:spPr>
        </p:pic>
        <p:pic>
          <p:nvPicPr>
            <p:cNvPr id="4" name="İçerik Yer Tutucusu 3" descr="metin, çizgi, diyagram, öykü gelişim çizgisi&#10;&#10;Açıklama otomatik olarak oluşturuldu">
              <a:extLst>
                <a:ext uri="{FF2B5EF4-FFF2-40B4-BE49-F238E27FC236}">
                  <a16:creationId xmlns:a16="http://schemas.microsoft.com/office/drawing/2014/main" id="{A7CF13FC-F98B-3CF8-C5A8-B38E93C113BF}"/>
                </a:ext>
              </a:extLst>
            </p:cNvPr>
            <p:cNvPicPr>
              <a:picLocks noChangeAspect="1"/>
            </p:cNvPicPr>
            <p:nvPr/>
          </p:nvPicPr>
          <p:blipFill>
            <a:blip r:embed="rId6"/>
            <a:stretch>
              <a:fillRect/>
            </a:stretch>
          </p:blipFill>
          <p:spPr>
            <a:xfrm>
              <a:off x="803107" y="2074078"/>
              <a:ext cx="3804781" cy="2089453"/>
            </a:xfrm>
            <a:prstGeom prst="rect">
              <a:avLst/>
            </a:prstGeom>
          </p:spPr>
        </p:pic>
      </p:grpSp>
    </p:spTree>
    <p:extLst>
      <p:ext uri="{BB962C8B-B14F-4D97-AF65-F5344CB8AC3E}">
        <p14:creationId xmlns:p14="http://schemas.microsoft.com/office/powerpoint/2010/main" val="2602506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9421B43-1569-477C-0211-BB40434181A3}"/>
              </a:ext>
            </a:extLst>
          </p:cNvPr>
          <p:cNvSpPr>
            <a:spLocks noGrp="1"/>
          </p:cNvSpPr>
          <p:nvPr>
            <p:ph type="title"/>
          </p:nvPr>
        </p:nvSpPr>
        <p:spPr>
          <a:xfrm>
            <a:off x="749953" y="704754"/>
            <a:ext cx="4716433" cy="1687143"/>
          </a:xfrm>
        </p:spPr>
        <p:txBody>
          <a:bodyPr anchor="t">
            <a:normAutofit/>
          </a:bodyPr>
          <a:lstStyle/>
          <a:p>
            <a:r>
              <a:rPr lang="tr-TR">
                <a:solidFill>
                  <a:schemeClr val="bg1"/>
                </a:solidFill>
              </a:rPr>
              <a:t>ROC COMPARISON</a:t>
            </a:r>
          </a:p>
        </p:txBody>
      </p:sp>
      <p:sp>
        <p:nvSpPr>
          <p:cNvPr id="32" name="Rectangle 3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414" y="64275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diyagram, öykü gelişim çizgisi&#10;&#10;Açıklama otomatik olarak oluşturuldu">
            <a:extLst>
              <a:ext uri="{FF2B5EF4-FFF2-40B4-BE49-F238E27FC236}">
                <a16:creationId xmlns:a16="http://schemas.microsoft.com/office/drawing/2014/main" id="{AAC14868-2EB3-A5EE-D0D8-DD79FEC42961}"/>
              </a:ext>
            </a:extLst>
          </p:cNvPr>
          <p:cNvPicPr>
            <a:picLocks noChangeAspect="1"/>
          </p:cNvPicPr>
          <p:nvPr/>
        </p:nvPicPr>
        <p:blipFill>
          <a:blip r:embed="rId2"/>
          <a:stretch>
            <a:fillRect/>
          </a:stretch>
        </p:blipFill>
        <p:spPr>
          <a:xfrm>
            <a:off x="7245435" y="3787207"/>
            <a:ext cx="3797120" cy="2847840"/>
          </a:xfrm>
          <a:prstGeom prst="rect">
            <a:avLst/>
          </a:prstGeom>
        </p:spPr>
      </p:pic>
      <p:pic>
        <p:nvPicPr>
          <p:cNvPr id="7" name="Segnaposto contenuto 4" descr="Immagine che contiene testo, diagramma, Diagramma, linea&#10;&#10;Descrizione generata automaticamente">
            <a:extLst>
              <a:ext uri="{FF2B5EF4-FFF2-40B4-BE49-F238E27FC236}">
                <a16:creationId xmlns:a16="http://schemas.microsoft.com/office/drawing/2014/main" id="{696E8A3E-5AF3-8175-DC3E-0BB30BE273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5435" y="780956"/>
            <a:ext cx="3797120" cy="2847840"/>
          </a:xfrm>
          <a:prstGeom prst="rect">
            <a:avLst/>
          </a:prstGeom>
        </p:spPr>
      </p:pic>
      <p:sp>
        <p:nvSpPr>
          <p:cNvPr id="4" name="CasellaDiTesto 3">
            <a:extLst>
              <a:ext uri="{FF2B5EF4-FFF2-40B4-BE49-F238E27FC236}">
                <a16:creationId xmlns:a16="http://schemas.microsoft.com/office/drawing/2014/main" id="{2B4385BA-CE1F-3DB8-5FB0-38D6A3E3A2A1}"/>
              </a:ext>
            </a:extLst>
          </p:cNvPr>
          <p:cNvSpPr txBox="1"/>
          <p:nvPr/>
        </p:nvSpPr>
        <p:spPr>
          <a:xfrm>
            <a:off x="628849" y="2147485"/>
            <a:ext cx="4958639" cy="3816429"/>
          </a:xfrm>
          <a:prstGeom prst="rect">
            <a:avLst/>
          </a:prstGeom>
          <a:noFill/>
        </p:spPr>
        <p:txBody>
          <a:bodyPr wrap="square" rtlCol="0">
            <a:spAutoFit/>
          </a:bodyPr>
          <a:lstStyle/>
          <a:p>
            <a:r>
              <a:rPr lang="tr-TR" sz="2200">
                <a:solidFill>
                  <a:schemeClr val="bg1"/>
                </a:solidFill>
                <a:ea typeface="+mn-lt"/>
                <a:cs typeface="+mn-lt"/>
              </a:rPr>
              <a:t>The graphs look different because we're using two different ways to check for the alarm signal. One way looks at how similar the signals are over time, while the other focuses more on the total power of the signal. </a:t>
            </a:r>
          </a:p>
          <a:p>
            <a:endParaRPr lang="tr-TR" sz="2200">
              <a:solidFill>
                <a:schemeClr val="bg1"/>
              </a:solidFill>
              <a:ea typeface="+mn-lt"/>
              <a:cs typeface="+mn-lt"/>
            </a:endParaRPr>
          </a:p>
          <a:p>
            <a:r>
              <a:rPr lang="tr-TR" sz="2200">
                <a:solidFill>
                  <a:schemeClr val="bg1"/>
                </a:solidFill>
                <a:ea typeface="+mn-lt"/>
                <a:cs typeface="+mn-lt"/>
              </a:rPr>
              <a:t>Considering our scenario, the correlation method might be preferable if we anticipate clear patterns in the signals. </a:t>
            </a:r>
          </a:p>
        </p:txBody>
      </p:sp>
    </p:spTree>
    <p:extLst>
      <p:ext uri="{BB962C8B-B14F-4D97-AF65-F5344CB8AC3E}">
        <p14:creationId xmlns:p14="http://schemas.microsoft.com/office/powerpoint/2010/main" val="181090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6200CF4-266B-1871-6A4E-AA224400DE5C}"/>
              </a:ext>
            </a:extLst>
          </p:cNvPr>
          <p:cNvSpPr>
            <a:spLocks noGrp="1"/>
          </p:cNvSpPr>
          <p:nvPr>
            <p:ph type="title"/>
          </p:nvPr>
        </p:nvSpPr>
        <p:spPr>
          <a:xfrm>
            <a:off x="652234" y="2270620"/>
            <a:ext cx="3349835" cy="1376094"/>
          </a:xfrm>
        </p:spPr>
        <p:txBody>
          <a:bodyPr anchor="t">
            <a:normAutofit fontScale="90000"/>
          </a:bodyPr>
          <a:lstStyle/>
          <a:p>
            <a:r>
              <a:rPr lang="it-IT" sz="4800" err="1">
                <a:solidFill>
                  <a:schemeClr val="bg1"/>
                </a:solidFill>
              </a:rPr>
              <a:t>Detection</a:t>
            </a:r>
            <a:r>
              <a:rPr lang="it-IT" sz="4800">
                <a:solidFill>
                  <a:schemeClr val="bg1"/>
                </a:solidFill>
              </a:rPr>
              <a:t> of a </a:t>
            </a:r>
            <a:r>
              <a:rPr lang="it-IT" sz="4800" err="1">
                <a:solidFill>
                  <a:schemeClr val="bg1"/>
                </a:solidFill>
              </a:rPr>
              <a:t>signal</a:t>
            </a:r>
            <a:endParaRPr lang="it-IT" sz="4800">
              <a:solidFill>
                <a:schemeClr val="bg1"/>
              </a:solidFill>
            </a:endParaRPr>
          </a:p>
        </p:txBody>
      </p:sp>
      <p:sp>
        <p:nvSpPr>
          <p:cNvPr id="41" name="Rectangle 4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118" y="0"/>
            <a:ext cx="752987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841E19A6-5DBC-9F4B-30E8-4171AC1F405E}"/>
              </a:ext>
            </a:extLst>
          </p:cNvPr>
          <p:cNvPicPr>
            <a:picLocks/>
          </p:cNvPicPr>
          <p:nvPr/>
        </p:nvPicPr>
        <p:blipFill>
          <a:blip r:embed="rId2"/>
          <a:stretch>
            <a:fillRect/>
          </a:stretch>
        </p:blipFill>
        <p:spPr>
          <a:xfrm>
            <a:off x="6798193" y="2662506"/>
            <a:ext cx="3257721" cy="859677"/>
          </a:xfrm>
          <a:prstGeom prst="rect">
            <a:avLst/>
          </a:prstGeom>
        </p:spPr>
      </p:pic>
      <p:sp>
        <p:nvSpPr>
          <p:cNvPr id="43" name="Rectangle 4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6" y="4006121"/>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98A8C719-9E5F-E4D1-4A03-B406DF92F15A}"/>
              </a:ext>
            </a:extLst>
          </p:cNvPr>
          <p:cNvSpPr>
            <a:spLocks noGrp="1"/>
          </p:cNvSpPr>
          <p:nvPr>
            <p:ph idx="1"/>
          </p:nvPr>
        </p:nvSpPr>
        <p:spPr>
          <a:xfrm>
            <a:off x="5439965" y="648354"/>
            <a:ext cx="6099801" cy="5066646"/>
          </a:xfrm>
        </p:spPr>
        <p:txBody>
          <a:bodyPr vert="horz" lIns="91440" tIns="45720" rIns="91440" bIns="45720" rtlCol="0">
            <a:normAutofit/>
          </a:bodyPr>
          <a:lstStyle/>
          <a:p>
            <a:pPr marL="0" indent="0">
              <a:buNone/>
            </a:pPr>
            <a:r>
              <a:rPr lang="it-IT" sz="2200"/>
              <a:t>The goal of this </a:t>
            </a:r>
            <a:r>
              <a:rPr lang="it-IT" sz="2200" err="1"/>
              <a:t>assignment</a:t>
            </a:r>
            <a:r>
              <a:rPr lang="it-IT" sz="2200"/>
              <a:t> </a:t>
            </a:r>
            <a:r>
              <a:rPr lang="it-IT" sz="2200" err="1"/>
              <a:t>is</a:t>
            </a:r>
            <a:r>
              <a:rPr lang="it-IT" sz="2200"/>
              <a:t> to use </a:t>
            </a:r>
            <a:r>
              <a:rPr lang="it-IT" sz="2200" err="1"/>
              <a:t>correlation</a:t>
            </a:r>
            <a:r>
              <a:rPr lang="it-IT" sz="2200"/>
              <a:t> to </a:t>
            </a:r>
            <a:r>
              <a:rPr lang="it-IT" sz="2200" err="1"/>
              <a:t>detect</a:t>
            </a:r>
            <a:r>
              <a:rPr lang="it-IT" sz="2200"/>
              <a:t> the </a:t>
            </a:r>
            <a:r>
              <a:rPr lang="it-IT" sz="2200" err="1"/>
              <a:t>presence</a:t>
            </a:r>
            <a:r>
              <a:rPr lang="it-IT" sz="2200"/>
              <a:t> of an </a:t>
            </a:r>
            <a:r>
              <a:rPr lang="it-IT" sz="2200" err="1"/>
              <a:t>alarm</a:t>
            </a:r>
            <a:r>
              <a:rPr lang="it-IT" sz="2200"/>
              <a:t> </a:t>
            </a:r>
            <a:r>
              <a:rPr lang="it-IT" sz="2200" err="1"/>
              <a:t>signal</a:t>
            </a:r>
            <a:r>
              <a:rPr lang="it-IT" sz="2200"/>
              <a:t> </a:t>
            </a:r>
            <a:r>
              <a:rPr lang="it-IT" sz="2200" err="1"/>
              <a:t>generated</a:t>
            </a:r>
            <a:r>
              <a:rPr lang="it-IT" sz="2200"/>
              <a:t> by a </a:t>
            </a:r>
            <a:r>
              <a:rPr lang="it-IT" sz="2200" err="1"/>
              <a:t>sensor</a:t>
            </a:r>
            <a:r>
              <a:rPr lang="it-IT" sz="2200"/>
              <a:t>.</a:t>
            </a:r>
          </a:p>
          <a:p>
            <a:pPr marL="0" indent="0">
              <a:buNone/>
            </a:pPr>
            <a:r>
              <a:rPr lang="it-IT" sz="2200" err="1"/>
              <a:t>Correlation</a:t>
            </a:r>
            <a:r>
              <a:rPr lang="it-IT" sz="2200"/>
              <a:t> </a:t>
            </a:r>
            <a:r>
              <a:rPr lang="it-IT" sz="2200" err="1"/>
              <a:t>gives</a:t>
            </a:r>
            <a:r>
              <a:rPr lang="it-IT" sz="2200"/>
              <a:t> a </a:t>
            </a:r>
            <a:r>
              <a:rPr lang="it-IT" sz="2200" err="1"/>
              <a:t>measure</a:t>
            </a:r>
            <a:r>
              <a:rPr lang="it-IT" sz="2200"/>
              <a:t> of the </a:t>
            </a:r>
            <a:r>
              <a:rPr lang="it-IT" sz="2200" err="1"/>
              <a:t>similarity</a:t>
            </a:r>
            <a:r>
              <a:rPr lang="it-IT" sz="2200"/>
              <a:t> between </a:t>
            </a:r>
            <a:r>
              <a:rPr lang="it-IT" sz="2200" err="1"/>
              <a:t>two</a:t>
            </a:r>
            <a:r>
              <a:rPr lang="it-IT" sz="2200"/>
              <a:t> </a:t>
            </a:r>
            <a:r>
              <a:rPr lang="it-IT" sz="2200" err="1"/>
              <a:t>signals</a:t>
            </a:r>
            <a:r>
              <a:rPr lang="it-IT" sz="2200"/>
              <a:t> and </a:t>
            </a:r>
            <a:r>
              <a:rPr lang="it-IT" sz="2200" err="1"/>
              <a:t>is</a:t>
            </a:r>
            <a:r>
              <a:rPr lang="it-IT" sz="2200"/>
              <a:t> </a:t>
            </a:r>
            <a:r>
              <a:rPr lang="it-IT" sz="2200" err="1"/>
              <a:t>defined</a:t>
            </a:r>
            <a:r>
              <a:rPr lang="it-IT" sz="2200"/>
              <a:t> </a:t>
            </a:r>
            <a:r>
              <a:rPr lang="it-IT" sz="2200" err="1"/>
              <a:t>as</a:t>
            </a:r>
            <a:r>
              <a:rPr lang="it-IT" sz="2200"/>
              <a:t>:</a:t>
            </a:r>
          </a:p>
          <a:p>
            <a:pPr marL="0" indent="0">
              <a:buNone/>
            </a:pPr>
            <a:endParaRPr lang="it-IT" sz="2200"/>
          </a:p>
          <a:p>
            <a:pPr marL="0" indent="0">
              <a:buNone/>
            </a:pPr>
            <a:endParaRPr lang="it-IT" sz="2200"/>
          </a:p>
          <a:p>
            <a:pPr marL="0" indent="0">
              <a:spcBef>
                <a:spcPts val="0"/>
              </a:spcBef>
              <a:buNone/>
            </a:pPr>
            <a:endParaRPr lang="it-IT" sz="2200">
              <a:latin typeface="Segoe UI"/>
              <a:cs typeface="Segoe UI"/>
            </a:endParaRPr>
          </a:p>
          <a:p>
            <a:pPr marL="0" indent="0">
              <a:spcBef>
                <a:spcPts val="0"/>
              </a:spcBef>
              <a:buNone/>
            </a:pPr>
            <a:endParaRPr lang="it-IT" sz="2200">
              <a:latin typeface="Segoe UI"/>
              <a:cs typeface="Segoe UI"/>
            </a:endParaRPr>
          </a:p>
          <a:p>
            <a:pPr marL="0" indent="0">
              <a:spcBef>
                <a:spcPts val="0"/>
              </a:spcBef>
              <a:buNone/>
            </a:pPr>
            <a:endParaRPr lang="it-IT" sz="2200">
              <a:latin typeface="Segoe UI"/>
              <a:cs typeface="Segoe UI"/>
            </a:endParaRPr>
          </a:p>
          <a:p>
            <a:pPr marL="0" indent="0">
              <a:spcBef>
                <a:spcPts val="0"/>
              </a:spcBef>
              <a:buNone/>
            </a:pPr>
            <a:r>
              <a:rPr lang="it-IT" sz="2200" err="1">
                <a:latin typeface="Segoe UI"/>
                <a:cs typeface="Segoe UI"/>
              </a:rPr>
              <a:t>Furthermore</a:t>
            </a:r>
            <a:r>
              <a:rPr lang="it-IT" sz="2200">
                <a:latin typeface="Segoe UI"/>
                <a:cs typeface="Segoe UI"/>
              </a:rPr>
              <a:t>, the </a:t>
            </a:r>
            <a:r>
              <a:rPr lang="it-IT" sz="2200" err="1">
                <a:latin typeface="Segoe UI"/>
                <a:cs typeface="Segoe UI"/>
              </a:rPr>
              <a:t>correlation</a:t>
            </a:r>
            <a:r>
              <a:rPr lang="it-IT" sz="2200">
                <a:latin typeface="Segoe UI"/>
                <a:cs typeface="Segoe UI"/>
              </a:rPr>
              <a:t> </a:t>
            </a:r>
            <a:r>
              <a:rPr lang="it-IT" sz="2200" err="1">
                <a:latin typeface="Segoe UI"/>
                <a:cs typeface="Segoe UI"/>
              </a:rPr>
              <a:t>value</a:t>
            </a:r>
            <a:r>
              <a:rPr lang="it-IT" sz="2200">
                <a:latin typeface="Segoe UI"/>
                <a:cs typeface="Segoe UI"/>
              </a:rPr>
              <a:t> </a:t>
            </a:r>
            <a:r>
              <a:rPr lang="it-IT" sz="2200" err="1">
                <a:latin typeface="Segoe UI"/>
                <a:cs typeface="Segoe UI"/>
              </a:rPr>
              <a:t>is</a:t>
            </a:r>
            <a:r>
              <a:rPr lang="it-IT" sz="2200">
                <a:latin typeface="Segoe UI"/>
                <a:cs typeface="Segoe UI"/>
              </a:rPr>
              <a:t> in between 0 and 1.</a:t>
            </a:r>
            <a:endParaRPr lang="en-US" sz="2200">
              <a:latin typeface="Segoe UI"/>
              <a:cs typeface="Segoe UI"/>
            </a:endParaRPr>
          </a:p>
          <a:p>
            <a:pPr marL="0" indent="0">
              <a:spcBef>
                <a:spcPts val="0"/>
              </a:spcBef>
              <a:buNone/>
            </a:pPr>
            <a:r>
              <a:rPr lang="it-IT" sz="2200">
                <a:latin typeface="Segoe UI"/>
                <a:cs typeface="Segoe UI"/>
              </a:rPr>
              <a:t>The </a:t>
            </a:r>
            <a:r>
              <a:rPr lang="it-IT" sz="2200" err="1">
                <a:latin typeface="Segoe UI"/>
                <a:cs typeface="Segoe UI"/>
              </a:rPr>
              <a:t>correlation</a:t>
            </a:r>
            <a:r>
              <a:rPr lang="it-IT" sz="2200">
                <a:latin typeface="Segoe UI"/>
                <a:cs typeface="Segoe UI"/>
              </a:rPr>
              <a:t> </a:t>
            </a:r>
            <a:r>
              <a:rPr lang="it-IT" sz="2200" err="1">
                <a:latin typeface="Segoe UI"/>
                <a:cs typeface="Segoe UI"/>
              </a:rPr>
              <a:t>is</a:t>
            </a:r>
            <a:r>
              <a:rPr lang="it-IT" sz="2200">
                <a:latin typeface="Segoe UI"/>
                <a:cs typeface="Segoe UI"/>
              </a:rPr>
              <a:t> 1 </a:t>
            </a:r>
            <a:r>
              <a:rPr lang="it-IT" sz="2200" err="1">
                <a:latin typeface="Segoe UI"/>
                <a:cs typeface="Segoe UI"/>
              </a:rPr>
              <a:t>when</a:t>
            </a:r>
            <a:r>
              <a:rPr lang="it-IT" sz="2200">
                <a:latin typeface="Segoe UI"/>
                <a:cs typeface="Segoe UI"/>
              </a:rPr>
              <a:t> the </a:t>
            </a:r>
            <a:r>
              <a:rPr lang="it-IT" sz="2200" err="1">
                <a:latin typeface="Segoe UI"/>
                <a:cs typeface="Segoe UI"/>
              </a:rPr>
              <a:t>two</a:t>
            </a:r>
            <a:r>
              <a:rPr lang="it-IT" sz="2200">
                <a:latin typeface="Segoe UI"/>
                <a:cs typeface="Segoe UI"/>
              </a:rPr>
              <a:t> </a:t>
            </a:r>
            <a:r>
              <a:rPr lang="it-IT" sz="2200" err="1">
                <a:latin typeface="Segoe UI"/>
                <a:cs typeface="Segoe UI"/>
              </a:rPr>
              <a:t>signals</a:t>
            </a:r>
            <a:r>
              <a:rPr lang="it-IT" sz="2200">
                <a:latin typeface="Segoe UI"/>
                <a:cs typeface="Segoe UI"/>
              </a:rPr>
              <a:t> </a:t>
            </a:r>
            <a:r>
              <a:rPr lang="it-IT" sz="2200" err="1">
                <a:latin typeface="Segoe UI"/>
                <a:cs typeface="Segoe UI"/>
              </a:rPr>
              <a:t>have</a:t>
            </a:r>
            <a:r>
              <a:rPr lang="it-IT" sz="2200">
                <a:latin typeface="Segoe UI"/>
                <a:cs typeface="Segoe UI"/>
              </a:rPr>
              <a:t> the </a:t>
            </a:r>
            <a:r>
              <a:rPr lang="it-IT" sz="2200" err="1">
                <a:latin typeface="Segoe UI"/>
                <a:cs typeface="Segoe UI"/>
              </a:rPr>
              <a:t>same</a:t>
            </a:r>
            <a:r>
              <a:rPr lang="it-IT" sz="2200">
                <a:latin typeface="Segoe UI"/>
                <a:cs typeface="Segoe UI"/>
              </a:rPr>
              <a:t> </a:t>
            </a:r>
            <a:r>
              <a:rPr lang="it-IT" sz="2200" err="1">
                <a:latin typeface="Segoe UI"/>
                <a:cs typeface="Segoe UI"/>
              </a:rPr>
              <a:t>shape</a:t>
            </a:r>
            <a:r>
              <a:rPr lang="it-IT" sz="2200">
                <a:latin typeface="Segoe UI"/>
                <a:cs typeface="Segoe UI"/>
              </a:rPr>
              <a:t> and 0 if </a:t>
            </a:r>
            <a:r>
              <a:rPr lang="it-IT" sz="2200" err="1">
                <a:latin typeface="Segoe UI"/>
                <a:cs typeface="Segoe UI"/>
              </a:rPr>
              <a:t>they</a:t>
            </a:r>
            <a:r>
              <a:rPr lang="it-IT" sz="2200">
                <a:latin typeface="Segoe UI"/>
                <a:cs typeface="Segoe UI"/>
              </a:rPr>
              <a:t> are </a:t>
            </a:r>
            <a:r>
              <a:rPr lang="it-IT" sz="2200" err="1">
                <a:latin typeface="Segoe UI"/>
                <a:cs typeface="Segoe UI"/>
              </a:rPr>
              <a:t>orthogonal</a:t>
            </a:r>
            <a:r>
              <a:rPr lang="it-IT" sz="2200">
                <a:latin typeface="Segoe UI"/>
                <a:cs typeface="Segoe UI"/>
              </a:rPr>
              <a:t>.</a:t>
            </a:r>
            <a:endParaRPr lang="en-GB" sz="2200">
              <a:latin typeface="Segoe UI"/>
              <a:cs typeface="Segoe UI"/>
            </a:endParaRPr>
          </a:p>
          <a:p>
            <a:pPr marL="0" indent="0">
              <a:buNone/>
            </a:pPr>
            <a:endParaRPr lang="it-IT" sz="1100"/>
          </a:p>
          <a:p>
            <a:pPr marL="0" indent="0">
              <a:buNone/>
            </a:pPr>
            <a:endParaRPr lang="it-IT" sz="1100"/>
          </a:p>
        </p:txBody>
      </p:sp>
    </p:spTree>
    <p:extLst>
      <p:ext uri="{BB962C8B-B14F-4D97-AF65-F5344CB8AC3E}">
        <p14:creationId xmlns:p14="http://schemas.microsoft.com/office/powerpoint/2010/main" val="45547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84929D5-7EED-FDE7-D4B8-44DD4117B67F}"/>
              </a:ext>
            </a:extLst>
          </p:cNvPr>
          <p:cNvSpPr>
            <a:spLocks noGrp="1"/>
          </p:cNvSpPr>
          <p:nvPr>
            <p:ph type="title"/>
          </p:nvPr>
        </p:nvSpPr>
        <p:spPr>
          <a:xfrm>
            <a:off x="1156851" y="637762"/>
            <a:ext cx="9888496" cy="900131"/>
          </a:xfrm>
        </p:spPr>
        <p:txBody>
          <a:bodyPr anchor="t">
            <a:normAutofit/>
          </a:bodyPr>
          <a:lstStyle/>
          <a:p>
            <a:r>
              <a:rPr lang="it-IT" sz="4000">
                <a:solidFill>
                  <a:schemeClr val="bg1"/>
                </a:solidFill>
              </a:rPr>
              <a:t>Presence of a pulse inside a time window</a:t>
            </a:r>
            <a:endParaRPr lang="en-GB"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F3724B7B-195C-DBC3-F7B7-3819A4E65AA7}"/>
              </a:ext>
            </a:extLst>
          </p:cNvPr>
          <p:cNvSpPr>
            <a:spLocks noGrp="1"/>
          </p:cNvSpPr>
          <p:nvPr>
            <p:ph idx="1"/>
          </p:nvPr>
        </p:nvSpPr>
        <p:spPr>
          <a:xfrm>
            <a:off x="1155548" y="2217343"/>
            <a:ext cx="9880893" cy="3959619"/>
          </a:xfrm>
        </p:spPr>
        <p:txBody>
          <a:bodyPr vert="horz" lIns="91440" tIns="45720" rIns="91440" bIns="45720" rtlCol="0" anchor="t">
            <a:normAutofit lnSpcReduction="10000"/>
          </a:bodyPr>
          <a:lstStyle/>
          <a:p>
            <a:pPr marL="0" indent="0">
              <a:buNone/>
            </a:pPr>
            <a:r>
              <a:rPr lang="it-IT" sz="2400"/>
              <a:t>Suppose to </a:t>
            </a:r>
            <a:r>
              <a:rPr lang="it-IT" sz="2400" err="1"/>
              <a:t>observe</a:t>
            </a:r>
            <a:r>
              <a:rPr lang="it-IT" sz="2400"/>
              <a:t> a time window </a:t>
            </a:r>
            <a:r>
              <a:rPr lang="it-IT" sz="2400" err="1"/>
              <a:t>which</a:t>
            </a:r>
            <a:r>
              <a:rPr lang="it-IT" sz="2400"/>
              <a:t> </a:t>
            </a:r>
            <a:r>
              <a:rPr lang="it-IT" sz="2400" err="1"/>
              <a:t>may</a:t>
            </a:r>
            <a:r>
              <a:rPr lang="it-IT" sz="2400"/>
              <a:t> or </a:t>
            </a:r>
            <a:r>
              <a:rPr lang="it-IT" sz="2400" err="1"/>
              <a:t>may</a:t>
            </a:r>
            <a:r>
              <a:rPr lang="it-IT" sz="2400"/>
              <a:t> </a:t>
            </a:r>
            <a:r>
              <a:rPr lang="it-IT" sz="2400" err="1"/>
              <a:t>not</a:t>
            </a:r>
            <a:r>
              <a:rPr lang="it-IT" sz="2400"/>
              <a:t> </a:t>
            </a:r>
            <a:r>
              <a:rPr lang="it-IT" sz="2400" err="1"/>
              <a:t>contain</a:t>
            </a:r>
            <a:r>
              <a:rPr lang="it-IT" sz="2400"/>
              <a:t> a </a:t>
            </a:r>
            <a:r>
              <a:rPr lang="it-IT" sz="2400" err="1"/>
              <a:t>pulse</a:t>
            </a:r>
            <a:r>
              <a:rPr lang="it-IT" sz="2400"/>
              <a:t> of a </a:t>
            </a:r>
            <a:r>
              <a:rPr lang="it-IT" sz="2400" err="1"/>
              <a:t>sensor</a:t>
            </a:r>
            <a:r>
              <a:rPr lang="it-IT" sz="2400"/>
              <a:t>.  In </a:t>
            </a:r>
            <a:r>
              <a:rPr lang="it-IT" sz="2400" err="1"/>
              <a:t>both</a:t>
            </a:r>
            <a:r>
              <a:rPr lang="it-IT" sz="2400"/>
              <a:t> </a:t>
            </a:r>
            <a:r>
              <a:rPr lang="it-IT" sz="2400" err="1"/>
              <a:t>cases</a:t>
            </a:r>
            <a:r>
              <a:rPr lang="it-IT" sz="2400"/>
              <a:t>, </a:t>
            </a:r>
            <a:r>
              <a:rPr lang="it-IT" sz="2400" err="1"/>
              <a:t>thermal</a:t>
            </a:r>
            <a:r>
              <a:rPr lang="it-IT" sz="2400"/>
              <a:t> </a:t>
            </a:r>
            <a:r>
              <a:rPr lang="it-IT" sz="2400" err="1"/>
              <a:t>noise</a:t>
            </a:r>
            <a:r>
              <a:rPr lang="it-IT" sz="2400"/>
              <a:t> </a:t>
            </a:r>
            <a:r>
              <a:rPr lang="it-IT" sz="2400" err="1"/>
              <a:t>is</a:t>
            </a:r>
            <a:r>
              <a:rPr lang="it-IT" sz="2400"/>
              <a:t> </a:t>
            </a:r>
            <a:r>
              <a:rPr lang="it-IT" sz="2400" err="1"/>
              <a:t>present</a:t>
            </a:r>
            <a:r>
              <a:rPr lang="it-IT" sz="2400"/>
              <a:t>.</a:t>
            </a:r>
          </a:p>
          <a:p>
            <a:pPr marL="0" indent="0">
              <a:buNone/>
            </a:pPr>
            <a:br>
              <a:rPr lang="it-IT" sz="2400"/>
            </a:br>
            <a:r>
              <a:rPr lang="it-IT" sz="2400"/>
              <a:t>Two events </a:t>
            </a:r>
            <a:r>
              <a:rPr lang="it-IT" sz="2400" err="1"/>
              <a:t>have</a:t>
            </a:r>
            <a:r>
              <a:rPr lang="it-IT" sz="2400"/>
              <a:t> to be </a:t>
            </a:r>
            <a:r>
              <a:rPr lang="it-IT" sz="2400" err="1"/>
              <a:t>distinguish</a:t>
            </a:r>
            <a:r>
              <a:rPr lang="it-IT" sz="2400"/>
              <a:t>:</a:t>
            </a:r>
          </a:p>
          <a:p>
            <a:r>
              <a:rPr lang="it-IT" sz="2400"/>
              <a:t>H</a:t>
            </a:r>
            <a:r>
              <a:rPr lang="it-IT" sz="2400" baseline="-25000"/>
              <a:t>0 </a:t>
            </a:r>
            <a:r>
              <a:rPr lang="it-IT" sz="2400"/>
              <a:t>the window </a:t>
            </a:r>
            <a:r>
              <a:rPr lang="it-IT" sz="2400" err="1"/>
              <a:t>contains</a:t>
            </a:r>
            <a:r>
              <a:rPr lang="it-IT" sz="2400"/>
              <a:t> </a:t>
            </a:r>
            <a:r>
              <a:rPr lang="it-IT" sz="2400" err="1"/>
              <a:t>only</a:t>
            </a:r>
            <a:r>
              <a:rPr lang="it-IT" sz="2400"/>
              <a:t> </a:t>
            </a:r>
            <a:r>
              <a:rPr lang="it-IT" sz="2400" err="1"/>
              <a:t>noise</a:t>
            </a:r>
            <a:r>
              <a:rPr lang="it-IT" sz="2400"/>
              <a:t>;</a:t>
            </a:r>
          </a:p>
          <a:p>
            <a:r>
              <a:rPr lang="it-IT" sz="2400"/>
              <a:t>H</a:t>
            </a:r>
            <a:r>
              <a:rPr lang="it-IT" sz="2400" baseline="-25000"/>
              <a:t>1</a:t>
            </a:r>
            <a:r>
              <a:rPr lang="it-IT" sz="2400"/>
              <a:t>the window </a:t>
            </a:r>
            <a:r>
              <a:rPr lang="it-IT" sz="2400" err="1"/>
              <a:t>contains</a:t>
            </a:r>
            <a:r>
              <a:rPr lang="it-IT" sz="2400"/>
              <a:t> a </a:t>
            </a:r>
            <a:r>
              <a:rPr lang="it-IT" sz="2400" err="1"/>
              <a:t>noisy</a:t>
            </a:r>
            <a:r>
              <a:rPr lang="it-IT" sz="2400"/>
              <a:t> </a:t>
            </a:r>
            <a:r>
              <a:rPr lang="it-IT" sz="2400" err="1"/>
              <a:t>version</a:t>
            </a:r>
            <a:r>
              <a:rPr lang="it-IT" sz="2400"/>
              <a:t> of the </a:t>
            </a:r>
            <a:r>
              <a:rPr lang="it-IT" sz="2400" err="1"/>
              <a:t>pulse</a:t>
            </a:r>
            <a:r>
              <a:rPr lang="it-IT" sz="2400"/>
              <a:t>.</a:t>
            </a:r>
          </a:p>
          <a:p>
            <a:endParaRPr lang="it-IT" sz="2400"/>
          </a:p>
          <a:p>
            <a:pPr marL="0" indent="0">
              <a:buNone/>
            </a:pPr>
            <a:r>
              <a:rPr lang="it-IT" sz="2400" err="1"/>
              <a:t>Correlations</a:t>
            </a:r>
            <a:r>
              <a:rPr lang="it-IT" sz="2400"/>
              <a:t> </a:t>
            </a:r>
            <a:r>
              <a:rPr lang="it-IT" sz="2400" err="1"/>
              <a:t>needs</a:t>
            </a:r>
            <a:r>
              <a:rPr lang="it-IT" sz="2400"/>
              <a:t> to be compute between the </a:t>
            </a:r>
            <a:r>
              <a:rPr lang="it-IT" sz="2400" err="1"/>
              <a:t>observed</a:t>
            </a:r>
            <a:r>
              <a:rPr lang="it-IT" sz="2400"/>
              <a:t> </a:t>
            </a:r>
            <a:r>
              <a:rPr lang="it-IT" sz="2400" err="1"/>
              <a:t>signal</a:t>
            </a:r>
            <a:r>
              <a:rPr lang="it-IT" sz="2400"/>
              <a:t> and the </a:t>
            </a:r>
            <a:r>
              <a:rPr lang="it-IT" sz="2400" err="1"/>
              <a:t>original</a:t>
            </a:r>
            <a:r>
              <a:rPr lang="it-IT" sz="2400"/>
              <a:t> </a:t>
            </a:r>
            <a:r>
              <a:rPr lang="it-IT" sz="2400" err="1"/>
              <a:t>sensor</a:t>
            </a:r>
            <a:r>
              <a:rPr lang="it-IT" sz="2400"/>
              <a:t> </a:t>
            </a:r>
            <a:r>
              <a:rPr lang="it-IT" sz="2400" err="1"/>
              <a:t>pulse</a:t>
            </a:r>
            <a:r>
              <a:rPr lang="it-IT" sz="2400"/>
              <a:t>. If this </a:t>
            </a:r>
            <a:r>
              <a:rPr lang="it-IT" sz="2400" err="1"/>
              <a:t>correlation</a:t>
            </a:r>
            <a:r>
              <a:rPr lang="it-IT" sz="2400"/>
              <a:t> si </a:t>
            </a:r>
            <a:r>
              <a:rPr lang="it-IT" sz="2400" err="1"/>
              <a:t>very</a:t>
            </a:r>
            <a:r>
              <a:rPr lang="it-IT" sz="2400"/>
              <a:t> high </a:t>
            </a:r>
            <a:r>
              <a:rPr lang="it-IT" sz="2400" err="1"/>
              <a:t>then</a:t>
            </a:r>
            <a:r>
              <a:rPr lang="it-IT" sz="2400"/>
              <a:t> the window </a:t>
            </a:r>
            <a:r>
              <a:rPr lang="it-IT" sz="2400" err="1"/>
              <a:t>contains</a:t>
            </a:r>
            <a:r>
              <a:rPr lang="it-IT" sz="2400"/>
              <a:t> the </a:t>
            </a:r>
            <a:r>
              <a:rPr lang="it-IT" sz="2400" err="1"/>
              <a:t>pulse</a:t>
            </a:r>
            <a:r>
              <a:rPr lang="it-IT" sz="2400"/>
              <a:t>, </a:t>
            </a:r>
            <a:r>
              <a:rPr lang="it-IT" sz="2400" err="1"/>
              <a:t>otherwise</a:t>
            </a:r>
            <a:r>
              <a:rPr lang="it-IT" sz="2400"/>
              <a:t> </a:t>
            </a:r>
            <a:r>
              <a:rPr lang="it-IT" sz="2400" err="1"/>
              <a:t>only</a:t>
            </a:r>
            <a:r>
              <a:rPr lang="it-IT" sz="2400"/>
              <a:t> </a:t>
            </a:r>
            <a:r>
              <a:rPr lang="it-IT" sz="2400" err="1"/>
              <a:t>noise</a:t>
            </a:r>
            <a:r>
              <a:rPr lang="it-IT" sz="2400"/>
              <a:t>.</a:t>
            </a:r>
          </a:p>
        </p:txBody>
      </p:sp>
    </p:spTree>
    <p:extLst>
      <p:ext uri="{BB962C8B-B14F-4D97-AF65-F5344CB8AC3E}">
        <p14:creationId xmlns:p14="http://schemas.microsoft.com/office/powerpoint/2010/main" val="303639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AB43E7DC-5101-4E7C-ADB5-596311F53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11">
            <a:extLst>
              <a:ext uri="{FF2B5EF4-FFF2-40B4-BE49-F238E27FC236}">
                <a16:creationId xmlns:a16="http://schemas.microsoft.com/office/drawing/2014/main" id="{1B8BCA7A-6464-4C53-A572-89B2B3C2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0976177 w 12192000"/>
              <a:gd name="connsiteY3" fmla="*/ 6858000 h 6858000"/>
              <a:gd name="connsiteX4" fmla="*/ 10997120 w 12192000"/>
              <a:gd name="connsiteY4" fmla="*/ 6851980 h 6858000"/>
              <a:gd name="connsiteX5" fmla="*/ 12094512 w 12192000"/>
              <a:gd name="connsiteY5" fmla="*/ 6315404 h 6858000"/>
              <a:gd name="connsiteX6" fmla="*/ 12191999 w 12192000"/>
              <a:gd name="connsiteY6" fmla="*/ 6239611 h 6858000"/>
              <a:gd name="connsiteX7" fmla="*/ 12191999 w 12192000"/>
              <a:gd name="connsiteY7" fmla="*/ 1104399 h 6858000"/>
              <a:gd name="connsiteX8" fmla="*/ 11979198 w 12192000"/>
              <a:gd name="connsiteY8" fmla="*/ 1051011 h 6858000"/>
              <a:gd name="connsiteX9" fmla="*/ 11742378 w 12192000"/>
              <a:gd name="connsiteY9" fmla="*/ 986227 h 6858000"/>
              <a:gd name="connsiteX10" fmla="*/ 12063968 w 12192000"/>
              <a:gd name="connsiteY10" fmla="*/ 729780 h 6858000"/>
              <a:gd name="connsiteX11" fmla="*/ 11572835 w 12192000"/>
              <a:gd name="connsiteY11" fmla="*/ 670151 h 6858000"/>
              <a:gd name="connsiteX12" fmla="*/ 11524844 w 12192000"/>
              <a:gd name="connsiteY12" fmla="*/ 671946 h 6858000"/>
              <a:gd name="connsiteX13" fmla="*/ 10560518 w 12192000"/>
              <a:gd name="connsiteY13" fmla="*/ 632492 h 6858000"/>
              <a:gd name="connsiteX14" fmla="*/ 9178169 w 12192000"/>
              <a:gd name="connsiteY14" fmla="*/ 501577 h 6858000"/>
              <a:gd name="connsiteX15" fmla="*/ 8033984 w 12192000"/>
              <a:gd name="connsiteY15" fmla="*/ 423121 h 6858000"/>
              <a:gd name="connsiteX16" fmla="*/ 6815795 w 12192000"/>
              <a:gd name="connsiteY16" fmla="*/ 270688 h 6858000"/>
              <a:gd name="connsiteX17" fmla="*/ 6757489 w 12192000"/>
              <a:gd name="connsiteY17" fmla="*/ 260880 h 6858000"/>
              <a:gd name="connsiteX18" fmla="*/ 6703217 w 12192000"/>
              <a:gd name="connsiteY18" fmla="*/ 290416 h 6858000"/>
              <a:gd name="connsiteX19" fmla="*/ 7005521 w 12192000"/>
              <a:gd name="connsiteY19" fmla="*/ 401154 h 6858000"/>
              <a:gd name="connsiteX20" fmla="*/ 6532779 w 12192000"/>
              <a:gd name="connsiteY20" fmla="*/ 342871 h 6858000"/>
              <a:gd name="connsiteX21" fmla="*/ 6524704 w 12192000"/>
              <a:gd name="connsiteY21" fmla="*/ 380529 h 6858000"/>
              <a:gd name="connsiteX22" fmla="*/ 7061587 w 12192000"/>
              <a:gd name="connsiteY22" fmla="*/ 523098 h 6858000"/>
              <a:gd name="connsiteX23" fmla="*/ 7013594 w 12192000"/>
              <a:gd name="connsiteY23" fmla="*/ 545070 h 6858000"/>
              <a:gd name="connsiteX24" fmla="*/ 6728335 w 12192000"/>
              <a:gd name="connsiteY24" fmla="*/ 489924 h 6858000"/>
              <a:gd name="connsiteX25" fmla="*/ 6670923 w 12192000"/>
              <a:gd name="connsiteY25" fmla="*/ 504270 h 6858000"/>
              <a:gd name="connsiteX26" fmla="*/ 6699180 w 12192000"/>
              <a:gd name="connsiteY26" fmla="*/ 571069 h 6858000"/>
              <a:gd name="connsiteX27" fmla="*/ 6822972 w 12192000"/>
              <a:gd name="connsiteY27" fmla="*/ 597073 h 6858000"/>
              <a:gd name="connsiteX28" fmla="*/ 7015839 w 12192000"/>
              <a:gd name="connsiteY28" fmla="*/ 753992 h 6858000"/>
              <a:gd name="connsiteX29" fmla="*/ 6723848 w 12192000"/>
              <a:gd name="connsiteY29" fmla="*/ 735160 h 6858000"/>
              <a:gd name="connsiteX30" fmla="*/ 6672268 w 12192000"/>
              <a:gd name="connsiteY30" fmla="*/ 773268 h 6858000"/>
              <a:gd name="connsiteX31" fmla="*/ 6652532 w 12192000"/>
              <a:gd name="connsiteY31" fmla="*/ 822585 h 6858000"/>
              <a:gd name="connsiteX32" fmla="*/ 6539505 w 12192000"/>
              <a:gd name="connsiteY32" fmla="*/ 863382 h 6858000"/>
              <a:gd name="connsiteX33" fmla="*/ 6717122 w 12192000"/>
              <a:gd name="connsiteY33" fmla="*/ 909114 h 6858000"/>
              <a:gd name="connsiteX34" fmla="*/ 6527397 w 12192000"/>
              <a:gd name="connsiteY34" fmla="*/ 909114 h 6858000"/>
              <a:gd name="connsiteX35" fmla="*/ 6309411 w 12192000"/>
              <a:gd name="connsiteY35" fmla="*/ 877731 h 6858000"/>
              <a:gd name="connsiteX36" fmla="*/ 6077077 w 12192000"/>
              <a:gd name="connsiteY36" fmla="*/ 887593 h 6858000"/>
              <a:gd name="connsiteX37" fmla="*/ 6076642 w 12192000"/>
              <a:gd name="connsiteY37" fmla="*/ 887537 h 6858000"/>
              <a:gd name="connsiteX38" fmla="*/ 6032390 w 12192000"/>
              <a:gd name="connsiteY38" fmla="*/ 898600 h 6858000"/>
              <a:gd name="connsiteX39" fmla="*/ 6008536 w 12192000"/>
              <a:gd name="connsiteY39" fmla="*/ 914503 h 6858000"/>
              <a:gd name="connsiteX40" fmla="*/ 5944926 w 12192000"/>
              <a:gd name="connsiteY40" fmla="*/ 922454 h 6858000"/>
              <a:gd name="connsiteX41" fmla="*/ 5929023 w 12192000"/>
              <a:gd name="connsiteY41" fmla="*/ 954259 h 6858000"/>
              <a:gd name="connsiteX42" fmla="*/ 5938641 w 12192000"/>
              <a:gd name="connsiteY42" fmla="*/ 983356 h 6858000"/>
              <a:gd name="connsiteX43" fmla="*/ 5941380 w 12192000"/>
              <a:gd name="connsiteY43" fmla="*/ 994243 h 6858000"/>
              <a:gd name="connsiteX44" fmla="*/ 6022639 w 12192000"/>
              <a:gd name="connsiteY44" fmla="*/ 1012399 h 6858000"/>
              <a:gd name="connsiteX45" fmla="*/ 6620687 w 12192000"/>
              <a:gd name="connsiteY45" fmla="*/ 1222947 h 6858000"/>
              <a:gd name="connsiteX46" fmla="*/ 6557895 w 12192000"/>
              <a:gd name="connsiteY46" fmla="*/ 1308577 h 6858000"/>
              <a:gd name="connsiteX47" fmla="*/ 6815348 w 12192000"/>
              <a:gd name="connsiteY47" fmla="*/ 1401831 h 6858000"/>
              <a:gd name="connsiteX48" fmla="*/ 6878591 w 12192000"/>
              <a:gd name="connsiteY48" fmla="*/ 1494187 h 6858000"/>
              <a:gd name="connsiteX49" fmla="*/ 6799202 w 12192000"/>
              <a:gd name="connsiteY49" fmla="*/ 1486118 h 6858000"/>
              <a:gd name="connsiteX50" fmla="*/ 6731027 w 12192000"/>
              <a:gd name="connsiteY50" fmla="*/ 1503602 h 6858000"/>
              <a:gd name="connsiteX51" fmla="*/ 6759282 w 12192000"/>
              <a:gd name="connsiteY51" fmla="*/ 1621067 h 6858000"/>
              <a:gd name="connsiteX52" fmla="*/ 7123035 w 12192000"/>
              <a:gd name="connsiteY52" fmla="*/ 1772603 h 6858000"/>
              <a:gd name="connsiteX53" fmla="*/ 7155777 w 12192000"/>
              <a:gd name="connsiteY53" fmla="*/ 1821919 h 6858000"/>
              <a:gd name="connsiteX54" fmla="*/ 7112270 w 12192000"/>
              <a:gd name="connsiteY54" fmla="*/ 1856890 h 6858000"/>
              <a:gd name="connsiteX55" fmla="*/ 6994755 w 12192000"/>
              <a:gd name="connsiteY55" fmla="*/ 1874821 h 6858000"/>
              <a:gd name="connsiteX56" fmla="*/ 7159364 w 12192000"/>
              <a:gd name="connsiteY56" fmla="*/ 2042948 h 6858000"/>
              <a:gd name="connsiteX57" fmla="*/ 7219467 w 12192000"/>
              <a:gd name="connsiteY57" fmla="*/ 2089573 h 6858000"/>
              <a:gd name="connsiteX58" fmla="*/ 7322179 w 12192000"/>
              <a:gd name="connsiteY58" fmla="*/ 2161756 h 6858000"/>
              <a:gd name="connsiteX59" fmla="*/ 7323974 w 12192000"/>
              <a:gd name="connsiteY59" fmla="*/ 2183724 h 6858000"/>
              <a:gd name="connsiteX60" fmla="*/ 7184034 w 12192000"/>
              <a:gd name="connsiteY60" fmla="*/ 2261285 h 6858000"/>
              <a:gd name="connsiteX61" fmla="*/ 6931516 w 12192000"/>
              <a:gd name="connsiteY61" fmla="*/ 2240212 h 6858000"/>
              <a:gd name="connsiteX62" fmla="*/ 7304686 w 12192000"/>
              <a:gd name="connsiteY62" fmla="*/ 2355883 h 6858000"/>
              <a:gd name="connsiteX63" fmla="*/ 6096813 w 12192000"/>
              <a:gd name="connsiteY63" fmla="*/ 2080160 h 6858000"/>
              <a:gd name="connsiteX64" fmla="*/ 6173959 w 12192000"/>
              <a:gd name="connsiteY64" fmla="*/ 2152340 h 6858000"/>
              <a:gd name="connsiteX65" fmla="*/ 6596469 w 12192000"/>
              <a:gd name="connsiteY65" fmla="*/ 2342432 h 6858000"/>
              <a:gd name="connsiteX66" fmla="*/ 6716224 w 12192000"/>
              <a:gd name="connsiteY66" fmla="*/ 2461690 h 6858000"/>
              <a:gd name="connsiteX67" fmla="*/ 6841810 w 12192000"/>
              <a:gd name="connsiteY67" fmla="*/ 2527594 h 6858000"/>
              <a:gd name="connsiteX68" fmla="*/ 7018080 w 12192000"/>
              <a:gd name="connsiteY68" fmla="*/ 2526249 h 6858000"/>
              <a:gd name="connsiteX69" fmla="*/ 7143217 w 12192000"/>
              <a:gd name="connsiteY69" fmla="*/ 2627573 h 6858000"/>
              <a:gd name="connsiteX70" fmla="*/ 7012697 w 12192000"/>
              <a:gd name="connsiteY70" fmla="*/ 2649094 h 6858000"/>
              <a:gd name="connsiteX71" fmla="*/ 6859752 w 12192000"/>
              <a:gd name="connsiteY71" fmla="*/ 2632505 h 6858000"/>
              <a:gd name="connsiteX72" fmla="*/ 6529636 w 12192000"/>
              <a:gd name="connsiteY72" fmla="*/ 2637883 h 6858000"/>
              <a:gd name="connsiteX73" fmla="*/ 6340360 w 12192000"/>
              <a:gd name="connsiteY73" fmla="*/ 2657610 h 6858000"/>
              <a:gd name="connsiteX74" fmla="*/ 5905294 w 12192000"/>
              <a:gd name="connsiteY74" fmla="*/ 2623984 h 6858000"/>
              <a:gd name="connsiteX75" fmla="*/ 5930860 w 12192000"/>
              <a:gd name="connsiteY75" fmla="*/ 2710066 h 6858000"/>
              <a:gd name="connsiteX76" fmla="*/ 5914710 w 12192000"/>
              <a:gd name="connsiteY76" fmla="*/ 2784935 h 6858000"/>
              <a:gd name="connsiteX77" fmla="*/ 5908433 w 12192000"/>
              <a:gd name="connsiteY77" fmla="*/ 2947683 h 6858000"/>
              <a:gd name="connsiteX78" fmla="*/ 5912470 w 12192000"/>
              <a:gd name="connsiteY78" fmla="*/ 2974134 h 6858000"/>
              <a:gd name="connsiteX79" fmla="*/ 5815141 w 12192000"/>
              <a:gd name="connsiteY79" fmla="*/ 2991171 h 6858000"/>
              <a:gd name="connsiteX80" fmla="*/ 6395082 w 12192000"/>
              <a:gd name="connsiteY80" fmla="*/ 3329661 h 6858000"/>
              <a:gd name="connsiteX81" fmla="*/ 6007557 w 12192000"/>
              <a:gd name="connsiteY81" fmla="*/ 3243581 h 6858000"/>
              <a:gd name="connsiteX82" fmla="*/ 5955079 w 12192000"/>
              <a:gd name="connsiteY82" fmla="*/ 3385704 h 6858000"/>
              <a:gd name="connsiteX83" fmla="*/ 6137180 w 12192000"/>
              <a:gd name="connsiteY83" fmla="*/ 3512133 h 6858000"/>
              <a:gd name="connsiteX84" fmla="*/ 6204457 w 12192000"/>
              <a:gd name="connsiteY84" fmla="*/ 3762302 h 6858000"/>
              <a:gd name="connsiteX85" fmla="*/ 6171716 w 12192000"/>
              <a:gd name="connsiteY85" fmla="*/ 3990952 h 6858000"/>
              <a:gd name="connsiteX86" fmla="*/ 6093674 w 12192000"/>
              <a:gd name="connsiteY86" fmla="*/ 4063580 h 6858000"/>
              <a:gd name="connsiteX87" fmla="*/ 5980645 w 12192000"/>
              <a:gd name="connsiteY87" fmla="*/ 4194045 h 6858000"/>
              <a:gd name="connsiteX88" fmla="*/ 5910676 w 12192000"/>
              <a:gd name="connsiteY88" fmla="*/ 4274743 h 6858000"/>
              <a:gd name="connsiteX89" fmla="*/ 5667577 w 12192000"/>
              <a:gd name="connsiteY89" fmla="*/ 4243362 h 6858000"/>
              <a:gd name="connsiteX90" fmla="*/ 5991859 w 12192000"/>
              <a:gd name="connsiteY90" fmla="*/ 4448252 h 6858000"/>
              <a:gd name="connsiteX91" fmla="*/ 5729024 w 12192000"/>
              <a:gd name="connsiteY91" fmla="*/ 4422695 h 6858000"/>
              <a:gd name="connsiteX92" fmla="*/ 5643357 w 12192000"/>
              <a:gd name="connsiteY92" fmla="*/ 4437041 h 6858000"/>
              <a:gd name="connsiteX93" fmla="*/ 5692243 w 12192000"/>
              <a:gd name="connsiteY93" fmla="*/ 4503395 h 6858000"/>
              <a:gd name="connsiteX94" fmla="*/ 5885111 w 12192000"/>
              <a:gd name="connsiteY94" fmla="*/ 4615926 h 6858000"/>
              <a:gd name="connsiteX95" fmla="*/ 6282503 w 12192000"/>
              <a:gd name="connsiteY95" fmla="*/ 4920793 h 6858000"/>
              <a:gd name="connsiteX96" fmla="*/ 5897668 w 12192000"/>
              <a:gd name="connsiteY96" fmla="*/ 4780915 h 6858000"/>
              <a:gd name="connsiteX97" fmla="*/ 6303132 w 12192000"/>
              <a:gd name="connsiteY97" fmla="*/ 5094297 h 6858000"/>
              <a:gd name="connsiteX98" fmla="*/ 6393287 w 12192000"/>
              <a:gd name="connsiteY98" fmla="*/ 5198310 h 6858000"/>
              <a:gd name="connsiteX99" fmla="*/ 6575386 w 12192000"/>
              <a:gd name="connsiteY99" fmla="*/ 5456548 h 6858000"/>
              <a:gd name="connsiteX100" fmla="*/ 6566415 w 12192000"/>
              <a:gd name="connsiteY100" fmla="*/ 5485690 h 6858000"/>
              <a:gd name="connsiteX101" fmla="*/ 6356059 w 12192000"/>
              <a:gd name="connsiteY101" fmla="*/ 5443995 h 6858000"/>
              <a:gd name="connsiteX102" fmla="*/ 6628762 w 12192000"/>
              <a:gd name="connsiteY102" fmla="*/ 5660990 h 6858000"/>
              <a:gd name="connsiteX103" fmla="*/ 6910436 w 12192000"/>
              <a:gd name="connsiteY103" fmla="*/ 5827767 h 6858000"/>
              <a:gd name="connsiteX104" fmla="*/ 6710393 w 12192000"/>
              <a:gd name="connsiteY104" fmla="*/ 5802214 h 6858000"/>
              <a:gd name="connsiteX105" fmla="*/ 6435448 w 12192000"/>
              <a:gd name="connsiteY105" fmla="*/ 5706719 h 6858000"/>
              <a:gd name="connsiteX106" fmla="*/ 6339913 w 12192000"/>
              <a:gd name="connsiteY106" fmla="*/ 5742586 h 6858000"/>
              <a:gd name="connsiteX107" fmla="*/ 6600503 w 12192000"/>
              <a:gd name="connsiteY107" fmla="*/ 5900398 h 6858000"/>
              <a:gd name="connsiteX108" fmla="*/ 6749863 w 12192000"/>
              <a:gd name="connsiteY108" fmla="*/ 5973478 h 6858000"/>
              <a:gd name="connsiteX109" fmla="*/ 6809515 w 12192000"/>
              <a:gd name="connsiteY109" fmla="*/ 6029519 h 6858000"/>
              <a:gd name="connsiteX110" fmla="*/ 6979954 w 12192000"/>
              <a:gd name="connsiteY110" fmla="*/ 6229474 h 6858000"/>
              <a:gd name="connsiteX111" fmla="*/ 7480509 w 12192000"/>
              <a:gd name="connsiteY111" fmla="*/ 6447812 h 6858000"/>
              <a:gd name="connsiteX112" fmla="*/ 7948764 w 12192000"/>
              <a:gd name="connsiteY112" fmla="*/ 6719056 h 6858000"/>
              <a:gd name="connsiteX113" fmla="*/ 8221244 w 12192000"/>
              <a:gd name="connsiteY113" fmla="*/ 6848868 h 6858000"/>
              <a:gd name="connsiteX114" fmla="*/ 8242921 w 12192000"/>
              <a:gd name="connsiteY114" fmla="*/ 6858000 h 6858000"/>
              <a:gd name="connsiteX115" fmla="*/ 0 w 12192000"/>
              <a:gd name="connsiteY1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2192000" h="6858000">
                <a:moveTo>
                  <a:pt x="0" y="0"/>
                </a:moveTo>
                <a:lnTo>
                  <a:pt x="12192000" y="0"/>
                </a:lnTo>
                <a:lnTo>
                  <a:pt x="12192000" y="6858000"/>
                </a:lnTo>
                <a:lnTo>
                  <a:pt x="10976177" y="6858000"/>
                </a:lnTo>
                <a:lnTo>
                  <a:pt x="10997120" y="6851980"/>
                </a:lnTo>
                <a:cubicBezTo>
                  <a:pt x="11372760" y="6734361"/>
                  <a:pt x="11757137" y="6563389"/>
                  <a:pt x="12094512" y="6315404"/>
                </a:cubicBezTo>
                <a:lnTo>
                  <a:pt x="12191999" y="6239611"/>
                </a:lnTo>
                <a:lnTo>
                  <a:pt x="12191999" y="1104399"/>
                </a:lnTo>
                <a:lnTo>
                  <a:pt x="11979198" y="1051011"/>
                </a:lnTo>
                <a:cubicBezTo>
                  <a:pt x="11902836" y="1030275"/>
                  <a:pt x="11824681" y="1008195"/>
                  <a:pt x="11742378" y="986227"/>
                </a:cubicBezTo>
                <a:cubicBezTo>
                  <a:pt x="11843295" y="875936"/>
                  <a:pt x="12022257" y="888939"/>
                  <a:pt x="12063968" y="729780"/>
                </a:cubicBezTo>
                <a:cubicBezTo>
                  <a:pt x="11901155" y="688534"/>
                  <a:pt x="11729822" y="735611"/>
                  <a:pt x="11572835" y="670151"/>
                </a:cubicBezTo>
                <a:cubicBezTo>
                  <a:pt x="11559381" y="664325"/>
                  <a:pt x="11540990" y="670151"/>
                  <a:pt x="11524844" y="671946"/>
                </a:cubicBezTo>
                <a:cubicBezTo>
                  <a:pt x="11201459" y="706916"/>
                  <a:pt x="10879418" y="676432"/>
                  <a:pt x="10560518" y="632492"/>
                </a:cubicBezTo>
                <a:cubicBezTo>
                  <a:pt x="10101230" y="569728"/>
                  <a:pt x="9640146" y="529825"/>
                  <a:pt x="9178169" y="501577"/>
                </a:cubicBezTo>
                <a:cubicBezTo>
                  <a:pt x="8796475" y="478266"/>
                  <a:pt x="8413886" y="467955"/>
                  <a:pt x="8033984" y="423121"/>
                </a:cubicBezTo>
                <a:cubicBezTo>
                  <a:pt x="7627624" y="375150"/>
                  <a:pt x="7221712" y="320901"/>
                  <a:pt x="6815795" y="270688"/>
                </a:cubicBezTo>
                <a:cubicBezTo>
                  <a:pt x="6797407" y="268446"/>
                  <a:pt x="6777110" y="261384"/>
                  <a:pt x="6757489" y="260880"/>
                </a:cubicBezTo>
                <a:cubicBezTo>
                  <a:pt x="6737867" y="260376"/>
                  <a:pt x="6718916" y="266430"/>
                  <a:pt x="6703217" y="290416"/>
                </a:cubicBezTo>
                <a:cubicBezTo>
                  <a:pt x="6786642" y="353629"/>
                  <a:pt x="6892941" y="329867"/>
                  <a:pt x="7005521" y="401154"/>
                </a:cubicBezTo>
                <a:cubicBezTo>
                  <a:pt x="6822525" y="378735"/>
                  <a:pt x="6677649" y="360801"/>
                  <a:pt x="6532779" y="342871"/>
                </a:cubicBezTo>
                <a:cubicBezTo>
                  <a:pt x="6530087" y="355424"/>
                  <a:pt x="6527397" y="367976"/>
                  <a:pt x="6524704" y="380529"/>
                </a:cubicBezTo>
                <a:cubicBezTo>
                  <a:pt x="6709945" y="406980"/>
                  <a:pt x="6881280" y="475126"/>
                  <a:pt x="7061587" y="523098"/>
                </a:cubicBezTo>
                <a:cubicBezTo>
                  <a:pt x="7044990" y="552691"/>
                  <a:pt x="7028398" y="546862"/>
                  <a:pt x="7013594" y="545070"/>
                </a:cubicBezTo>
                <a:cubicBezTo>
                  <a:pt x="6917162" y="533412"/>
                  <a:pt x="6820730" y="521755"/>
                  <a:pt x="6728335" y="489924"/>
                </a:cubicBezTo>
                <a:cubicBezTo>
                  <a:pt x="6707702" y="482748"/>
                  <a:pt x="6682583" y="482748"/>
                  <a:pt x="6670923" y="504270"/>
                </a:cubicBezTo>
                <a:cubicBezTo>
                  <a:pt x="6654326" y="534757"/>
                  <a:pt x="6678097" y="554484"/>
                  <a:pt x="6699180" y="571069"/>
                </a:cubicBezTo>
                <a:cubicBezTo>
                  <a:pt x="6735959" y="599764"/>
                  <a:pt x="6780362" y="591695"/>
                  <a:pt x="6822972" y="597073"/>
                </a:cubicBezTo>
                <a:cubicBezTo>
                  <a:pt x="6936448" y="610972"/>
                  <a:pt x="6990720" y="654460"/>
                  <a:pt x="7015839" y="753992"/>
                </a:cubicBezTo>
                <a:cubicBezTo>
                  <a:pt x="6916264" y="713640"/>
                  <a:pt x="6820280" y="763407"/>
                  <a:pt x="6723848" y="735160"/>
                </a:cubicBezTo>
                <a:cubicBezTo>
                  <a:pt x="6698731" y="727988"/>
                  <a:pt x="6658813" y="738747"/>
                  <a:pt x="6672268" y="773268"/>
                </a:cubicBezTo>
                <a:cubicBezTo>
                  <a:pt x="6684828" y="805550"/>
                  <a:pt x="6726540" y="828861"/>
                  <a:pt x="6652532" y="822585"/>
                </a:cubicBezTo>
                <a:cubicBezTo>
                  <a:pt x="6599609" y="818101"/>
                  <a:pt x="6495999" y="854418"/>
                  <a:pt x="6539505" y="863382"/>
                </a:cubicBezTo>
                <a:cubicBezTo>
                  <a:pt x="6594225" y="874593"/>
                  <a:pt x="6647600" y="890733"/>
                  <a:pt x="6717122" y="909114"/>
                </a:cubicBezTo>
                <a:cubicBezTo>
                  <a:pt x="6640423" y="939151"/>
                  <a:pt x="6585254" y="932874"/>
                  <a:pt x="6527397" y="909114"/>
                </a:cubicBezTo>
                <a:cubicBezTo>
                  <a:pt x="6457427" y="880419"/>
                  <a:pt x="6366375" y="845451"/>
                  <a:pt x="6309411" y="877731"/>
                </a:cubicBezTo>
                <a:cubicBezTo>
                  <a:pt x="6224192" y="926151"/>
                  <a:pt x="6153325" y="895663"/>
                  <a:pt x="6077077" y="887593"/>
                </a:cubicBezTo>
                <a:lnTo>
                  <a:pt x="6076642" y="887537"/>
                </a:lnTo>
                <a:lnTo>
                  <a:pt x="6032390" y="898600"/>
                </a:lnTo>
                <a:cubicBezTo>
                  <a:pt x="6023409" y="901866"/>
                  <a:pt x="6017756" y="911989"/>
                  <a:pt x="6008536" y="914503"/>
                </a:cubicBezTo>
                <a:cubicBezTo>
                  <a:pt x="5987921" y="920125"/>
                  <a:pt x="5964038" y="912898"/>
                  <a:pt x="5944926" y="922454"/>
                </a:cubicBezTo>
                <a:cubicBezTo>
                  <a:pt x="5934324" y="927755"/>
                  <a:pt x="5934324" y="943657"/>
                  <a:pt x="5929023" y="954259"/>
                </a:cubicBezTo>
                <a:cubicBezTo>
                  <a:pt x="5933305" y="967105"/>
                  <a:pt x="5936344" y="975942"/>
                  <a:pt x="5938641" y="983356"/>
                </a:cubicBezTo>
                <a:lnTo>
                  <a:pt x="5941380" y="994243"/>
                </a:lnTo>
                <a:lnTo>
                  <a:pt x="6022639" y="1012399"/>
                </a:lnTo>
                <a:cubicBezTo>
                  <a:pt x="6231931" y="1059643"/>
                  <a:pt x="6435672" y="1112210"/>
                  <a:pt x="6620687" y="1222947"/>
                </a:cubicBezTo>
                <a:cubicBezTo>
                  <a:pt x="6604990" y="1244018"/>
                  <a:pt x="6525153" y="1304094"/>
                  <a:pt x="6557895" y="1308577"/>
                </a:cubicBezTo>
                <a:cubicBezTo>
                  <a:pt x="6649842" y="1321581"/>
                  <a:pt x="6731472" y="1365517"/>
                  <a:pt x="6815348" y="1401831"/>
                </a:cubicBezTo>
                <a:cubicBezTo>
                  <a:pt x="6851679" y="1417523"/>
                  <a:pt x="6895633" y="1438147"/>
                  <a:pt x="6878591" y="1494187"/>
                </a:cubicBezTo>
                <a:cubicBezTo>
                  <a:pt x="6847640" y="1509878"/>
                  <a:pt x="6824766" y="1487911"/>
                  <a:pt x="6799202" y="1486118"/>
                </a:cubicBezTo>
                <a:cubicBezTo>
                  <a:pt x="6773186" y="1484326"/>
                  <a:pt x="6714877" y="1495981"/>
                  <a:pt x="6731027" y="1503602"/>
                </a:cubicBezTo>
                <a:cubicBezTo>
                  <a:pt x="6804583" y="1538124"/>
                  <a:pt x="6672268" y="1621067"/>
                  <a:pt x="6759282" y="1621067"/>
                </a:cubicBezTo>
                <a:cubicBezTo>
                  <a:pt x="6905053" y="1621514"/>
                  <a:pt x="6982647" y="1768566"/>
                  <a:pt x="7123035" y="1772603"/>
                </a:cubicBezTo>
                <a:cubicBezTo>
                  <a:pt x="7145459" y="1773049"/>
                  <a:pt x="7156224" y="1799053"/>
                  <a:pt x="7155777" y="1821919"/>
                </a:cubicBezTo>
                <a:cubicBezTo>
                  <a:pt x="7155777" y="1849268"/>
                  <a:pt x="7135144" y="1854199"/>
                  <a:pt x="7112270" y="1856890"/>
                </a:cubicBezTo>
                <a:cubicBezTo>
                  <a:pt x="7077284" y="1860923"/>
                  <a:pt x="7040954" y="1821919"/>
                  <a:pt x="6994755" y="1874821"/>
                </a:cubicBezTo>
                <a:cubicBezTo>
                  <a:pt x="7077735" y="1905755"/>
                  <a:pt x="7160709" y="1936693"/>
                  <a:pt x="7159364" y="2042948"/>
                </a:cubicBezTo>
                <a:cubicBezTo>
                  <a:pt x="7158916" y="2071638"/>
                  <a:pt x="7193452" y="2082399"/>
                  <a:pt x="7219467" y="2089573"/>
                </a:cubicBezTo>
                <a:cubicBezTo>
                  <a:pt x="7262526" y="2101231"/>
                  <a:pt x="7298853" y="2121854"/>
                  <a:pt x="7322179" y="2161756"/>
                </a:cubicBezTo>
                <a:cubicBezTo>
                  <a:pt x="7321730" y="2169378"/>
                  <a:pt x="7321281" y="2177446"/>
                  <a:pt x="7323974" y="2183724"/>
                </a:cubicBezTo>
                <a:cubicBezTo>
                  <a:pt x="7316349" y="2280115"/>
                  <a:pt x="7253555" y="2277424"/>
                  <a:pt x="7184034" y="2261285"/>
                </a:cubicBezTo>
                <a:cubicBezTo>
                  <a:pt x="7101058" y="2241558"/>
                  <a:pt x="7018978" y="2205691"/>
                  <a:pt x="6931516" y="2240212"/>
                </a:cubicBezTo>
                <a:cubicBezTo>
                  <a:pt x="7054861" y="2286391"/>
                  <a:pt x="7188967" y="2289976"/>
                  <a:pt x="7304686" y="2355883"/>
                </a:cubicBezTo>
                <a:cubicBezTo>
                  <a:pt x="6881280" y="2367989"/>
                  <a:pt x="6507211" y="2159959"/>
                  <a:pt x="6096813" y="2080160"/>
                </a:cubicBezTo>
                <a:cubicBezTo>
                  <a:pt x="6110718" y="2133508"/>
                  <a:pt x="6143907" y="2144268"/>
                  <a:pt x="6173959" y="2152340"/>
                </a:cubicBezTo>
                <a:cubicBezTo>
                  <a:pt x="6325561" y="2192691"/>
                  <a:pt x="6458320" y="2272943"/>
                  <a:pt x="6596469" y="2342432"/>
                </a:cubicBezTo>
                <a:cubicBezTo>
                  <a:pt x="6653429" y="2371125"/>
                  <a:pt x="6694695" y="2399820"/>
                  <a:pt x="6716224" y="2461690"/>
                </a:cubicBezTo>
                <a:cubicBezTo>
                  <a:pt x="6735511" y="2517732"/>
                  <a:pt x="6772739" y="2543736"/>
                  <a:pt x="6841810" y="2527594"/>
                </a:cubicBezTo>
                <a:cubicBezTo>
                  <a:pt x="6897875" y="2514144"/>
                  <a:pt x="6959322" y="2521317"/>
                  <a:pt x="7018080" y="2526249"/>
                </a:cubicBezTo>
                <a:cubicBezTo>
                  <a:pt x="7085808" y="2531629"/>
                  <a:pt x="7161607" y="2594845"/>
                  <a:pt x="7143217" y="2627573"/>
                </a:cubicBezTo>
                <a:cubicBezTo>
                  <a:pt x="7111823" y="2683166"/>
                  <a:pt x="7059345" y="2655370"/>
                  <a:pt x="7012697" y="2649094"/>
                </a:cubicBezTo>
                <a:cubicBezTo>
                  <a:pt x="6959771" y="2641473"/>
                  <a:pt x="6861547" y="2625779"/>
                  <a:pt x="6859752" y="2632505"/>
                </a:cubicBezTo>
                <a:cubicBezTo>
                  <a:pt x="6825212" y="2771936"/>
                  <a:pt x="6582114" y="2650439"/>
                  <a:pt x="6529636" y="2637883"/>
                </a:cubicBezTo>
                <a:cubicBezTo>
                  <a:pt x="6464154" y="2622192"/>
                  <a:pt x="6402705" y="2650887"/>
                  <a:pt x="6340360" y="2657610"/>
                </a:cubicBezTo>
                <a:cubicBezTo>
                  <a:pt x="6284743" y="2663887"/>
                  <a:pt x="5970330" y="2683166"/>
                  <a:pt x="5905294" y="2623984"/>
                </a:cubicBezTo>
                <a:cubicBezTo>
                  <a:pt x="5896322" y="2670163"/>
                  <a:pt x="5915159" y="2688993"/>
                  <a:pt x="5930860" y="2710066"/>
                </a:cubicBezTo>
                <a:cubicBezTo>
                  <a:pt x="5952838" y="2740102"/>
                  <a:pt x="5956426" y="2761175"/>
                  <a:pt x="5914710" y="2784935"/>
                </a:cubicBezTo>
                <a:cubicBezTo>
                  <a:pt x="5795853" y="2853086"/>
                  <a:pt x="5797649" y="2855325"/>
                  <a:pt x="5908433" y="2947683"/>
                </a:cubicBezTo>
                <a:cubicBezTo>
                  <a:pt x="5913818" y="2951715"/>
                  <a:pt x="5911572" y="2965167"/>
                  <a:pt x="5912470" y="2974134"/>
                </a:cubicBezTo>
                <a:cubicBezTo>
                  <a:pt x="5883316" y="2988480"/>
                  <a:pt x="5849228" y="2952613"/>
                  <a:pt x="5815141" y="2991171"/>
                </a:cubicBezTo>
                <a:cubicBezTo>
                  <a:pt x="5963601" y="3160638"/>
                  <a:pt x="6190105" y="3202332"/>
                  <a:pt x="6395082" y="3329661"/>
                </a:cubicBezTo>
                <a:cubicBezTo>
                  <a:pt x="6229127" y="3371803"/>
                  <a:pt x="6129555" y="3224751"/>
                  <a:pt x="6007557" y="3243581"/>
                </a:cubicBezTo>
                <a:cubicBezTo>
                  <a:pt x="5946560" y="3289760"/>
                  <a:pt x="6127760" y="3363734"/>
                  <a:pt x="5955079" y="3385704"/>
                </a:cubicBezTo>
                <a:cubicBezTo>
                  <a:pt x="6029985" y="3426052"/>
                  <a:pt x="6085601" y="3465503"/>
                  <a:pt x="6137180" y="3512133"/>
                </a:cubicBezTo>
                <a:cubicBezTo>
                  <a:pt x="6229127" y="3595522"/>
                  <a:pt x="6247069" y="3650219"/>
                  <a:pt x="6204457" y="3762302"/>
                </a:cubicBezTo>
                <a:cubicBezTo>
                  <a:pt x="6176648" y="3835828"/>
                  <a:pt x="6135833" y="3903528"/>
                  <a:pt x="6171716" y="3990952"/>
                </a:cubicBezTo>
                <a:cubicBezTo>
                  <a:pt x="6196832" y="4051028"/>
                  <a:pt x="6186964" y="4090479"/>
                  <a:pt x="6093674" y="4063580"/>
                </a:cubicBezTo>
                <a:cubicBezTo>
                  <a:pt x="5993205" y="4034885"/>
                  <a:pt x="5955530" y="4088685"/>
                  <a:pt x="5980645" y="4194045"/>
                </a:cubicBezTo>
                <a:cubicBezTo>
                  <a:pt x="5996791" y="4261744"/>
                  <a:pt x="5979747" y="4282366"/>
                  <a:pt x="5910676" y="4274743"/>
                </a:cubicBezTo>
                <a:cubicBezTo>
                  <a:pt x="5834426" y="4266226"/>
                  <a:pt x="5761765" y="4221841"/>
                  <a:pt x="5667577" y="4243362"/>
                </a:cubicBezTo>
                <a:cubicBezTo>
                  <a:pt x="5742928" y="4366207"/>
                  <a:pt x="5903948" y="4331236"/>
                  <a:pt x="5991859" y="4448252"/>
                </a:cubicBezTo>
                <a:cubicBezTo>
                  <a:pt x="5886904" y="4448697"/>
                  <a:pt x="5806617" y="4448252"/>
                  <a:pt x="5729024" y="4422695"/>
                </a:cubicBezTo>
                <a:cubicBezTo>
                  <a:pt x="5696728" y="4412381"/>
                  <a:pt x="5661295" y="4401625"/>
                  <a:pt x="5643357" y="4437041"/>
                </a:cubicBezTo>
                <a:cubicBezTo>
                  <a:pt x="5622274" y="4479633"/>
                  <a:pt x="5665781" y="4495772"/>
                  <a:pt x="5692243" y="4503395"/>
                </a:cubicBezTo>
                <a:cubicBezTo>
                  <a:pt x="5766702" y="4524914"/>
                  <a:pt x="5823661" y="4576025"/>
                  <a:pt x="5885111" y="4615926"/>
                </a:cubicBezTo>
                <a:cubicBezTo>
                  <a:pt x="6020115" y="4703353"/>
                  <a:pt x="6168129" y="4776430"/>
                  <a:pt x="6282503" y="4920793"/>
                </a:cubicBezTo>
                <a:cubicBezTo>
                  <a:pt x="6138526" y="4884029"/>
                  <a:pt x="6031329" y="4798399"/>
                  <a:pt x="5897668" y="4780915"/>
                </a:cubicBezTo>
                <a:cubicBezTo>
                  <a:pt x="6013387" y="4912275"/>
                  <a:pt x="6162296" y="4998804"/>
                  <a:pt x="6303132" y="5094297"/>
                </a:cubicBezTo>
                <a:cubicBezTo>
                  <a:pt x="6343501" y="5121199"/>
                  <a:pt x="6384317" y="5139580"/>
                  <a:pt x="6393287" y="5198310"/>
                </a:cubicBezTo>
                <a:cubicBezTo>
                  <a:pt x="6410780" y="5312186"/>
                  <a:pt x="6463257" y="5406336"/>
                  <a:pt x="6575386" y="5456548"/>
                </a:cubicBezTo>
                <a:cubicBezTo>
                  <a:pt x="6576284" y="5457000"/>
                  <a:pt x="6570007" y="5474037"/>
                  <a:pt x="6566415" y="5485690"/>
                </a:cubicBezTo>
                <a:cubicBezTo>
                  <a:pt x="6497793" y="5489279"/>
                  <a:pt x="6443521" y="5422027"/>
                  <a:pt x="6356059" y="5443995"/>
                </a:cubicBezTo>
                <a:cubicBezTo>
                  <a:pt x="6439934" y="5535454"/>
                  <a:pt x="6509903" y="5617502"/>
                  <a:pt x="6628762" y="5660990"/>
                </a:cubicBezTo>
                <a:cubicBezTo>
                  <a:pt x="6723848" y="5695511"/>
                  <a:pt x="6841363" y="5715686"/>
                  <a:pt x="6910436" y="5827767"/>
                </a:cubicBezTo>
                <a:cubicBezTo>
                  <a:pt x="6830149" y="5849739"/>
                  <a:pt x="6770494" y="5821942"/>
                  <a:pt x="6710393" y="5802214"/>
                </a:cubicBezTo>
                <a:cubicBezTo>
                  <a:pt x="6618446" y="5771728"/>
                  <a:pt x="6527397" y="5737208"/>
                  <a:pt x="6435448" y="5706719"/>
                </a:cubicBezTo>
                <a:cubicBezTo>
                  <a:pt x="6400463" y="5695062"/>
                  <a:pt x="6362338" y="5686991"/>
                  <a:pt x="6339913" y="5742586"/>
                </a:cubicBezTo>
                <a:cubicBezTo>
                  <a:pt x="6456978" y="5754244"/>
                  <a:pt x="6526948" y="5829564"/>
                  <a:pt x="6600503" y="5900398"/>
                </a:cubicBezTo>
                <a:cubicBezTo>
                  <a:pt x="6641770" y="5940299"/>
                  <a:pt x="6675410" y="5993652"/>
                  <a:pt x="6749863" y="5973478"/>
                </a:cubicBezTo>
                <a:cubicBezTo>
                  <a:pt x="6788885" y="5962718"/>
                  <a:pt x="6813554" y="5992754"/>
                  <a:pt x="6809515" y="6029519"/>
                </a:cubicBezTo>
                <a:cubicBezTo>
                  <a:pt x="6794715" y="6159089"/>
                  <a:pt x="6885766" y="6204369"/>
                  <a:pt x="6979954" y="6229474"/>
                </a:cubicBezTo>
                <a:cubicBezTo>
                  <a:pt x="7158469" y="6276549"/>
                  <a:pt x="7306929" y="6387287"/>
                  <a:pt x="7480509" y="6447812"/>
                </a:cubicBezTo>
                <a:cubicBezTo>
                  <a:pt x="7649154" y="6506545"/>
                  <a:pt x="7779672" y="6645975"/>
                  <a:pt x="7948764" y="6719056"/>
                </a:cubicBezTo>
                <a:cubicBezTo>
                  <a:pt x="8040603" y="6758733"/>
                  <a:pt x="8129409" y="6806985"/>
                  <a:pt x="8221244" y="6848868"/>
                </a:cubicBezTo>
                <a:lnTo>
                  <a:pt x="8242921"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olo 1">
            <a:extLst>
              <a:ext uri="{FF2B5EF4-FFF2-40B4-BE49-F238E27FC236}">
                <a16:creationId xmlns:a16="http://schemas.microsoft.com/office/drawing/2014/main" id="{DDB9CD0D-1B07-FAE7-2C0B-3715041E1716}"/>
              </a:ext>
            </a:extLst>
          </p:cNvPr>
          <p:cNvSpPr>
            <a:spLocks noGrp="1"/>
          </p:cNvSpPr>
          <p:nvPr>
            <p:ph type="title"/>
          </p:nvPr>
        </p:nvSpPr>
        <p:spPr>
          <a:xfrm>
            <a:off x="838200" y="365125"/>
            <a:ext cx="5257800" cy="1720524"/>
          </a:xfrm>
        </p:spPr>
        <p:txBody>
          <a:bodyPr>
            <a:normAutofit/>
          </a:bodyPr>
          <a:lstStyle/>
          <a:p>
            <a:r>
              <a:rPr lang="it-IT"/>
              <a:t>False </a:t>
            </a:r>
            <a:r>
              <a:rPr lang="it-IT" err="1"/>
              <a:t>Alarm</a:t>
            </a:r>
            <a:r>
              <a:rPr lang="it-IT"/>
              <a:t> and </a:t>
            </a:r>
            <a:r>
              <a:rPr lang="it-IT" err="1"/>
              <a:t>Missed</a:t>
            </a:r>
            <a:r>
              <a:rPr lang="it-IT"/>
              <a:t> </a:t>
            </a:r>
            <a:r>
              <a:rPr lang="it-IT" err="1"/>
              <a:t>Detection</a:t>
            </a:r>
            <a:endParaRPr lang="en-GB"/>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792983FC-9590-16D1-6F75-E3C8794E1F41}"/>
                  </a:ext>
                </a:extLst>
              </p:cNvPr>
              <p:cNvSpPr>
                <a:spLocks noGrp="1"/>
              </p:cNvSpPr>
              <p:nvPr>
                <p:ph idx="1"/>
              </p:nvPr>
            </p:nvSpPr>
            <p:spPr>
              <a:xfrm>
                <a:off x="692525" y="2209008"/>
                <a:ext cx="10433800" cy="3945543"/>
              </a:xfrm>
            </p:spPr>
            <p:txBody>
              <a:bodyPr>
                <a:normAutofit/>
              </a:bodyPr>
              <a:lstStyle/>
              <a:p>
                <a:pPr marL="0" indent="0">
                  <a:buNone/>
                </a:pPr>
                <a:r>
                  <a:rPr lang="en-GB" sz="2200">
                    <a:latin typeface="+mj-lt"/>
                  </a:rPr>
                  <a:t>So, we denote as </a:t>
                </a:r>
                <a:r>
                  <a:rPr lang="el-GR" sz="2200">
                    <a:latin typeface="+mj-lt"/>
                  </a:rPr>
                  <a:t>Γ</a:t>
                </a:r>
                <a:r>
                  <a:rPr lang="it-IT" sz="2200">
                    <a:latin typeface="+mj-lt"/>
                  </a:rPr>
                  <a:t> </a:t>
                </a:r>
                <a:r>
                  <a:rPr lang="it-IT" sz="2200" err="1">
                    <a:latin typeface="+mj-lt"/>
                  </a:rPr>
                  <a:t>our</a:t>
                </a:r>
                <a:r>
                  <a:rPr lang="it-IT" sz="2200">
                    <a:latin typeface="+mj-lt"/>
                  </a:rPr>
                  <a:t> </a:t>
                </a:r>
                <a:r>
                  <a:rPr lang="it-IT" sz="2200" err="1">
                    <a:latin typeface="+mj-lt"/>
                  </a:rPr>
                  <a:t>correlation</a:t>
                </a:r>
                <a:r>
                  <a:rPr lang="it-IT" sz="2200">
                    <a:latin typeface="+mj-lt"/>
                  </a:rPr>
                  <a:t> test. </a:t>
                </a:r>
              </a:p>
              <a:p>
                <a:pPr marL="0" indent="0">
                  <a:buNone/>
                </a:pPr>
                <a:r>
                  <a:rPr lang="en-GB" sz="2200"/>
                  <a:t>A threshold is set and if </a:t>
                </a:r>
                <a:r>
                  <a:rPr lang="el-GR" sz="2200"/>
                  <a:t>Γ</a:t>
                </a:r>
                <a14:m>
                  <m:oMath xmlns:m="http://schemas.openxmlformats.org/officeDocument/2006/math">
                    <m:r>
                      <a:rPr lang="el-GR" sz="2200" i="1">
                        <a:latin typeface="Cambria Math" panose="02040503050406030204" pitchFamily="18" charset="0"/>
                        <a:ea typeface="Cambria Math" panose="02040503050406030204" pitchFamily="18" charset="0"/>
                      </a:rPr>
                      <m:t>≥</m:t>
                    </m:r>
                  </m:oMath>
                </a14:m>
                <a:r>
                  <a:rPr lang="en-GB" sz="2200"/>
                  <a:t> t the pulse is present (event H</a:t>
                </a:r>
                <a:r>
                  <a:rPr lang="en-GB" sz="2200" baseline="-25000"/>
                  <a:t>1</a:t>
                </a:r>
                <a:r>
                  <a:rPr lang="en-GB" sz="2200"/>
                  <a:t>), otherwise the pulse is absent (event H</a:t>
                </a:r>
                <a:r>
                  <a:rPr lang="en-GB" sz="2200" baseline="-25000"/>
                  <a:t>0</a:t>
                </a:r>
                <a:r>
                  <a:rPr lang="en-GB" sz="2200"/>
                  <a:t>).</a:t>
                </a:r>
              </a:p>
              <a:p>
                <a:pPr marL="0" indent="0">
                  <a:buNone/>
                </a:pPr>
                <a:r>
                  <a:rPr lang="en-GB" sz="2200"/>
                  <a:t>Two scenarios are possible:</a:t>
                </a:r>
              </a:p>
              <a:p>
                <a:r>
                  <a:rPr lang="en-GB" sz="2200"/>
                  <a:t>False alarm: the pulse is absent but due to noise the test is above the threshold. The probability of false alarm is</a:t>
                </a:r>
              </a:p>
              <a:p>
                <a:endParaRPr lang="en-GB" sz="2200"/>
              </a:p>
              <a:p>
                <a:r>
                  <a:rPr lang="en-GB" sz="2200"/>
                  <a:t>Missed detection: the pulse is present () but due to noise the test is below the threshold. The probability of missed detection is </a:t>
                </a:r>
              </a:p>
            </p:txBody>
          </p:sp>
        </mc:Choice>
        <mc:Fallback>
          <p:sp>
            <p:nvSpPr>
              <p:cNvPr id="3" name="Segnaposto contenuto 2">
                <a:extLst>
                  <a:ext uri="{FF2B5EF4-FFF2-40B4-BE49-F238E27FC236}">
                    <a16:creationId xmlns:a16="http://schemas.microsoft.com/office/drawing/2014/main" id="{792983FC-9590-16D1-6F75-E3C8794E1F41}"/>
                  </a:ext>
                </a:extLst>
              </p:cNvPr>
              <p:cNvSpPr>
                <a:spLocks noGrp="1" noRot="1" noChangeAspect="1" noMove="1" noResize="1" noEditPoints="1" noAdjustHandles="1" noChangeArrowheads="1" noChangeShapeType="1" noTextEdit="1"/>
              </p:cNvSpPr>
              <p:nvPr>
                <p:ph idx="1"/>
              </p:nvPr>
            </p:nvSpPr>
            <p:spPr>
              <a:xfrm>
                <a:off x="692525" y="2209008"/>
                <a:ext cx="10433800" cy="3945543"/>
              </a:xfrm>
              <a:blipFill>
                <a:blip r:embed="rId2"/>
                <a:stretch>
                  <a:fillRect l="-760" t="-1698"/>
                </a:stretch>
              </a:blipFill>
            </p:spPr>
            <p:txBody>
              <a:bodyPr/>
              <a:lstStyle/>
              <a:p>
                <a:r>
                  <a:rPr lang="en-GB">
                    <a:noFill/>
                  </a:rPr>
                  <a:t> </a:t>
                </a:r>
              </a:p>
            </p:txBody>
          </p:sp>
        </mc:Fallback>
      </mc:AlternateContent>
      <p:pic>
        <p:nvPicPr>
          <p:cNvPr id="4" name="Immagine 3">
            <a:extLst>
              <a:ext uri="{FF2B5EF4-FFF2-40B4-BE49-F238E27FC236}">
                <a16:creationId xmlns:a16="http://schemas.microsoft.com/office/drawing/2014/main" id="{DA586D85-0F32-3E4F-8B02-0F6DDB9A9446}"/>
              </a:ext>
            </a:extLst>
          </p:cNvPr>
          <p:cNvPicPr>
            <a:picLocks/>
          </p:cNvPicPr>
          <p:nvPr/>
        </p:nvPicPr>
        <p:blipFill>
          <a:blip r:embed="rId3"/>
          <a:stretch>
            <a:fillRect/>
          </a:stretch>
        </p:blipFill>
        <p:spPr>
          <a:xfrm>
            <a:off x="4329773" y="4401007"/>
            <a:ext cx="2999194" cy="440442"/>
          </a:xfrm>
          <a:prstGeom prst="rect">
            <a:avLst/>
          </a:prstGeom>
        </p:spPr>
      </p:pic>
      <p:pic>
        <p:nvPicPr>
          <p:cNvPr id="5" name="Immagine 4">
            <a:extLst>
              <a:ext uri="{FF2B5EF4-FFF2-40B4-BE49-F238E27FC236}">
                <a16:creationId xmlns:a16="http://schemas.microsoft.com/office/drawing/2014/main" id="{99CED7AD-02D3-0F19-BDE9-1A549C93C508}"/>
              </a:ext>
            </a:extLst>
          </p:cNvPr>
          <p:cNvPicPr>
            <a:picLocks/>
          </p:cNvPicPr>
          <p:nvPr/>
        </p:nvPicPr>
        <p:blipFill>
          <a:blip r:embed="rId4"/>
          <a:stretch>
            <a:fillRect/>
          </a:stretch>
        </p:blipFill>
        <p:spPr>
          <a:xfrm>
            <a:off x="4329773" y="5617649"/>
            <a:ext cx="2999194" cy="440442"/>
          </a:xfrm>
          <a:prstGeom prst="rect">
            <a:avLst/>
          </a:prstGeom>
        </p:spPr>
      </p:pic>
    </p:spTree>
    <p:extLst>
      <p:ext uri="{BB962C8B-B14F-4D97-AF65-F5344CB8AC3E}">
        <p14:creationId xmlns:p14="http://schemas.microsoft.com/office/powerpoint/2010/main" val="2320185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133D81D-7BEB-06FC-47C4-980970829310}"/>
              </a:ext>
            </a:extLst>
          </p:cNvPr>
          <p:cNvSpPr>
            <a:spLocks noGrp="1"/>
          </p:cNvSpPr>
          <p:nvPr>
            <p:ph type="title"/>
          </p:nvPr>
        </p:nvSpPr>
        <p:spPr>
          <a:xfrm>
            <a:off x="1156851" y="637762"/>
            <a:ext cx="9888496" cy="900131"/>
          </a:xfrm>
        </p:spPr>
        <p:txBody>
          <a:bodyPr anchor="t">
            <a:normAutofit/>
          </a:bodyPr>
          <a:lstStyle/>
          <a:p>
            <a:r>
              <a:rPr lang="it-IT" sz="4000" err="1">
                <a:solidFill>
                  <a:schemeClr val="bg1"/>
                </a:solidFill>
              </a:rPr>
              <a:t>Exercise</a:t>
            </a:r>
            <a:endParaRPr lang="en-GB" sz="4000" err="1">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E6D7087-5D9D-E664-4ED3-DDC0F4EB7059}"/>
              </a:ext>
            </a:extLst>
          </p:cNvPr>
          <p:cNvSpPr>
            <a:spLocks noGrp="1"/>
          </p:cNvSpPr>
          <p:nvPr>
            <p:ph idx="1"/>
          </p:nvPr>
        </p:nvSpPr>
        <p:spPr>
          <a:xfrm>
            <a:off x="1155548" y="2217343"/>
            <a:ext cx="9880893" cy="4235709"/>
          </a:xfrm>
        </p:spPr>
        <p:txBody>
          <a:bodyPr>
            <a:normAutofit/>
          </a:bodyPr>
          <a:lstStyle/>
          <a:p>
            <a:r>
              <a:rPr lang="it-IT" sz="2400"/>
              <a:t>After </a:t>
            </a:r>
            <a:r>
              <a:rPr lang="it-IT" sz="2400" err="1"/>
              <a:t>creating</a:t>
            </a:r>
            <a:r>
              <a:rPr lang="it-IT" sz="2400"/>
              <a:t> a </a:t>
            </a:r>
            <a:r>
              <a:rPr lang="it-IT" sz="2400" err="1"/>
              <a:t>signal</a:t>
            </a:r>
            <a:r>
              <a:rPr lang="it-IT" sz="2400"/>
              <a:t> and fixing the SNR </a:t>
            </a:r>
            <a:r>
              <a:rPr lang="it-IT" sz="2400" err="1"/>
              <a:t>value</a:t>
            </a:r>
            <a:r>
              <a:rPr lang="it-IT" sz="2400"/>
              <a:t>, generate and plot a </a:t>
            </a:r>
            <a:r>
              <a:rPr lang="it-IT" sz="2400" err="1"/>
              <a:t>noise</a:t>
            </a:r>
            <a:r>
              <a:rPr lang="it-IT" sz="2400"/>
              <a:t> </a:t>
            </a:r>
            <a:r>
              <a:rPr lang="it-IT" sz="2400" err="1"/>
              <a:t>signal</a:t>
            </a:r>
            <a:r>
              <a:rPr lang="it-IT" sz="2400"/>
              <a:t> </a:t>
            </a:r>
            <a:r>
              <a:rPr lang="it-IT" sz="2400" err="1"/>
              <a:t>realization</a:t>
            </a:r>
            <a:r>
              <a:rPr lang="it-IT" sz="2400"/>
              <a:t>;</a:t>
            </a:r>
          </a:p>
          <a:p>
            <a:r>
              <a:rPr lang="it-IT" sz="2400"/>
              <a:t>Generate </a:t>
            </a:r>
            <a:r>
              <a:rPr lang="it-IT" sz="2400" err="1"/>
              <a:t>num</a:t>
            </a:r>
            <a:r>
              <a:rPr lang="it-IT" sz="2400" baseline="-25000" err="1"/>
              <a:t>sim</a:t>
            </a:r>
            <a:r>
              <a:rPr lang="it-IT" sz="2400" baseline="-25000"/>
              <a:t> </a:t>
            </a:r>
            <a:r>
              <a:rPr lang="it-IT" sz="2400" err="1"/>
              <a:t>noise</a:t>
            </a:r>
            <a:r>
              <a:rPr lang="it-IT" sz="2400"/>
              <a:t> </a:t>
            </a:r>
            <a:r>
              <a:rPr lang="it-IT" sz="2400" err="1"/>
              <a:t>realizations</a:t>
            </a:r>
            <a:r>
              <a:rPr lang="it-IT" sz="2400"/>
              <a:t> n(t), compute the </a:t>
            </a:r>
            <a:r>
              <a:rPr lang="it-IT" sz="2400" err="1"/>
              <a:t>normalized</a:t>
            </a:r>
            <a:r>
              <a:rPr lang="it-IT" sz="2400"/>
              <a:t> </a:t>
            </a:r>
            <a:r>
              <a:rPr lang="it-IT" sz="2400" err="1"/>
              <a:t>correlation</a:t>
            </a:r>
            <a:r>
              <a:rPr lang="it-IT" sz="2400"/>
              <a:t> test </a:t>
            </a:r>
            <a:r>
              <a:rPr lang="el-GR" sz="2400">
                <a:latin typeface="+mj-lt"/>
              </a:rPr>
              <a:t>Γ</a:t>
            </a:r>
            <a:r>
              <a:rPr lang="it-IT" sz="2400">
                <a:latin typeface="+mj-lt"/>
              </a:rPr>
              <a:t> for the </a:t>
            </a:r>
            <a:r>
              <a:rPr lang="it-IT" sz="2400" err="1">
                <a:latin typeface="+mj-lt"/>
              </a:rPr>
              <a:t>observed</a:t>
            </a:r>
            <a:r>
              <a:rPr lang="it-IT" sz="2400">
                <a:latin typeface="+mj-lt"/>
              </a:rPr>
              <a:t> </a:t>
            </a:r>
            <a:r>
              <a:rPr lang="it-IT" sz="2400" err="1">
                <a:latin typeface="+mj-lt"/>
              </a:rPr>
              <a:t>signal</a:t>
            </a:r>
            <a:r>
              <a:rPr lang="it-IT" sz="2400">
                <a:latin typeface="+mj-lt"/>
              </a:rPr>
              <a:t> under </a:t>
            </a:r>
            <a:r>
              <a:rPr lang="en-GB" sz="2400"/>
              <a:t>H</a:t>
            </a:r>
            <a:r>
              <a:rPr lang="en-GB" sz="2400" baseline="-25000"/>
              <a:t>1</a:t>
            </a:r>
            <a:r>
              <a:rPr lang="it-IT" sz="2400">
                <a:latin typeface="+mj-lt"/>
              </a:rPr>
              <a:t> and under</a:t>
            </a:r>
            <a:r>
              <a:rPr lang="en-GB" sz="2400"/>
              <a:t> H</a:t>
            </a:r>
            <a:r>
              <a:rPr lang="en-GB" sz="2400" baseline="-25000"/>
              <a:t>0</a:t>
            </a:r>
            <a:r>
              <a:rPr lang="it-IT" sz="2400">
                <a:latin typeface="+mj-lt"/>
              </a:rPr>
              <a:t> and plot the </a:t>
            </a:r>
            <a:r>
              <a:rPr lang="it-IT" sz="2400" err="1"/>
              <a:t>num</a:t>
            </a:r>
            <a:r>
              <a:rPr lang="it-IT" sz="2400" baseline="-25000" err="1"/>
              <a:t>sim</a:t>
            </a:r>
            <a:r>
              <a:rPr lang="it-IT" sz="2400"/>
              <a:t> </a:t>
            </a:r>
            <a:r>
              <a:rPr lang="it-IT" sz="2400" err="1"/>
              <a:t>value</a:t>
            </a:r>
            <a:r>
              <a:rPr lang="it-IT" sz="2400"/>
              <a:t> of </a:t>
            </a:r>
            <a:r>
              <a:rPr lang="el-GR" sz="2400">
                <a:latin typeface="+mj-lt"/>
              </a:rPr>
              <a:t>Γ</a:t>
            </a:r>
            <a:r>
              <a:rPr lang="it-IT" sz="2400">
                <a:latin typeface="+mj-lt"/>
              </a:rPr>
              <a:t>  under </a:t>
            </a:r>
            <a:r>
              <a:rPr lang="en-GB" sz="2400"/>
              <a:t>H</a:t>
            </a:r>
            <a:r>
              <a:rPr lang="en-GB" sz="2400" baseline="-25000"/>
              <a:t>1</a:t>
            </a:r>
            <a:r>
              <a:rPr lang="it-IT" sz="2400">
                <a:latin typeface="+mj-lt"/>
              </a:rPr>
              <a:t> and under</a:t>
            </a:r>
            <a:r>
              <a:rPr lang="en-GB" sz="2400"/>
              <a:t> H</a:t>
            </a:r>
            <a:r>
              <a:rPr lang="en-GB" sz="2400" baseline="-25000"/>
              <a:t>0</a:t>
            </a:r>
            <a:r>
              <a:rPr lang="it-IT" sz="2400">
                <a:latin typeface="+mj-lt"/>
              </a:rPr>
              <a:t> ;</a:t>
            </a:r>
          </a:p>
          <a:p>
            <a:r>
              <a:rPr lang="it-IT" sz="2400">
                <a:latin typeface="+mj-lt"/>
              </a:rPr>
              <a:t>Plot the </a:t>
            </a:r>
            <a:r>
              <a:rPr lang="it-IT" sz="2400" err="1">
                <a:latin typeface="+mj-lt"/>
              </a:rPr>
              <a:t>pdfs</a:t>
            </a:r>
            <a:r>
              <a:rPr lang="it-IT" sz="2400">
                <a:latin typeface="+mj-lt"/>
              </a:rPr>
              <a:t> of </a:t>
            </a:r>
            <a:r>
              <a:rPr lang="el-GR" sz="2400">
                <a:latin typeface="+mj-lt"/>
              </a:rPr>
              <a:t>Γ</a:t>
            </a:r>
            <a:r>
              <a:rPr lang="it-IT" sz="2400">
                <a:latin typeface="+mj-lt"/>
              </a:rPr>
              <a:t>  under </a:t>
            </a:r>
            <a:r>
              <a:rPr lang="en-GB" sz="2400"/>
              <a:t>H</a:t>
            </a:r>
            <a:r>
              <a:rPr lang="en-GB" sz="2400" baseline="-25000"/>
              <a:t>1</a:t>
            </a:r>
            <a:r>
              <a:rPr lang="it-IT" sz="2400">
                <a:latin typeface="+mj-lt"/>
              </a:rPr>
              <a:t> and under</a:t>
            </a:r>
            <a:r>
              <a:rPr lang="en-GB" sz="2400"/>
              <a:t> H</a:t>
            </a:r>
            <a:r>
              <a:rPr lang="en-GB" sz="2400" baseline="-25000"/>
              <a:t>0</a:t>
            </a:r>
            <a:r>
              <a:rPr lang="it-IT" sz="2400">
                <a:latin typeface="+mj-lt"/>
              </a:rPr>
              <a:t> </a:t>
            </a:r>
            <a:r>
              <a:rPr lang="it-IT" sz="2400" err="1">
                <a:latin typeface="+mj-lt"/>
              </a:rPr>
              <a:t>using</a:t>
            </a:r>
            <a:r>
              <a:rPr lang="it-IT" sz="2400">
                <a:latin typeface="+mj-lt"/>
              </a:rPr>
              <a:t> </a:t>
            </a:r>
            <a:r>
              <a:rPr lang="it-IT" sz="2400" i="1" err="1">
                <a:latin typeface="+mj-lt"/>
              </a:rPr>
              <a:t>histogram</a:t>
            </a:r>
            <a:r>
              <a:rPr lang="it-IT" sz="2400" i="1">
                <a:latin typeface="+mj-lt"/>
              </a:rPr>
              <a:t> </a:t>
            </a:r>
            <a:r>
              <a:rPr lang="it-IT" sz="2400" err="1">
                <a:latin typeface="+mj-lt"/>
              </a:rPr>
              <a:t>function</a:t>
            </a:r>
            <a:r>
              <a:rPr lang="it-IT" sz="2400">
                <a:latin typeface="+mj-lt"/>
              </a:rPr>
              <a:t>;</a:t>
            </a:r>
          </a:p>
          <a:p>
            <a:r>
              <a:rPr lang="it-IT" sz="2400">
                <a:latin typeface="+mj-lt"/>
              </a:rPr>
              <a:t>Plot </a:t>
            </a:r>
            <a:r>
              <a:rPr lang="it-IT" sz="2400" err="1"/>
              <a:t>P</a:t>
            </a:r>
            <a:r>
              <a:rPr lang="it-IT" sz="2400" baseline="-25000" err="1"/>
              <a:t>fa</a:t>
            </a:r>
            <a:r>
              <a:rPr lang="it-IT" sz="2400"/>
              <a:t> and </a:t>
            </a:r>
            <a:r>
              <a:rPr lang="it-IT" sz="2400" err="1"/>
              <a:t>P</a:t>
            </a:r>
            <a:r>
              <a:rPr lang="it-IT" sz="2400" baseline="-25000" err="1"/>
              <a:t>md</a:t>
            </a:r>
            <a:r>
              <a:rPr lang="it-IT" sz="2400"/>
              <a:t> vs the </a:t>
            </a:r>
            <a:r>
              <a:rPr lang="it-IT" sz="2400" err="1"/>
              <a:t>threshold</a:t>
            </a:r>
            <a:r>
              <a:rPr lang="it-IT" sz="2400"/>
              <a:t> t;</a:t>
            </a:r>
          </a:p>
          <a:p>
            <a:r>
              <a:rPr lang="it-IT" sz="2400">
                <a:latin typeface="+mj-lt"/>
              </a:rPr>
              <a:t>Plot the ROC curve;</a:t>
            </a:r>
          </a:p>
          <a:p>
            <a:r>
              <a:rPr lang="it-IT" sz="2400" err="1">
                <a:latin typeface="+mj-lt"/>
              </a:rPr>
              <a:t>Repeat</a:t>
            </a:r>
            <a:r>
              <a:rPr lang="it-IT" sz="2400">
                <a:latin typeface="+mj-lt"/>
              </a:rPr>
              <a:t> </a:t>
            </a:r>
            <a:r>
              <a:rPr lang="it-IT" sz="2400" err="1">
                <a:latin typeface="+mj-lt"/>
              </a:rPr>
              <a:t>exercises</a:t>
            </a:r>
            <a:r>
              <a:rPr lang="it-IT" sz="2400">
                <a:latin typeface="+mj-lt"/>
              </a:rPr>
              <a:t> </a:t>
            </a:r>
            <a:r>
              <a:rPr lang="it-IT" sz="2400" err="1">
                <a:latin typeface="+mj-lt"/>
              </a:rPr>
              <a:t>using</a:t>
            </a:r>
            <a:r>
              <a:rPr lang="it-IT" sz="2400">
                <a:latin typeface="+mj-lt"/>
              </a:rPr>
              <a:t> energy </a:t>
            </a:r>
            <a:r>
              <a:rPr lang="it-IT" sz="2400" err="1">
                <a:latin typeface="+mj-lt"/>
              </a:rPr>
              <a:t>computed</a:t>
            </a:r>
            <a:r>
              <a:rPr lang="it-IT" sz="2400">
                <a:latin typeface="+mj-lt"/>
              </a:rPr>
              <a:t> over time </a:t>
            </a:r>
            <a:r>
              <a:rPr lang="it-IT" sz="2400" err="1">
                <a:latin typeface="+mj-lt"/>
              </a:rPr>
              <a:t>instead</a:t>
            </a:r>
            <a:r>
              <a:rPr lang="it-IT" sz="2400">
                <a:latin typeface="+mj-lt"/>
              </a:rPr>
              <a:t> of the </a:t>
            </a:r>
            <a:r>
              <a:rPr lang="it-IT" sz="2400" err="1">
                <a:latin typeface="+mj-lt"/>
              </a:rPr>
              <a:t>correlation</a:t>
            </a:r>
            <a:r>
              <a:rPr lang="it-IT" sz="2400">
                <a:latin typeface="+mj-lt"/>
              </a:rPr>
              <a:t>.</a:t>
            </a:r>
          </a:p>
          <a:p>
            <a:endParaRPr lang="en-GB" sz="2400" baseline="-25000"/>
          </a:p>
          <a:p>
            <a:endParaRPr lang="en-GB" sz="2400"/>
          </a:p>
        </p:txBody>
      </p:sp>
    </p:spTree>
    <p:extLst>
      <p:ext uri="{BB962C8B-B14F-4D97-AF65-F5344CB8AC3E}">
        <p14:creationId xmlns:p14="http://schemas.microsoft.com/office/powerpoint/2010/main" val="260707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48E4D2A-60D3-D7C2-5F87-5A00AF10E0F3}"/>
              </a:ext>
            </a:extLst>
          </p:cNvPr>
          <p:cNvSpPr>
            <a:spLocks noGrp="1"/>
          </p:cNvSpPr>
          <p:nvPr>
            <p:ph type="title"/>
          </p:nvPr>
        </p:nvSpPr>
        <p:spPr>
          <a:xfrm>
            <a:off x="901584" y="939809"/>
            <a:ext cx="4284417" cy="700830"/>
          </a:xfrm>
        </p:spPr>
        <p:txBody>
          <a:bodyPr vert="horz" lIns="91440" tIns="45720" rIns="91440" bIns="45720" rtlCol="0" anchor="t">
            <a:normAutofit/>
          </a:bodyPr>
          <a:lstStyle/>
          <a:p>
            <a:r>
              <a:rPr lang="en-US">
                <a:solidFill>
                  <a:schemeClr val="bg1"/>
                </a:solidFill>
              </a:rPr>
              <a:t>Signal plus noise</a:t>
            </a:r>
          </a:p>
        </p:txBody>
      </p:sp>
      <p:sp>
        <p:nvSpPr>
          <p:cNvPr id="31" name="Rectangle 3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420" y="640786"/>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D48D8A5C-3ACB-E3AC-3719-B875D8666A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465" y="2812990"/>
            <a:ext cx="4288536" cy="3216402"/>
          </a:xfrm>
          <a:prstGeom prst="rect">
            <a:avLst/>
          </a:prstGeom>
        </p:spPr>
      </p:pic>
      <p:grpSp>
        <p:nvGrpSpPr>
          <p:cNvPr id="4" name="Grup 3">
            <a:extLst>
              <a:ext uri="{FF2B5EF4-FFF2-40B4-BE49-F238E27FC236}">
                <a16:creationId xmlns:a16="http://schemas.microsoft.com/office/drawing/2014/main" id="{EB476CD8-C0E6-0868-A688-D014B1653771}"/>
              </a:ext>
            </a:extLst>
          </p:cNvPr>
          <p:cNvGrpSpPr/>
          <p:nvPr/>
        </p:nvGrpSpPr>
        <p:grpSpPr>
          <a:xfrm>
            <a:off x="6610570" y="987004"/>
            <a:ext cx="5254858" cy="5570499"/>
            <a:chOff x="5892800" y="1513840"/>
            <a:chExt cx="5923280" cy="7839678"/>
          </a:xfrm>
        </p:grpSpPr>
        <mc:AlternateContent xmlns:mc="http://schemas.openxmlformats.org/markup-compatibility/2006">
          <mc:Choice xmlns:a14="http://schemas.microsoft.com/office/drawing/2010/main" Requires="a14">
            <p:sp>
              <p:nvSpPr>
                <p:cNvPr id="6" name="CasellaDiTesto 5">
                  <a:extLst>
                    <a:ext uri="{FF2B5EF4-FFF2-40B4-BE49-F238E27FC236}">
                      <a16:creationId xmlns:a16="http://schemas.microsoft.com/office/drawing/2014/main" id="{C33E7001-582C-D112-EF66-BC600176B5D0}"/>
                    </a:ext>
                  </a:extLst>
                </p:cNvPr>
                <p:cNvSpPr txBox="1">
                  <a:spLocks/>
                </p:cNvSpPr>
                <p:nvPr/>
              </p:nvSpPr>
              <p:spPr>
                <a:xfrm>
                  <a:off x="5892800" y="1513840"/>
                  <a:ext cx="5923280" cy="7839678"/>
                </a:xfrm>
                <a:prstGeom prst="rect">
                  <a:avLst/>
                </a:prstGeom>
                <a:noFill/>
              </p:spPr>
              <p:txBody>
                <a:bodyPr wrap="square" rtlCol="0">
                  <a:spAutoFit/>
                </a:bodyPr>
                <a:lstStyle/>
                <a:p>
                  <a:pPr defTabSz="658368">
                    <a:spcAft>
                      <a:spcPts val="480"/>
                    </a:spcAft>
                  </a:pPr>
                  <a:r>
                    <a:rPr lang="it-IT" sz="2200" kern="1200">
                      <a:solidFill>
                        <a:schemeClr val="tx1"/>
                      </a:solidFill>
                    </a:rPr>
                    <a:t>The </a:t>
                  </a:r>
                  <a:r>
                    <a:rPr lang="it-IT" sz="2200" kern="1200" err="1">
                      <a:solidFill>
                        <a:schemeClr val="tx1"/>
                      </a:solidFill>
                    </a:rPr>
                    <a:t>sensor</a:t>
                  </a:r>
                  <a:r>
                    <a:rPr lang="it-IT" sz="2200" kern="1200">
                      <a:solidFill>
                        <a:schemeClr val="tx1"/>
                      </a:solidFill>
                    </a:rPr>
                    <a:t> outputs </a:t>
                  </a:r>
                  <a:r>
                    <a:rPr lang="it-IT" sz="2200" kern="1200" err="1">
                      <a:solidFill>
                        <a:schemeClr val="tx1"/>
                      </a:solidFill>
                    </a:rPr>
                    <a:t>generates</a:t>
                  </a:r>
                  <a:r>
                    <a:rPr lang="it-IT" sz="2200" kern="1200">
                      <a:solidFill>
                        <a:schemeClr val="tx1"/>
                      </a:solidFill>
                    </a:rPr>
                    <a:t> a </a:t>
                  </a:r>
                  <a:r>
                    <a:rPr lang="it-IT" sz="2200" kern="1200" err="1">
                      <a:solidFill>
                        <a:schemeClr val="tx1"/>
                      </a:solidFill>
                    </a:rPr>
                    <a:t>sinusoidal</a:t>
                  </a:r>
                  <a:r>
                    <a:rPr lang="it-IT" sz="2200" kern="1200">
                      <a:solidFill>
                        <a:schemeClr val="tx1"/>
                      </a:solidFill>
                    </a:rPr>
                    <a:t> </a:t>
                  </a:r>
                  <a:r>
                    <a:rPr lang="it-IT" sz="2200" kern="1200" err="1">
                      <a:solidFill>
                        <a:schemeClr val="tx1"/>
                      </a:solidFill>
                    </a:rPr>
                    <a:t>signal</a:t>
                  </a:r>
                  <a:r>
                    <a:rPr lang="it-IT" sz="2200" kern="1200">
                      <a:solidFill>
                        <a:schemeClr val="tx1"/>
                      </a:solidFill>
                    </a:rPr>
                    <a:t> with f</a:t>
                  </a:r>
                  <a:r>
                    <a:rPr lang="it-IT" sz="2200" kern="1200" baseline="-25000">
                      <a:solidFill>
                        <a:schemeClr val="tx1"/>
                      </a:solidFill>
                    </a:rPr>
                    <a:t>1</a:t>
                  </a:r>
                  <a:r>
                    <a:rPr lang="it-IT" sz="2200" kern="1200">
                      <a:solidFill>
                        <a:schemeClr val="tx1"/>
                      </a:solidFill>
                    </a:rPr>
                    <a:t>=1 Hz and an </a:t>
                  </a:r>
                  <a:r>
                    <a:rPr lang="it-IT" sz="2200" kern="1200" err="1">
                      <a:solidFill>
                        <a:schemeClr val="tx1"/>
                      </a:solidFill>
                    </a:rPr>
                    <a:t>amplitude</a:t>
                  </a:r>
                  <a:r>
                    <a:rPr lang="it-IT" sz="2200" kern="1200">
                      <a:solidFill>
                        <a:schemeClr val="tx1"/>
                      </a:solidFill>
                    </a:rPr>
                    <a:t> of </a:t>
                  </a:r>
                  <a14:m>
                    <m:oMath xmlns:m="http://schemas.openxmlformats.org/officeDocument/2006/math">
                      <m:r>
                        <m:rPr>
                          <m:sty m:val="p"/>
                        </m:rPr>
                        <a:rPr lang="it-IT" sz="2200" kern="1200">
                          <a:solidFill>
                            <a:schemeClr val="tx1"/>
                          </a:solidFill>
                          <a:latin typeface="Cambria Math" panose="02040503050406030204" pitchFamily="18" charset="0"/>
                        </a:rPr>
                        <m:t>A</m:t>
                      </m:r>
                      <m:r>
                        <a:rPr lang="it-IT" sz="2200" kern="1200">
                          <a:solidFill>
                            <a:schemeClr val="tx1"/>
                          </a:solidFill>
                          <a:latin typeface="Cambria Math" panose="02040503050406030204" pitchFamily="18" charset="0"/>
                        </a:rPr>
                        <m:t>=</m:t>
                      </m:r>
                      <m:rad>
                        <m:radPr>
                          <m:degHide m:val="on"/>
                          <m:ctrlPr>
                            <a:rPr lang="it-IT" sz="2200" i="1" kern="1200">
                              <a:solidFill>
                                <a:schemeClr val="tx1"/>
                              </a:solidFill>
                              <a:latin typeface="Cambria Math" panose="02040503050406030204" pitchFamily="18" charset="0"/>
                            </a:rPr>
                          </m:ctrlPr>
                        </m:radPr>
                        <m:deg/>
                        <m:e>
                          <m:r>
                            <a:rPr lang="it-IT" sz="2200" i="1" kern="1200">
                              <a:solidFill>
                                <a:schemeClr val="tx1"/>
                              </a:solidFill>
                              <a:latin typeface="Cambria Math" panose="02040503050406030204" pitchFamily="18" charset="0"/>
                            </a:rPr>
                            <m:t>2</m:t>
                          </m:r>
                        </m:e>
                      </m:rad>
                    </m:oMath>
                  </a14:m>
                  <a:r>
                    <a:rPr lang="en-GB" sz="2200" kern="1200">
                      <a:solidFill>
                        <a:schemeClr val="tx1"/>
                      </a:solidFill>
                    </a:rPr>
                    <a:t> .</a:t>
                  </a:r>
                </a:p>
                <a:p>
                  <a:pPr defTabSz="658368">
                    <a:spcAft>
                      <a:spcPts val="480"/>
                    </a:spcAft>
                  </a:pPr>
                  <a:r>
                    <a:rPr lang="en-GB" sz="2200" kern="1200">
                      <a:solidFill>
                        <a:schemeClr val="tx1"/>
                      </a:solidFill>
                    </a:rPr>
                    <a:t>The signal is:</a:t>
                  </a:r>
                </a:p>
                <a:p>
                  <a:pPr defTabSz="658368">
                    <a:spcAft>
                      <a:spcPts val="480"/>
                    </a:spcAft>
                  </a:pPr>
                  <a:endParaRPr lang="en-GB" sz="2200" kern="1200">
                    <a:solidFill>
                      <a:schemeClr val="tx1"/>
                    </a:solidFill>
                  </a:endParaRPr>
                </a:p>
                <a:p>
                  <a:pPr defTabSz="658368">
                    <a:spcAft>
                      <a:spcPts val="480"/>
                    </a:spcAft>
                  </a:pPr>
                  <a:endParaRPr lang="en-GB" sz="2200" kern="1200">
                    <a:solidFill>
                      <a:schemeClr val="tx1"/>
                    </a:solidFill>
                  </a:endParaRPr>
                </a:p>
                <a:p>
                  <a:pPr defTabSz="658368">
                    <a:spcAft>
                      <a:spcPts val="480"/>
                    </a:spcAft>
                  </a:pPr>
                  <a:r>
                    <a:rPr lang="en-GB" sz="2200" kern="1200">
                      <a:solidFill>
                        <a:schemeClr val="tx1"/>
                      </a:solidFill>
                    </a:rPr>
                    <a:t>The noise is generated using:</a:t>
                  </a:r>
                </a:p>
                <a:p>
                  <a:pPr defTabSz="658368">
                    <a:spcAft>
                      <a:spcPts val="480"/>
                    </a:spcAft>
                  </a:pPr>
                  <a:endParaRPr lang="en-GB" sz="2200" kern="1200">
                    <a:solidFill>
                      <a:schemeClr val="tx1"/>
                    </a:solidFill>
                  </a:endParaRPr>
                </a:p>
                <a:p>
                  <a:pPr defTabSz="658368">
                    <a:spcAft>
                      <a:spcPts val="480"/>
                    </a:spcAft>
                  </a:pPr>
                  <a:endParaRPr lang="en-GB" sz="2200" kern="1200">
                    <a:solidFill>
                      <a:schemeClr val="tx1"/>
                    </a:solidFill>
                  </a:endParaRPr>
                </a:p>
                <a:p>
                  <a:pPr defTabSz="658368">
                    <a:spcAft>
                      <a:spcPts val="480"/>
                    </a:spcAft>
                  </a:pPr>
                  <a:endParaRPr lang="en-GB" sz="2200" kern="1200">
                    <a:solidFill>
                      <a:schemeClr val="tx1"/>
                    </a:solidFill>
                  </a:endParaRPr>
                </a:p>
                <a:p>
                  <a:pPr defTabSz="658368">
                    <a:spcAft>
                      <a:spcPts val="480"/>
                    </a:spcAft>
                  </a:pPr>
                  <a:r>
                    <a:rPr lang="en-GB" sz="2200" kern="1200">
                      <a:solidFill>
                        <a:schemeClr val="tx1"/>
                      </a:solidFill>
                    </a:rPr>
                    <a:t>We call:</a:t>
                  </a:r>
                </a:p>
                <a:p>
                  <a:pPr defTabSz="658368">
                    <a:spcAft>
                      <a:spcPts val="480"/>
                    </a:spcAft>
                  </a:pPr>
                  <a:endParaRPr lang="en-GB" sz="2200" kern="1200">
                    <a:solidFill>
                      <a:schemeClr val="tx1"/>
                    </a:solidFill>
                  </a:endParaRPr>
                </a:p>
                <a:p>
                  <a:pPr defTabSz="658368">
                    <a:spcAft>
                      <a:spcPts val="480"/>
                    </a:spcAft>
                  </a:pPr>
                  <a:r>
                    <a:rPr lang="en-GB" sz="2200" kern="1200">
                      <a:solidFill>
                        <a:schemeClr val="tx1"/>
                      </a:solidFill>
                    </a:rPr>
                    <a:t>the noisy signal.</a:t>
                  </a:r>
                </a:p>
                <a:p>
                  <a:pPr>
                    <a:spcAft>
                      <a:spcPts val="600"/>
                    </a:spcAft>
                  </a:pPr>
                  <a:endParaRPr lang="en-GB" sz="2200">
                    <a:solidFill>
                      <a:schemeClr val="tx1"/>
                    </a:solidFill>
                  </a:endParaRPr>
                </a:p>
              </p:txBody>
            </p:sp>
          </mc:Choice>
          <mc:Fallback>
            <p:sp>
              <p:nvSpPr>
                <p:cNvPr id="6" name="CasellaDiTesto 5">
                  <a:extLst>
                    <a:ext uri="{FF2B5EF4-FFF2-40B4-BE49-F238E27FC236}">
                      <a16:creationId xmlns:a16="http://schemas.microsoft.com/office/drawing/2014/main" id="{C33E7001-582C-D112-EF66-BC600176B5D0}"/>
                    </a:ext>
                  </a:extLst>
                </p:cNvPr>
                <p:cNvSpPr txBox="1">
                  <a:spLocks noRot="1" noChangeAspect="1" noMove="1" noResize="1" noEditPoints="1" noAdjustHandles="1" noChangeArrowheads="1" noChangeShapeType="1" noTextEdit="1"/>
                </p:cNvSpPr>
                <p:nvPr/>
              </p:nvSpPr>
              <p:spPr>
                <a:xfrm>
                  <a:off x="5892800" y="1513840"/>
                  <a:ext cx="5923280" cy="7839678"/>
                </a:xfrm>
                <a:prstGeom prst="rect">
                  <a:avLst/>
                </a:prstGeom>
                <a:blipFill>
                  <a:blip r:embed="rId3"/>
                  <a:stretch>
                    <a:fillRect l="-1508" t="-766" r="-1276"/>
                  </a:stretch>
                </a:blipFill>
              </p:spPr>
              <p:txBody>
                <a:bodyPr/>
                <a:lstStyle/>
                <a:p>
                  <a:r>
                    <a:rPr lang="en-GB">
                      <a:noFill/>
                    </a:rPr>
                    <a:t> </a:t>
                  </a:r>
                </a:p>
              </p:txBody>
            </p:sp>
          </mc:Fallback>
        </mc:AlternateContent>
        <p:pic>
          <p:nvPicPr>
            <p:cNvPr id="7" name="Immagine 6">
              <a:extLst>
                <a:ext uri="{FF2B5EF4-FFF2-40B4-BE49-F238E27FC236}">
                  <a16:creationId xmlns:a16="http://schemas.microsoft.com/office/drawing/2014/main" id="{8B4B736D-63AC-D915-D29B-2B0A01CC9DBC}"/>
                </a:ext>
              </a:extLst>
            </p:cNvPr>
            <p:cNvPicPr>
              <a:picLocks/>
            </p:cNvPicPr>
            <p:nvPr/>
          </p:nvPicPr>
          <p:blipFill>
            <a:blip r:embed="rId4"/>
            <a:stretch>
              <a:fillRect/>
            </a:stretch>
          </p:blipFill>
          <p:spPr>
            <a:xfrm>
              <a:off x="7630793" y="3930776"/>
              <a:ext cx="2383177" cy="438164"/>
            </a:xfrm>
            <a:prstGeom prst="rect">
              <a:avLst/>
            </a:prstGeom>
          </p:spPr>
        </p:pic>
        <p:pic>
          <p:nvPicPr>
            <p:cNvPr id="10" name="Immagine 9">
              <a:extLst>
                <a:ext uri="{FF2B5EF4-FFF2-40B4-BE49-F238E27FC236}">
                  <a16:creationId xmlns:a16="http://schemas.microsoft.com/office/drawing/2014/main" id="{3C5A5474-46FF-016A-E975-0D875EDB8360}"/>
                </a:ext>
              </a:extLst>
            </p:cNvPr>
            <p:cNvPicPr>
              <a:picLocks/>
            </p:cNvPicPr>
            <p:nvPr/>
          </p:nvPicPr>
          <p:blipFill>
            <a:blip r:embed="rId5"/>
            <a:stretch>
              <a:fillRect/>
            </a:stretch>
          </p:blipFill>
          <p:spPr>
            <a:xfrm>
              <a:off x="7275559" y="5739906"/>
              <a:ext cx="2945840" cy="875666"/>
            </a:xfrm>
            <a:prstGeom prst="rect">
              <a:avLst/>
            </a:prstGeom>
          </p:spPr>
        </p:pic>
        <p:pic>
          <p:nvPicPr>
            <p:cNvPr id="11" name="Immagine 10">
              <a:extLst>
                <a:ext uri="{FF2B5EF4-FFF2-40B4-BE49-F238E27FC236}">
                  <a16:creationId xmlns:a16="http://schemas.microsoft.com/office/drawing/2014/main" id="{9691A4E2-664B-F4A0-B055-F3AFCAEC9F56}"/>
                </a:ext>
              </a:extLst>
            </p:cNvPr>
            <p:cNvPicPr>
              <a:picLocks/>
            </p:cNvPicPr>
            <p:nvPr/>
          </p:nvPicPr>
          <p:blipFill>
            <a:blip r:embed="rId6"/>
            <a:stretch>
              <a:fillRect/>
            </a:stretch>
          </p:blipFill>
          <p:spPr>
            <a:xfrm>
              <a:off x="7630793" y="7539692"/>
              <a:ext cx="2074782" cy="442860"/>
            </a:xfrm>
            <a:prstGeom prst="rect">
              <a:avLst/>
            </a:prstGeom>
          </p:spPr>
        </p:pic>
      </p:grpSp>
    </p:spTree>
    <p:extLst>
      <p:ext uri="{BB962C8B-B14F-4D97-AF65-F5344CB8AC3E}">
        <p14:creationId xmlns:p14="http://schemas.microsoft.com/office/powerpoint/2010/main" val="246633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187D75E2-3F3B-8DBE-38D3-11D1B7E34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359" y="4117115"/>
            <a:ext cx="2605097" cy="598470"/>
          </a:xfrm>
          <a:prstGeom prst="rect">
            <a:avLst/>
          </a:prstGeom>
        </p:spPr>
      </p:pic>
      <p:sp>
        <p:nvSpPr>
          <p:cNvPr id="21" name="Rectangle 2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A4529EA-BE42-1BC8-DCB5-69E788BC59FF}"/>
              </a:ext>
            </a:extLst>
          </p:cNvPr>
          <p:cNvSpPr>
            <a:spLocks noGrp="1"/>
          </p:cNvSpPr>
          <p:nvPr>
            <p:ph type="title"/>
          </p:nvPr>
        </p:nvSpPr>
        <p:spPr>
          <a:xfrm>
            <a:off x="1644205" y="967821"/>
            <a:ext cx="2807601" cy="711888"/>
          </a:xfrm>
        </p:spPr>
        <p:txBody>
          <a:bodyPr vert="horz" lIns="91440" tIns="45720" rIns="91440" bIns="45720" rtlCol="0" anchor="t">
            <a:normAutofit/>
          </a:bodyPr>
          <a:lstStyle/>
          <a:p>
            <a:r>
              <a:rPr lang="en-US">
                <a:solidFill>
                  <a:schemeClr val="bg1"/>
                </a:solidFill>
              </a:rPr>
              <a:t>Correlation</a:t>
            </a:r>
          </a:p>
        </p:txBody>
      </p:sp>
      <p:pic>
        <p:nvPicPr>
          <p:cNvPr id="9" name="Immagine 8">
            <a:extLst>
              <a:ext uri="{FF2B5EF4-FFF2-40B4-BE49-F238E27FC236}">
                <a16:creationId xmlns:a16="http://schemas.microsoft.com/office/drawing/2014/main" id="{6D9610B7-A1F1-7D9E-0045-FB27943FD0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84" y="2382965"/>
            <a:ext cx="4623687" cy="3467765"/>
          </a:xfrm>
          <a:prstGeom prst="rect">
            <a:avLst/>
          </a:prstGeom>
        </p:spPr>
      </p:pic>
      <p:sp>
        <p:nvSpPr>
          <p:cNvPr id="23" name="Rectangle 2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descr="Immagine che contiene testo, schermata, Carattere, numero&#10;&#10;Descrizione generata automaticamente">
            <a:extLst>
              <a:ext uri="{FF2B5EF4-FFF2-40B4-BE49-F238E27FC236}">
                <a16:creationId xmlns:a16="http://schemas.microsoft.com/office/drawing/2014/main" id="{8D34C14B-C171-150E-A4AF-0DC65850494F}"/>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r="12918"/>
          <a:stretch/>
        </p:blipFill>
        <p:spPr>
          <a:xfrm>
            <a:off x="6593135" y="878103"/>
            <a:ext cx="4967494" cy="2438624"/>
          </a:xfrm>
          <a:prstGeom prst="rect">
            <a:avLst/>
          </a:prstGeom>
        </p:spPr>
      </p:pic>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455363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E8803C45-ACFE-52AF-0C78-34850ABD969A}"/>
              </a:ext>
            </a:extLst>
          </p:cNvPr>
          <p:cNvSpPr txBox="1"/>
          <p:nvPr/>
        </p:nvSpPr>
        <p:spPr>
          <a:xfrm>
            <a:off x="6733359" y="4599357"/>
            <a:ext cx="4827270" cy="1642512"/>
          </a:xfrm>
          <a:prstGeom prst="rect">
            <a:avLst/>
          </a:prstGeom>
        </p:spPr>
        <p:txBody>
          <a:bodyPr vert="horz" lIns="91440" tIns="45720" rIns="91440" bIns="45720" rtlCol="0">
            <a:noAutofit/>
          </a:bodyPr>
          <a:lstStyle/>
          <a:p>
            <a:pPr>
              <a:lnSpc>
                <a:spcPct val="90000"/>
              </a:lnSpc>
              <a:spcAft>
                <a:spcPts val="600"/>
              </a:spcAft>
            </a:pPr>
            <a:r>
              <a:rPr lang="en-US" sz="2200"/>
              <a:t>This portion of the code generates a </a:t>
            </a:r>
            <a:r>
              <a:rPr lang="en-US" sz="2200" err="1"/>
              <a:t>num</a:t>
            </a:r>
            <a:r>
              <a:rPr lang="en-US" sz="2200" baseline="-25000" err="1"/>
              <a:t>sim</a:t>
            </a:r>
            <a:r>
              <a:rPr lang="en-US" sz="2200" baseline="-25000"/>
              <a:t> </a:t>
            </a:r>
            <a:r>
              <a:rPr lang="en-US" sz="2200"/>
              <a:t>noise realizations n(t) and then, for both n(t) and r(t),  the normalized correlations test Γ is computed.</a:t>
            </a:r>
          </a:p>
        </p:txBody>
      </p:sp>
    </p:spTree>
    <p:extLst>
      <p:ext uri="{BB962C8B-B14F-4D97-AF65-F5344CB8AC3E}">
        <p14:creationId xmlns:p14="http://schemas.microsoft.com/office/powerpoint/2010/main" val="2819065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44673FA-D3A4-3788-6C60-38960F4DCBA6}"/>
              </a:ext>
            </a:extLst>
          </p:cNvPr>
          <p:cNvSpPr>
            <a:spLocks noGrp="1"/>
          </p:cNvSpPr>
          <p:nvPr>
            <p:ph type="title"/>
          </p:nvPr>
        </p:nvSpPr>
        <p:spPr>
          <a:xfrm>
            <a:off x="1155557" y="637763"/>
            <a:ext cx="4310698" cy="1627274"/>
          </a:xfrm>
        </p:spPr>
        <p:txBody>
          <a:bodyPr vert="horz" lIns="91440" tIns="45720" rIns="91440" bIns="45720" rtlCol="0" anchor="t">
            <a:normAutofit/>
          </a:bodyPr>
          <a:lstStyle/>
          <a:p>
            <a:r>
              <a:rPr lang="en-US" sz="4800" kern="1200">
                <a:solidFill>
                  <a:schemeClr val="bg1"/>
                </a:solidFill>
                <a:latin typeface="+mj-lt"/>
                <a:ea typeface="+mj-ea"/>
                <a:cs typeface="+mj-cs"/>
              </a:rPr>
              <a:t>Correlation: plot</a:t>
            </a:r>
          </a:p>
        </p:txBody>
      </p:sp>
      <p:sp>
        <p:nvSpPr>
          <p:cNvPr id="26" name="Rectangle 2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 name="Rectangle 27">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descr="Immagine che contiene testo, schermata, Diagramma, Policromia&#10;&#10;Descrizione generata automaticamente">
            <a:extLst>
              <a:ext uri="{FF2B5EF4-FFF2-40B4-BE49-F238E27FC236}">
                <a16:creationId xmlns:a16="http://schemas.microsoft.com/office/drawing/2014/main" id="{C8830219-B6D3-82A6-E9A7-11AABE967F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716" y="1900569"/>
            <a:ext cx="5379411" cy="4034558"/>
          </a:xfrm>
          <a:prstGeom prst="rect">
            <a:avLst/>
          </a:prstGeom>
        </p:spPr>
      </p:pic>
      <p:sp>
        <p:nvSpPr>
          <p:cNvPr id="3" name="CasellaDiTesto 2">
            <a:extLst>
              <a:ext uri="{FF2B5EF4-FFF2-40B4-BE49-F238E27FC236}">
                <a16:creationId xmlns:a16="http://schemas.microsoft.com/office/drawing/2014/main" id="{B8894391-2AB6-42BC-B08E-2CD6DCD0C317}"/>
              </a:ext>
            </a:extLst>
          </p:cNvPr>
          <p:cNvSpPr txBox="1"/>
          <p:nvPr/>
        </p:nvSpPr>
        <p:spPr>
          <a:xfrm>
            <a:off x="6686904" y="942710"/>
            <a:ext cx="5190213" cy="4972580"/>
          </a:xfrm>
          <a:prstGeom prst="rect">
            <a:avLst/>
          </a:prstGeom>
          <a:noFill/>
        </p:spPr>
        <p:txBody>
          <a:bodyPr wrap="square" rtlCol="0">
            <a:spAutoFit/>
          </a:bodyPr>
          <a:lstStyle/>
          <a:p>
            <a:pPr>
              <a:lnSpc>
                <a:spcPct val="90000"/>
              </a:lnSpc>
              <a:spcAft>
                <a:spcPts val="600"/>
              </a:spcAft>
            </a:pPr>
            <a:r>
              <a:rPr lang="en-US" sz="2200"/>
              <a:t>Let’s analyze the plot in details:</a:t>
            </a:r>
          </a:p>
          <a:p>
            <a:pPr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r>
              <a:rPr lang="en-US" sz="2200"/>
              <a:t>H</a:t>
            </a:r>
            <a:r>
              <a:rPr lang="en-US" sz="2200" baseline="-25000"/>
              <a:t>1</a:t>
            </a:r>
            <a:r>
              <a:rPr lang="en-US" sz="2200"/>
              <a:t>: is the event where the time window contains a noisy version of the pulse. Because in this case the signal sensor is present and we are computing correlation with the original signal, the H</a:t>
            </a:r>
            <a:r>
              <a:rPr lang="en-US" sz="2200" baseline="-25000"/>
              <a:t>1</a:t>
            </a:r>
            <a:r>
              <a:rPr lang="en-US" sz="2200"/>
              <a:t> values are higher;</a:t>
            </a:r>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r>
              <a:rPr lang="en-US" sz="2200"/>
              <a:t>H</a:t>
            </a:r>
            <a:r>
              <a:rPr lang="en-US" sz="2200" baseline="-25000"/>
              <a:t>0</a:t>
            </a:r>
            <a:r>
              <a:rPr lang="en-US" sz="2200"/>
              <a:t>: is the event where the time window contains only noise. We are still computing the correlation with the original signal and due to the absence of the original signal, H</a:t>
            </a:r>
            <a:r>
              <a:rPr lang="en-US" sz="2200" baseline="-25000"/>
              <a:t>0 </a:t>
            </a:r>
            <a:r>
              <a:rPr lang="en-US" sz="2200"/>
              <a:t>values are around zero. </a:t>
            </a:r>
          </a:p>
        </p:txBody>
      </p:sp>
    </p:spTree>
    <p:extLst>
      <p:ext uri="{BB962C8B-B14F-4D97-AF65-F5344CB8AC3E}">
        <p14:creationId xmlns:p14="http://schemas.microsoft.com/office/powerpoint/2010/main" val="224396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055A13D-A440-EDAB-77F2-A7F62C03F999}"/>
              </a:ext>
            </a:extLst>
          </p:cNvPr>
          <p:cNvSpPr>
            <a:spLocks noGrp="1"/>
          </p:cNvSpPr>
          <p:nvPr>
            <p:ph type="title"/>
          </p:nvPr>
        </p:nvSpPr>
        <p:spPr>
          <a:xfrm>
            <a:off x="180455" y="997801"/>
            <a:ext cx="5735100" cy="1627274"/>
          </a:xfrm>
        </p:spPr>
        <p:txBody>
          <a:bodyPr vert="horz" lIns="91440" tIns="45720" rIns="91440" bIns="45720" rtlCol="0" anchor="t">
            <a:normAutofit/>
          </a:bodyPr>
          <a:lstStyle/>
          <a:p>
            <a:r>
              <a:rPr lang="en-US" sz="4800" kern="1200">
                <a:solidFill>
                  <a:schemeClr val="bg1"/>
                </a:solidFill>
                <a:latin typeface="+mj-lt"/>
                <a:ea typeface="+mj-ea"/>
                <a:cs typeface="+mj-cs"/>
              </a:rPr>
              <a:t>Correlation: histogram</a:t>
            </a:r>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CasellaDiTesto 5">
            <a:extLst>
              <a:ext uri="{FF2B5EF4-FFF2-40B4-BE49-F238E27FC236}">
                <a16:creationId xmlns:a16="http://schemas.microsoft.com/office/drawing/2014/main" id="{9E5F64AC-3938-0C5B-5D0B-1D603D1E4E38}"/>
              </a:ext>
            </a:extLst>
          </p:cNvPr>
          <p:cNvSpPr txBox="1"/>
          <p:nvPr/>
        </p:nvSpPr>
        <p:spPr>
          <a:xfrm>
            <a:off x="743874" y="2505894"/>
            <a:ext cx="4940444" cy="4113649"/>
          </a:xfrm>
          <a:prstGeom prst="rect">
            <a:avLst/>
          </a:prstGeom>
        </p:spPr>
        <p:txBody>
          <a:bodyPr vert="horz" lIns="91440" tIns="45720" rIns="91440" bIns="45720" rtlCol="0">
            <a:normAutofit/>
          </a:bodyPr>
          <a:lstStyle/>
          <a:p>
            <a:pPr>
              <a:lnSpc>
                <a:spcPct val="90000"/>
              </a:lnSpc>
              <a:spcAft>
                <a:spcPts val="600"/>
              </a:spcAft>
            </a:pPr>
            <a:r>
              <a:rPr lang="en-US" sz="2200">
                <a:solidFill>
                  <a:schemeClr val="bg1"/>
                </a:solidFill>
              </a:rPr>
              <a:t>The plot represents the histogram of the distribution of the correlation Γ  under H</a:t>
            </a:r>
            <a:r>
              <a:rPr lang="en-US" sz="2200" baseline="-25000">
                <a:solidFill>
                  <a:schemeClr val="bg1"/>
                </a:solidFill>
              </a:rPr>
              <a:t>1</a:t>
            </a:r>
            <a:r>
              <a:rPr lang="en-US" sz="2200">
                <a:solidFill>
                  <a:schemeClr val="bg1"/>
                </a:solidFill>
              </a:rPr>
              <a:t> and under H</a:t>
            </a:r>
            <a:r>
              <a:rPr lang="en-US" sz="2200" baseline="-25000">
                <a:solidFill>
                  <a:schemeClr val="bg1"/>
                </a:solidFill>
              </a:rPr>
              <a:t>0</a:t>
            </a:r>
            <a:r>
              <a:rPr lang="en-US" sz="2200">
                <a:solidFill>
                  <a:schemeClr val="bg1"/>
                </a:solidFill>
              </a:rPr>
              <a:t>. </a:t>
            </a:r>
          </a:p>
          <a:p>
            <a:pPr indent="-228600">
              <a:lnSpc>
                <a:spcPct val="90000"/>
              </a:lnSpc>
              <a:spcAft>
                <a:spcPts val="600"/>
              </a:spcAft>
              <a:buFont typeface="Arial" panose="020B0604020202020204" pitchFamily="34" charset="0"/>
              <a:buChar char="•"/>
            </a:pPr>
            <a:endParaRPr lang="en-US" sz="2200">
              <a:solidFill>
                <a:schemeClr val="bg1"/>
              </a:solidFill>
            </a:endParaRPr>
          </a:p>
          <a:p>
            <a:pPr marL="285750" indent="-228600">
              <a:lnSpc>
                <a:spcPct val="90000"/>
              </a:lnSpc>
              <a:spcAft>
                <a:spcPts val="600"/>
              </a:spcAft>
              <a:buFont typeface="Arial" panose="020B0604020202020204" pitchFamily="34" charset="0"/>
              <a:buChar char="•"/>
            </a:pPr>
            <a:r>
              <a:rPr lang="en-US" sz="2200">
                <a:solidFill>
                  <a:schemeClr val="bg1"/>
                </a:solidFill>
              </a:rPr>
              <a:t>H</a:t>
            </a:r>
            <a:r>
              <a:rPr lang="en-US" sz="2200" baseline="-25000">
                <a:solidFill>
                  <a:schemeClr val="bg1"/>
                </a:solidFill>
              </a:rPr>
              <a:t>1</a:t>
            </a:r>
            <a:r>
              <a:rPr lang="en-US" sz="2200">
                <a:solidFill>
                  <a:schemeClr val="bg1"/>
                </a:solidFill>
              </a:rPr>
              <a:t>: due to the fact that the signal is present, the correlation is more similar to a normal gaussian;</a:t>
            </a:r>
          </a:p>
          <a:p>
            <a:pPr marL="285750" indent="-228600">
              <a:lnSpc>
                <a:spcPct val="90000"/>
              </a:lnSpc>
              <a:spcAft>
                <a:spcPts val="600"/>
              </a:spcAft>
              <a:buFont typeface="Arial" panose="020B0604020202020204" pitchFamily="34" charset="0"/>
              <a:buChar char="•"/>
            </a:pPr>
            <a:endParaRPr lang="en-US" sz="2200">
              <a:solidFill>
                <a:schemeClr val="bg1"/>
              </a:solidFill>
            </a:endParaRPr>
          </a:p>
          <a:p>
            <a:pPr marL="285750" indent="-228600">
              <a:lnSpc>
                <a:spcPct val="90000"/>
              </a:lnSpc>
              <a:spcAft>
                <a:spcPts val="600"/>
              </a:spcAft>
              <a:buFont typeface="Arial" panose="020B0604020202020204" pitchFamily="34" charset="0"/>
              <a:buChar char="•"/>
            </a:pPr>
            <a:r>
              <a:rPr lang="en-US" sz="2200">
                <a:solidFill>
                  <a:schemeClr val="bg1"/>
                </a:solidFill>
              </a:rPr>
              <a:t>H</a:t>
            </a:r>
            <a:r>
              <a:rPr lang="en-US" sz="2200" baseline="-25000">
                <a:solidFill>
                  <a:schemeClr val="bg1"/>
                </a:solidFill>
              </a:rPr>
              <a:t>0</a:t>
            </a:r>
            <a:r>
              <a:rPr lang="en-US" sz="2200">
                <a:solidFill>
                  <a:schemeClr val="bg1"/>
                </a:solidFill>
              </a:rPr>
              <a:t>: due to the absence of the signal, the correlation has a peak on the zero value. This means a lower correlation, as expected.</a:t>
            </a:r>
          </a:p>
          <a:p>
            <a:pPr marL="285750" indent="-228600">
              <a:lnSpc>
                <a:spcPct val="90000"/>
              </a:lnSpc>
              <a:spcAft>
                <a:spcPts val="600"/>
              </a:spcAft>
              <a:buFont typeface="Arial" panose="020B0604020202020204" pitchFamily="34" charset="0"/>
              <a:buChar char="•"/>
            </a:pPr>
            <a:endParaRPr lang="en-US" sz="2200">
              <a:solidFill>
                <a:schemeClr val="bg1"/>
              </a:solidFill>
            </a:endParaRPr>
          </a:p>
        </p:txBody>
      </p:sp>
      <p:sp>
        <p:nvSpPr>
          <p:cNvPr id="15" name="Rectangle 14">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descr="Immagine che contiene testo, Diagramma, schermata, diagramma&#10;&#10;Descrizione generata automaticamente">
            <a:extLst>
              <a:ext uri="{FF2B5EF4-FFF2-40B4-BE49-F238E27FC236}">
                <a16:creationId xmlns:a16="http://schemas.microsoft.com/office/drawing/2014/main" id="{B9CB5B10-320A-FB50-9DBF-A4FD717FD6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9464" y="1811438"/>
            <a:ext cx="4305891" cy="3229418"/>
          </a:xfrm>
          <a:prstGeom prst="rect">
            <a:avLst/>
          </a:prstGeom>
        </p:spPr>
      </p:pic>
    </p:spTree>
    <p:extLst>
      <p:ext uri="{BB962C8B-B14F-4D97-AF65-F5344CB8AC3E}">
        <p14:creationId xmlns:p14="http://schemas.microsoft.com/office/powerpoint/2010/main" val="149330049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 dockstate="right" visibility="0" width="525"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F66E0548-C709-410A-8634-E93EAE534780}">
  <we:reference id="wa200004052" version="1.0.0.2" store="it-IT" storeType="OMEX"/>
  <we:alternateReferences>
    <we:reference id="wa200004052" version="1.0.0.2" store="wa200004052" storeType="OMEX"/>
  </we:alternateReferences>
  <we:properties>
    <we:property name="holatex.main" value="{&quot;pictures&quot;:[{&quot;name&quot;:&quot;Latex&quot;,&quot;code&quot;:&quot;\\begin{document}\n\\center\n\\medskip\n\n\\begin{equation*}\nP_{d}=(1-P_{md})\n\\end{equation}\n\\end{documen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944B3FDD-C669-4D92-B54C-79D5DD3A8576}">
  <we:reference id="wa200005566" version="3.0.0.2" store="it-IT"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1099</Words>
  <Application>Microsoft Office PowerPoint</Application>
  <PresentationFormat>Widescreen</PresentationFormat>
  <Paragraphs>109</Paragraphs>
  <Slides>19</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19</vt:i4>
      </vt:variant>
    </vt:vector>
  </HeadingPairs>
  <TitlesOfParts>
    <vt:vector size="25" baseType="lpstr">
      <vt:lpstr>Aptos</vt:lpstr>
      <vt:lpstr>Aptos Display</vt:lpstr>
      <vt:lpstr>Arial</vt:lpstr>
      <vt:lpstr>Cambria Math</vt:lpstr>
      <vt:lpstr>Segoe UI</vt:lpstr>
      <vt:lpstr>Tema di Office</vt:lpstr>
      <vt:lpstr> APPLIED SIGNAL PROCESSING LABORATORY</vt:lpstr>
      <vt:lpstr>Detection of a signal</vt:lpstr>
      <vt:lpstr>Presence of a pulse inside a time window</vt:lpstr>
      <vt:lpstr>False Alarm and Missed Detection</vt:lpstr>
      <vt:lpstr>Exercise</vt:lpstr>
      <vt:lpstr>Signal plus noise</vt:lpstr>
      <vt:lpstr>Correlation</vt:lpstr>
      <vt:lpstr>Correlation: plot</vt:lpstr>
      <vt:lpstr>Correlation: histogram</vt:lpstr>
      <vt:lpstr>False Alarm and Missed Detection</vt:lpstr>
      <vt:lpstr>False Alarm and Missed Detection: output</vt:lpstr>
      <vt:lpstr>ROC curve</vt:lpstr>
      <vt:lpstr>Example: SNR=-20dB</vt:lpstr>
      <vt:lpstr>SNR=-20dB: outputs</vt:lpstr>
      <vt:lpstr>SNR= 0dB</vt:lpstr>
      <vt:lpstr>SNR=0dB: outputs</vt:lpstr>
      <vt:lpstr>Energy instead of correlation</vt:lpstr>
      <vt:lpstr>Energy test</vt:lpstr>
      <vt:lpstr>ROC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A2</dc:title>
  <dc:creator>Claudio Camolese</dc:creator>
  <cp:lastModifiedBy>Claudio Camolese</cp:lastModifiedBy>
  <cp:revision>1</cp:revision>
  <dcterms:created xsi:type="dcterms:W3CDTF">2024-05-11T10:05:31Z</dcterms:created>
  <dcterms:modified xsi:type="dcterms:W3CDTF">2024-05-12T21:28:07Z</dcterms:modified>
</cp:coreProperties>
</file>