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3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B5760-92E2-40C7-B14B-F5E959FF298D}" v="30" dt="2024-06-09T20:44:18.652"/>
    <p1510:client id="{B55DA80A-85E0-4263-B732-C1AF16C0FFCB}" v="91" dt="2024-06-09T19:31:39.068"/>
    <p1510:client id="{CD19CF6F-9E27-4F7F-A559-27700E18408F}" v="50" dt="2024-06-09T20:58:26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E1A2A7-CBB7-4F49-8F0D-F9CF39384BD9}" type="doc">
      <dgm:prSet loTypeId="urn:microsoft.com/office/officeart/2005/8/layout/vProcess5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69373AA-6BF7-44C9-B4A0-D5EF0A5DE373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err="1"/>
            <a:t>Consider</a:t>
          </a:r>
          <a:r>
            <a:rPr lang="it-IT" dirty="0"/>
            <a:t> </a:t>
          </a:r>
          <a:r>
            <a:rPr lang="it-IT" dirty="0" err="1"/>
            <a:t>two</a:t>
          </a:r>
          <a:r>
            <a:rPr lang="it-IT" dirty="0"/>
            <a:t> </a:t>
          </a:r>
          <a:r>
            <a:rPr lang="it-IT" dirty="0" err="1"/>
            <a:t>signals</a:t>
          </a:r>
          <a:r>
            <a:rPr lang="it-IT" dirty="0"/>
            <a:t> with random </a:t>
          </a:r>
          <a:r>
            <a:rPr lang="it-IT" dirty="0" err="1"/>
            <a:t>phases</a:t>
          </a:r>
          <a:r>
            <a:rPr lang="it-IT" dirty="0"/>
            <a:t>;</a:t>
          </a:r>
          <a:endParaRPr lang="en-US" dirty="0"/>
        </a:p>
      </dgm:t>
    </dgm:pt>
    <dgm:pt modelId="{C5A853E8-6D61-4FA2-B533-BA69A3B63B17}" type="parTrans" cxnId="{FD18B51E-0CBD-4723-988B-B5E740358520}">
      <dgm:prSet/>
      <dgm:spPr/>
      <dgm:t>
        <a:bodyPr/>
        <a:lstStyle/>
        <a:p>
          <a:endParaRPr lang="en-US"/>
        </a:p>
      </dgm:t>
    </dgm:pt>
    <dgm:pt modelId="{73061652-7BD1-4CB3-9FD9-63544771DAB9}" type="sibTrans" cxnId="{FD18B51E-0CBD-4723-988B-B5E740358520}">
      <dgm:prSet/>
      <dgm:spPr/>
      <dgm:t>
        <a:bodyPr/>
        <a:lstStyle/>
        <a:p>
          <a:endParaRPr lang="en-US"/>
        </a:p>
      </dgm:t>
    </dgm:pt>
    <dgm:pt modelId="{5FF2DE9C-9E29-4D29-8A18-D43F1B61C4AD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 dirty="0" err="1"/>
            <a:t>Consider</a:t>
          </a:r>
          <a:r>
            <a:rPr lang="it-IT" dirty="0"/>
            <a:t> </a:t>
          </a:r>
          <a:r>
            <a:rPr lang="it-IT" dirty="0" err="1"/>
            <a:t>their</a:t>
          </a:r>
          <a:r>
            <a:rPr lang="it-IT" dirty="0"/>
            <a:t> sum;</a:t>
          </a:r>
          <a:endParaRPr lang="en-US" dirty="0"/>
        </a:p>
      </dgm:t>
    </dgm:pt>
    <dgm:pt modelId="{B29C2898-9CD4-4D06-B433-3AA785E31403}" type="parTrans" cxnId="{E3820563-53DD-4CED-A35B-F1F6886BEAD9}">
      <dgm:prSet/>
      <dgm:spPr/>
      <dgm:t>
        <a:bodyPr/>
        <a:lstStyle/>
        <a:p>
          <a:endParaRPr lang="en-US"/>
        </a:p>
      </dgm:t>
    </dgm:pt>
    <dgm:pt modelId="{E2637FD6-7FDD-40A6-8BE7-8E4BD561FD77}" type="sibTrans" cxnId="{E3820563-53DD-4CED-A35B-F1F6886BEAD9}">
      <dgm:prSet/>
      <dgm:spPr/>
      <dgm:t>
        <a:bodyPr/>
        <a:lstStyle/>
        <a:p>
          <a:endParaRPr lang="en-US"/>
        </a:p>
      </dgm:t>
    </dgm:pt>
    <dgm:pt modelId="{D40FED66-BC35-4BDE-B3AA-C6E9A0F82FC8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it-IT"/>
            <a:t>Plot s on the time </a:t>
          </a:r>
          <a:r>
            <a:rPr lang="it-IT" err="1"/>
            <a:t>axis</a:t>
          </a:r>
          <a:r>
            <a:rPr lang="it-IT"/>
            <a:t>, compute the </a:t>
          </a:r>
          <a:r>
            <a:rPr lang="it-IT" err="1"/>
            <a:t>fft</a:t>
          </a:r>
          <a:r>
            <a:rPr lang="it-IT"/>
            <a:t> and plot </a:t>
          </a:r>
          <a:r>
            <a:rPr lang="it-IT" err="1"/>
            <a:t>abs</a:t>
          </a:r>
          <a:r>
            <a:rPr lang="it-IT"/>
            <a:t>(S) on the frequency </a:t>
          </a:r>
          <a:r>
            <a:rPr lang="it-IT" err="1"/>
            <a:t>axis</a:t>
          </a:r>
          <a:r>
            <a:rPr lang="it-IT"/>
            <a:t>.</a:t>
          </a:r>
          <a:endParaRPr lang="en-US"/>
        </a:p>
      </dgm:t>
    </dgm:pt>
    <dgm:pt modelId="{0F3AE9CF-11DD-4937-8EAA-EF4064B051AC}" type="parTrans" cxnId="{2C109313-2471-4043-9E96-E149DB219572}">
      <dgm:prSet/>
      <dgm:spPr/>
      <dgm:t>
        <a:bodyPr/>
        <a:lstStyle/>
        <a:p>
          <a:endParaRPr lang="en-US"/>
        </a:p>
      </dgm:t>
    </dgm:pt>
    <dgm:pt modelId="{DFA220B0-3AB2-47FE-A370-7E9E08CAA04C}" type="sibTrans" cxnId="{2C109313-2471-4043-9E96-E149DB219572}">
      <dgm:prSet/>
      <dgm:spPr/>
      <dgm:t>
        <a:bodyPr/>
        <a:lstStyle/>
        <a:p>
          <a:endParaRPr lang="en-US"/>
        </a:p>
      </dgm:t>
    </dgm:pt>
    <dgm:pt modelId="{3557C105-88D4-4EDD-AB53-9DC7E8360014}" type="pres">
      <dgm:prSet presAssocID="{D7E1A2A7-CBB7-4F49-8F0D-F9CF39384BD9}" presName="outerComposite" presStyleCnt="0">
        <dgm:presLayoutVars>
          <dgm:chMax val="5"/>
          <dgm:dir/>
          <dgm:resizeHandles val="exact"/>
        </dgm:presLayoutVars>
      </dgm:prSet>
      <dgm:spPr/>
    </dgm:pt>
    <dgm:pt modelId="{731A7547-BF8B-4435-8C51-B8A2581E5150}" type="pres">
      <dgm:prSet presAssocID="{D7E1A2A7-CBB7-4F49-8F0D-F9CF39384BD9}" presName="dummyMaxCanvas" presStyleCnt="0">
        <dgm:presLayoutVars/>
      </dgm:prSet>
      <dgm:spPr/>
    </dgm:pt>
    <dgm:pt modelId="{3F657D48-1FE9-4D30-AA76-87BF99CD38CB}" type="pres">
      <dgm:prSet presAssocID="{D7E1A2A7-CBB7-4F49-8F0D-F9CF39384BD9}" presName="ThreeNodes_1" presStyleLbl="node1" presStyleIdx="0" presStyleCnt="3">
        <dgm:presLayoutVars>
          <dgm:bulletEnabled val="1"/>
        </dgm:presLayoutVars>
      </dgm:prSet>
      <dgm:spPr/>
    </dgm:pt>
    <dgm:pt modelId="{2F62EA59-8AC7-4C22-A44F-796E1B83D6D2}" type="pres">
      <dgm:prSet presAssocID="{D7E1A2A7-CBB7-4F49-8F0D-F9CF39384BD9}" presName="ThreeNodes_2" presStyleLbl="node1" presStyleIdx="1" presStyleCnt="3">
        <dgm:presLayoutVars>
          <dgm:bulletEnabled val="1"/>
        </dgm:presLayoutVars>
      </dgm:prSet>
      <dgm:spPr/>
    </dgm:pt>
    <dgm:pt modelId="{C7F9D956-E6BE-48BC-A16A-380AC9E7776D}" type="pres">
      <dgm:prSet presAssocID="{D7E1A2A7-CBB7-4F49-8F0D-F9CF39384BD9}" presName="ThreeNodes_3" presStyleLbl="node1" presStyleIdx="2" presStyleCnt="3">
        <dgm:presLayoutVars>
          <dgm:bulletEnabled val="1"/>
        </dgm:presLayoutVars>
      </dgm:prSet>
      <dgm:spPr/>
    </dgm:pt>
    <dgm:pt modelId="{E9FE5625-8CB8-4188-AA9A-41CC78B717D0}" type="pres">
      <dgm:prSet presAssocID="{D7E1A2A7-CBB7-4F49-8F0D-F9CF39384BD9}" presName="ThreeConn_1-2" presStyleLbl="fgAccFollowNode1" presStyleIdx="0" presStyleCnt="2">
        <dgm:presLayoutVars>
          <dgm:bulletEnabled val="1"/>
        </dgm:presLayoutVars>
      </dgm:prSet>
      <dgm:spPr/>
    </dgm:pt>
    <dgm:pt modelId="{B9D105CA-8CDF-4315-A2A3-A4E456629021}" type="pres">
      <dgm:prSet presAssocID="{D7E1A2A7-CBB7-4F49-8F0D-F9CF39384BD9}" presName="ThreeConn_2-3" presStyleLbl="fgAccFollowNode1" presStyleIdx="1" presStyleCnt="2">
        <dgm:presLayoutVars>
          <dgm:bulletEnabled val="1"/>
        </dgm:presLayoutVars>
      </dgm:prSet>
      <dgm:spPr/>
    </dgm:pt>
    <dgm:pt modelId="{B14AAD5D-6363-44DA-9AC8-BE845EDF48D5}" type="pres">
      <dgm:prSet presAssocID="{D7E1A2A7-CBB7-4F49-8F0D-F9CF39384BD9}" presName="ThreeNodes_1_text" presStyleLbl="node1" presStyleIdx="2" presStyleCnt="3">
        <dgm:presLayoutVars>
          <dgm:bulletEnabled val="1"/>
        </dgm:presLayoutVars>
      </dgm:prSet>
      <dgm:spPr/>
    </dgm:pt>
    <dgm:pt modelId="{7830CDED-80F5-464C-9C7F-1FA48F5749D7}" type="pres">
      <dgm:prSet presAssocID="{D7E1A2A7-CBB7-4F49-8F0D-F9CF39384BD9}" presName="ThreeNodes_2_text" presStyleLbl="node1" presStyleIdx="2" presStyleCnt="3">
        <dgm:presLayoutVars>
          <dgm:bulletEnabled val="1"/>
        </dgm:presLayoutVars>
      </dgm:prSet>
      <dgm:spPr/>
    </dgm:pt>
    <dgm:pt modelId="{8DE8B7EE-3A08-4C77-BC10-A53485D2490C}" type="pres">
      <dgm:prSet presAssocID="{D7E1A2A7-CBB7-4F49-8F0D-F9CF39384BD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139470B-0F3B-4AEC-9F1F-5E9E4D90B543}" type="presOf" srcId="{5FF2DE9C-9E29-4D29-8A18-D43F1B61C4AD}" destId="{7830CDED-80F5-464C-9C7F-1FA48F5749D7}" srcOrd="1" destOrd="0" presId="urn:microsoft.com/office/officeart/2005/8/layout/vProcess5"/>
    <dgm:cxn modelId="{2C109313-2471-4043-9E96-E149DB219572}" srcId="{D7E1A2A7-CBB7-4F49-8F0D-F9CF39384BD9}" destId="{D40FED66-BC35-4BDE-B3AA-C6E9A0F82FC8}" srcOrd="2" destOrd="0" parTransId="{0F3AE9CF-11DD-4937-8EAA-EF4064B051AC}" sibTransId="{DFA220B0-3AB2-47FE-A370-7E9E08CAA04C}"/>
    <dgm:cxn modelId="{FD18B51E-0CBD-4723-988B-B5E740358520}" srcId="{D7E1A2A7-CBB7-4F49-8F0D-F9CF39384BD9}" destId="{369373AA-6BF7-44C9-B4A0-D5EF0A5DE373}" srcOrd="0" destOrd="0" parTransId="{C5A853E8-6D61-4FA2-B533-BA69A3B63B17}" sibTransId="{73061652-7BD1-4CB3-9FD9-63544771DAB9}"/>
    <dgm:cxn modelId="{F0144C26-3DAF-47C2-8F1F-459B08C3C3AC}" type="presOf" srcId="{D40FED66-BC35-4BDE-B3AA-C6E9A0F82FC8}" destId="{8DE8B7EE-3A08-4C77-BC10-A53485D2490C}" srcOrd="1" destOrd="0" presId="urn:microsoft.com/office/officeart/2005/8/layout/vProcess5"/>
    <dgm:cxn modelId="{B2D32B35-8BFB-4E29-B439-CB3689AA2C16}" type="presOf" srcId="{E2637FD6-7FDD-40A6-8BE7-8E4BD561FD77}" destId="{B9D105CA-8CDF-4315-A2A3-A4E456629021}" srcOrd="0" destOrd="0" presId="urn:microsoft.com/office/officeart/2005/8/layout/vProcess5"/>
    <dgm:cxn modelId="{1EDE7F3C-D61E-4490-A9CA-CDD8C65B249F}" type="presOf" srcId="{369373AA-6BF7-44C9-B4A0-D5EF0A5DE373}" destId="{B14AAD5D-6363-44DA-9AC8-BE845EDF48D5}" srcOrd="1" destOrd="0" presId="urn:microsoft.com/office/officeart/2005/8/layout/vProcess5"/>
    <dgm:cxn modelId="{04DF655C-F5F2-4804-A83D-C142DC96724A}" type="presOf" srcId="{369373AA-6BF7-44C9-B4A0-D5EF0A5DE373}" destId="{3F657D48-1FE9-4D30-AA76-87BF99CD38CB}" srcOrd="0" destOrd="0" presId="urn:microsoft.com/office/officeart/2005/8/layout/vProcess5"/>
    <dgm:cxn modelId="{E3820563-53DD-4CED-A35B-F1F6886BEAD9}" srcId="{D7E1A2A7-CBB7-4F49-8F0D-F9CF39384BD9}" destId="{5FF2DE9C-9E29-4D29-8A18-D43F1B61C4AD}" srcOrd="1" destOrd="0" parTransId="{B29C2898-9CD4-4D06-B433-3AA785E31403}" sibTransId="{E2637FD6-7FDD-40A6-8BE7-8E4BD561FD77}"/>
    <dgm:cxn modelId="{1B7AF082-2ABE-4693-884E-263D4C39147D}" type="presOf" srcId="{D40FED66-BC35-4BDE-B3AA-C6E9A0F82FC8}" destId="{C7F9D956-E6BE-48BC-A16A-380AC9E7776D}" srcOrd="0" destOrd="0" presId="urn:microsoft.com/office/officeart/2005/8/layout/vProcess5"/>
    <dgm:cxn modelId="{9AB3C39E-BCD6-4A4E-83AF-A0F8274682A8}" type="presOf" srcId="{73061652-7BD1-4CB3-9FD9-63544771DAB9}" destId="{E9FE5625-8CB8-4188-AA9A-41CC78B717D0}" srcOrd="0" destOrd="0" presId="urn:microsoft.com/office/officeart/2005/8/layout/vProcess5"/>
    <dgm:cxn modelId="{5E27A9A5-3D45-44B0-858F-B379AC005918}" type="presOf" srcId="{5FF2DE9C-9E29-4D29-8A18-D43F1B61C4AD}" destId="{2F62EA59-8AC7-4C22-A44F-796E1B83D6D2}" srcOrd="0" destOrd="0" presId="urn:microsoft.com/office/officeart/2005/8/layout/vProcess5"/>
    <dgm:cxn modelId="{3E812EE4-2D61-4780-9817-E279EC430059}" type="presOf" srcId="{D7E1A2A7-CBB7-4F49-8F0D-F9CF39384BD9}" destId="{3557C105-88D4-4EDD-AB53-9DC7E8360014}" srcOrd="0" destOrd="0" presId="urn:microsoft.com/office/officeart/2005/8/layout/vProcess5"/>
    <dgm:cxn modelId="{AFBD7799-F8B6-47E2-B7C4-CC490AADBDF0}" type="presParOf" srcId="{3557C105-88D4-4EDD-AB53-9DC7E8360014}" destId="{731A7547-BF8B-4435-8C51-B8A2581E5150}" srcOrd="0" destOrd="0" presId="urn:microsoft.com/office/officeart/2005/8/layout/vProcess5"/>
    <dgm:cxn modelId="{03A8F758-549F-4B7F-A080-220DDF5AAC6E}" type="presParOf" srcId="{3557C105-88D4-4EDD-AB53-9DC7E8360014}" destId="{3F657D48-1FE9-4D30-AA76-87BF99CD38CB}" srcOrd="1" destOrd="0" presId="urn:microsoft.com/office/officeart/2005/8/layout/vProcess5"/>
    <dgm:cxn modelId="{D580B1E8-839B-437D-B80A-08C61813BF87}" type="presParOf" srcId="{3557C105-88D4-4EDD-AB53-9DC7E8360014}" destId="{2F62EA59-8AC7-4C22-A44F-796E1B83D6D2}" srcOrd="2" destOrd="0" presId="urn:microsoft.com/office/officeart/2005/8/layout/vProcess5"/>
    <dgm:cxn modelId="{87FD6542-3443-4665-9A48-CB0A933D35AD}" type="presParOf" srcId="{3557C105-88D4-4EDD-AB53-9DC7E8360014}" destId="{C7F9D956-E6BE-48BC-A16A-380AC9E7776D}" srcOrd="3" destOrd="0" presId="urn:microsoft.com/office/officeart/2005/8/layout/vProcess5"/>
    <dgm:cxn modelId="{973D0513-7AE3-49B1-B86A-72809B7C3078}" type="presParOf" srcId="{3557C105-88D4-4EDD-AB53-9DC7E8360014}" destId="{E9FE5625-8CB8-4188-AA9A-41CC78B717D0}" srcOrd="4" destOrd="0" presId="urn:microsoft.com/office/officeart/2005/8/layout/vProcess5"/>
    <dgm:cxn modelId="{05E4FF2F-20E8-4EE7-B79B-D78A0607C360}" type="presParOf" srcId="{3557C105-88D4-4EDD-AB53-9DC7E8360014}" destId="{B9D105CA-8CDF-4315-A2A3-A4E456629021}" srcOrd="5" destOrd="0" presId="urn:microsoft.com/office/officeart/2005/8/layout/vProcess5"/>
    <dgm:cxn modelId="{5DB878F5-67B4-47F7-9B77-986172C4558D}" type="presParOf" srcId="{3557C105-88D4-4EDD-AB53-9DC7E8360014}" destId="{B14AAD5D-6363-44DA-9AC8-BE845EDF48D5}" srcOrd="6" destOrd="0" presId="urn:microsoft.com/office/officeart/2005/8/layout/vProcess5"/>
    <dgm:cxn modelId="{8805D8EB-0615-4340-AECC-2108D0AF5FBE}" type="presParOf" srcId="{3557C105-88D4-4EDD-AB53-9DC7E8360014}" destId="{7830CDED-80F5-464C-9C7F-1FA48F5749D7}" srcOrd="7" destOrd="0" presId="urn:microsoft.com/office/officeart/2005/8/layout/vProcess5"/>
    <dgm:cxn modelId="{9BB6B34F-B477-4E04-ABAE-D80CFC6A762E}" type="presParOf" srcId="{3557C105-88D4-4EDD-AB53-9DC7E8360014}" destId="{8DE8B7EE-3A08-4C77-BC10-A53485D2490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57D48-1FE9-4D30-AA76-87BF99CD38CB}">
      <dsp:nvSpPr>
        <dsp:cNvPr id="0" name=""/>
        <dsp:cNvSpPr/>
      </dsp:nvSpPr>
      <dsp:spPr>
        <a:xfrm>
          <a:off x="0" y="0"/>
          <a:ext cx="5159602" cy="113094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Consider</a:t>
          </a:r>
          <a:r>
            <a:rPr lang="it-IT" sz="2100" kern="1200" dirty="0"/>
            <a:t> </a:t>
          </a:r>
          <a:r>
            <a:rPr lang="it-IT" sz="2100" kern="1200" dirty="0" err="1"/>
            <a:t>two</a:t>
          </a:r>
          <a:r>
            <a:rPr lang="it-IT" sz="2100" kern="1200" dirty="0"/>
            <a:t> </a:t>
          </a:r>
          <a:r>
            <a:rPr lang="it-IT" sz="2100" kern="1200" dirty="0" err="1"/>
            <a:t>signals</a:t>
          </a:r>
          <a:r>
            <a:rPr lang="it-IT" sz="2100" kern="1200" dirty="0"/>
            <a:t> with random </a:t>
          </a:r>
          <a:r>
            <a:rPr lang="it-IT" sz="2100" kern="1200" dirty="0" err="1"/>
            <a:t>phases</a:t>
          </a:r>
          <a:r>
            <a:rPr lang="it-IT" sz="2100" kern="1200" dirty="0"/>
            <a:t>;</a:t>
          </a:r>
          <a:endParaRPr lang="en-US" sz="2100" kern="1200" dirty="0"/>
        </a:p>
      </dsp:txBody>
      <dsp:txXfrm>
        <a:off x="33124" y="33124"/>
        <a:ext cx="3939219" cy="1064701"/>
      </dsp:txXfrm>
    </dsp:sp>
    <dsp:sp modelId="{2F62EA59-8AC7-4C22-A44F-796E1B83D6D2}">
      <dsp:nvSpPr>
        <dsp:cNvPr id="0" name=""/>
        <dsp:cNvSpPr/>
      </dsp:nvSpPr>
      <dsp:spPr>
        <a:xfrm>
          <a:off x="455258" y="1319441"/>
          <a:ext cx="5159602" cy="113094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Consider</a:t>
          </a:r>
          <a:r>
            <a:rPr lang="it-IT" sz="2100" kern="1200" dirty="0"/>
            <a:t> </a:t>
          </a:r>
          <a:r>
            <a:rPr lang="it-IT" sz="2100" kern="1200" dirty="0" err="1"/>
            <a:t>their</a:t>
          </a:r>
          <a:r>
            <a:rPr lang="it-IT" sz="2100" kern="1200" dirty="0"/>
            <a:t> sum;</a:t>
          </a:r>
          <a:endParaRPr lang="en-US" sz="2100" kern="1200" dirty="0"/>
        </a:p>
      </dsp:txBody>
      <dsp:txXfrm>
        <a:off x="488382" y="1352565"/>
        <a:ext cx="3902977" cy="1064701"/>
      </dsp:txXfrm>
    </dsp:sp>
    <dsp:sp modelId="{C7F9D956-E6BE-48BC-A16A-380AC9E7776D}">
      <dsp:nvSpPr>
        <dsp:cNvPr id="0" name=""/>
        <dsp:cNvSpPr/>
      </dsp:nvSpPr>
      <dsp:spPr>
        <a:xfrm>
          <a:off x="910517" y="2638883"/>
          <a:ext cx="5159602" cy="113094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Plot s on the time </a:t>
          </a:r>
          <a:r>
            <a:rPr lang="it-IT" sz="2100" kern="1200" err="1"/>
            <a:t>axis</a:t>
          </a:r>
          <a:r>
            <a:rPr lang="it-IT" sz="2100" kern="1200"/>
            <a:t>, compute the </a:t>
          </a:r>
          <a:r>
            <a:rPr lang="it-IT" sz="2100" kern="1200" err="1"/>
            <a:t>fft</a:t>
          </a:r>
          <a:r>
            <a:rPr lang="it-IT" sz="2100" kern="1200"/>
            <a:t> and plot </a:t>
          </a:r>
          <a:r>
            <a:rPr lang="it-IT" sz="2100" kern="1200" err="1"/>
            <a:t>abs</a:t>
          </a:r>
          <a:r>
            <a:rPr lang="it-IT" sz="2100" kern="1200"/>
            <a:t>(S) on the frequency </a:t>
          </a:r>
          <a:r>
            <a:rPr lang="it-IT" sz="2100" kern="1200" err="1"/>
            <a:t>axis</a:t>
          </a:r>
          <a:r>
            <a:rPr lang="it-IT" sz="2100" kern="1200"/>
            <a:t>.</a:t>
          </a:r>
          <a:endParaRPr lang="en-US" sz="2100" kern="1200"/>
        </a:p>
      </dsp:txBody>
      <dsp:txXfrm>
        <a:off x="943641" y="2672007"/>
        <a:ext cx="3902977" cy="1064701"/>
      </dsp:txXfrm>
    </dsp:sp>
    <dsp:sp modelId="{E9FE5625-8CB8-4188-AA9A-41CC78B717D0}">
      <dsp:nvSpPr>
        <dsp:cNvPr id="0" name=""/>
        <dsp:cNvSpPr/>
      </dsp:nvSpPr>
      <dsp:spPr>
        <a:xfrm>
          <a:off x="4424484" y="857637"/>
          <a:ext cx="735117" cy="735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589885" y="857637"/>
        <a:ext cx="404315" cy="553176"/>
      </dsp:txXfrm>
    </dsp:sp>
    <dsp:sp modelId="{B9D105CA-8CDF-4315-A2A3-A4E456629021}">
      <dsp:nvSpPr>
        <dsp:cNvPr id="0" name=""/>
        <dsp:cNvSpPr/>
      </dsp:nvSpPr>
      <dsp:spPr>
        <a:xfrm>
          <a:off x="4879743" y="2169538"/>
          <a:ext cx="735117" cy="735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45144" y="2169538"/>
        <a:ext cx="404315" cy="553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5E160-3781-4581-1B3E-59412C0D4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318DBB-E618-CB89-B556-B7D4BDB1B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577732-1084-2D11-09D2-BABDF36F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C4A32-FFF9-A75D-8AF8-0B9666AB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72CC4F-2CC9-F28D-1320-46CB45A4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7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46526-8D55-6D6F-8B90-D9C90715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C7F4D5-A19B-3D97-D172-5B5E3D1BB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54C934-B250-8B0A-D53B-586CA200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2A625F-8DC3-4C50-BF84-23B25C2C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BD22FD-A95F-488F-FFA1-3EA6F72A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9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8540261-A78A-9469-D013-03AA10142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5E59F2-B3EA-F198-D5C6-7DF7960F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F49CAA-700D-0BA3-BF2E-7D5E971A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E8C264-BA35-D07E-16E3-2FC2407B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CFCB6-0E89-9A97-DCC8-AD7168A8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5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E9E2A-A1F4-5DF6-7C38-D21591C9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8B5381-71E0-AA22-C4FF-EFF17685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720E8B-A214-F07A-1258-0010627F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D4EF9-A178-BF6D-C652-CC118A55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29FE6E-0C63-4C28-653B-05CDDD1E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7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A9FDF-EDBD-9136-07F1-AC76C3BF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D7C083-50A7-F2BB-9B0A-961A8614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1A0DC7-3BBB-1E4F-21CA-1DD94B5A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0617-DCAF-ED70-EC93-9EC57C71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1B55D4-032F-726B-75B9-70718D50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51D6B-94B4-A7BC-7E3C-F3F3EE04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671FDD-9B90-4016-0C66-4F3D30A8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1E5F3E-94AB-4A6F-006B-F7A88D95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ED131D-4915-5AD3-ECFC-89CA1302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FBF198-F175-ECBF-B9EC-84FD5C8B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DF5F2B-2013-A236-F0B5-8CF0CEC5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8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E5B9E-F65C-53B1-F4CD-007C6A59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EF6F4B-3411-F997-5126-9AC81537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36E42E-7952-B083-3908-7C966C45A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2DB066-8F6B-524E-F071-85A1D770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EC026A-511F-6B2D-89CB-1F2A3B160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EAD08BB-1357-F5AB-0930-4A7DAF30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23258-875B-B1EC-84E2-BF66387F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5DC592C-CBA9-8A51-1F95-65221C17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82B3B-A583-C178-ACD0-C7A1C4E5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5FD28E-95E9-8BC3-3547-E4E1DA60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410EF0-9CB1-FE05-13F5-09BDEAF0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8107EC-70EB-48F5-2000-6AEDEC16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5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BDE43B-81EC-4CB9-A2AE-B89962BB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E0810A-2890-4646-1CED-D8F81E62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0E3476-64DA-A61D-D024-886F609F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4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0C83C8-49C3-AD39-26CB-A9F3F556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CC75F8-1B50-AB6A-E464-9CC02B6E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4CB6F4-3A08-D803-D400-EB47BB8C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62C805-589D-7F75-EF96-D37AA54D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9F42AB-B74B-AC39-4216-5D540567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5C61C5-7FC1-3260-2C9D-0BC826A1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7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2AA07D-3EDA-B29F-02CB-C9BAC7C8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F3B176-C6D0-0594-42CE-133CB018A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0EE60D-EDB6-F8E9-3332-4BD281015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89A738-9AD3-92DF-7E6C-A73A3B3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F4F708-B04C-50FF-24EC-67077822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78C66-ADD6-5F7E-C467-975C527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76F6BD-1C55-0CFA-E971-8422DBCC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4DF504-5FF4-3B9A-A661-0F2F8D33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286F06-7E21-FF27-A6CC-7B9E3800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A099E-51D1-467D-BE23-DB3DDFAD6B23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A83272-D022-8024-080F-867FD42B0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8E2B7-897F-B719-5DD1-AB054956D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AB12B-3839-40FC-B136-22FEBF89D1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1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D2ED7D-FD39-A55F-1FB7-106C880B6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APPLIED SIGNAL PROCESSING LAB</a:t>
            </a: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6D990CD0-1772-87C3-51D5-33073631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200"/>
              <a:t>Paolo Allione s296500</a:t>
            </a:r>
          </a:p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200"/>
              <a:t>Camolese Claudio s297378</a:t>
            </a:r>
          </a:p>
          <a:p>
            <a:pPr marL="182880" indent="-228600" algn="l">
              <a:buFont typeface="Arial" panose="020B0604020202020204" pitchFamily="34" charset="0"/>
              <a:buChar char="•"/>
            </a:pPr>
            <a:r>
              <a:rPr lang="en-US" sz="2200"/>
              <a:t>Temmuz Sanli s298029</a:t>
            </a:r>
          </a:p>
          <a:p>
            <a:pPr marL="182880"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9" name="Picture 8" descr="Immagine che contiene luce&#10;&#10;Descrizione generata automaticamente">
            <a:extLst>
              <a:ext uri="{FF2B5EF4-FFF2-40B4-BE49-F238E27FC236}">
                <a16:creationId xmlns:a16="http://schemas.microsoft.com/office/drawing/2014/main" id="{8BA14E0D-9186-A6C9-8883-9240DFBF9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8" r="2302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318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EE823C-13D7-3DD2-584C-87933ABB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Comments</a:t>
            </a:r>
            <a:endParaRPr lang="en-GB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344D40-9067-DE60-AD48-3F3710B9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Both</a:t>
            </a:r>
            <a:r>
              <a:rPr lang="it-IT" sz="2200" dirty="0"/>
              <a:t> images indicate that the </a:t>
            </a:r>
            <a:r>
              <a:rPr lang="it-IT" sz="2200" dirty="0" err="1"/>
              <a:t>signal</a:t>
            </a:r>
            <a:r>
              <a:rPr lang="it-IT" sz="2200" dirty="0"/>
              <a:t> </a:t>
            </a:r>
            <a:r>
              <a:rPr lang="it-IT" sz="2200" dirty="0" err="1"/>
              <a:t>contains</a:t>
            </a:r>
            <a:r>
              <a:rPr lang="it-IT" sz="2200" dirty="0"/>
              <a:t> frequency </a:t>
            </a:r>
            <a:r>
              <a:rPr lang="it-IT" sz="2200" dirty="0" err="1"/>
              <a:t>components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1Hz and 4Hz, </a:t>
            </a:r>
            <a:r>
              <a:rPr lang="it-IT" sz="2200" dirty="0" err="1"/>
              <a:t>which</a:t>
            </a:r>
            <a:r>
              <a:rPr lang="it-IT" sz="2200" dirty="0"/>
              <a:t> are the </a:t>
            </a:r>
            <a:r>
              <a:rPr lang="it-IT" sz="2200" dirty="0" err="1"/>
              <a:t>initial</a:t>
            </a:r>
            <a:r>
              <a:rPr lang="it-IT" sz="2200" dirty="0"/>
              <a:t> </a:t>
            </a:r>
            <a:r>
              <a:rPr lang="it-IT" sz="2200" dirty="0" err="1"/>
              <a:t>sinusoidal</a:t>
            </a:r>
            <a:r>
              <a:rPr lang="it-IT" sz="2200" dirty="0"/>
              <a:t> </a:t>
            </a:r>
            <a:r>
              <a:rPr lang="it-IT" sz="2200" dirty="0" err="1"/>
              <a:t>components</a:t>
            </a:r>
            <a:r>
              <a:rPr lang="it-IT" sz="2200" dirty="0"/>
              <a:t> we </a:t>
            </a:r>
            <a:r>
              <a:rPr lang="it-IT" sz="2200" dirty="0" err="1"/>
              <a:t>imposed</a:t>
            </a:r>
            <a:r>
              <a:rPr lang="it-IT" sz="2200" dirty="0"/>
              <a:t> </a:t>
            </a:r>
            <a:r>
              <a:rPr lang="it-IT" sz="2200" dirty="0" err="1"/>
              <a:t>at</a:t>
            </a:r>
            <a:r>
              <a:rPr lang="it-IT" sz="2200" dirty="0"/>
              <a:t> the </a:t>
            </a:r>
            <a:r>
              <a:rPr lang="it-IT" sz="2200" dirty="0" err="1"/>
              <a:t>beginning</a:t>
            </a:r>
            <a:r>
              <a:rPr lang="it-IT" sz="2200" dirty="0"/>
              <a:t>.</a:t>
            </a:r>
            <a:r>
              <a:rPr lang="en-GB" sz="2200" dirty="0"/>
              <a:t> Also the </a:t>
            </a:r>
            <a:r>
              <a:rPr lang="en-GB" sz="2200" dirty="0" err="1"/>
              <a:t>colors</a:t>
            </a:r>
            <a:r>
              <a:rPr lang="en-GB" sz="2200" dirty="0"/>
              <a:t>, which represent the intensity of these frequencies, are the same. </a:t>
            </a:r>
          </a:p>
          <a:p>
            <a:pPr marL="0" indent="0">
              <a:buNone/>
            </a:pPr>
            <a:r>
              <a:rPr lang="en-GB" sz="2200" dirty="0"/>
              <a:t>However, the two images have a significant difference. While the spectrogram of s shows frequencies that are constant over time, the spectrogram of s', due to how the signal is defined, has frequency components that are not constant.</a:t>
            </a:r>
          </a:p>
          <a:p>
            <a:pPr marL="0" indent="0">
              <a:buNone/>
            </a:pPr>
            <a:r>
              <a:rPr lang="en-GB" sz="2200" dirty="0"/>
              <a:t>In particular, we can identify two-time windows: in the first one (0-50s), only the 1 Hz frequency component is present, and in the second one (50-100s), only the 4 Hz frequency component is present.</a:t>
            </a:r>
          </a:p>
          <a:p>
            <a:pPr marL="0" indent="0">
              <a:buNone/>
            </a:pPr>
            <a:r>
              <a:rPr lang="en-GB" sz="2200" dirty="0"/>
              <a:t>As a result, the signal exhibits non-stationary </a:t>
            </a:r>
            <a:r>
              <a:rPr lang="en-GB" sz="2200" dirty="0" err="1"/>
              <a:t>behavior</a:t>
            </a:r>
            <a:r>
              <a:rPr lang="en-GB" sz="2200" dirty="0"/>
              <a:t> and is distinguished by the presence of two harmonics appearing at different times.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85704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AB4E64-126B-B55A-E833-ABA3DF2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A4.</a:t>
            </a:r>
            <a:r>
              <a:rPr lang="en-US" sz="7200"/>
              <a:t>2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67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4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4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5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E487A2-002C-AE9B-3525-FB1B6F4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644364"/>
            <a:ext cx="4129459" cy="3718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Spectrogram applied to a music audio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5201AB-23C3-0EE8-86DE-123561A0D822}"/>
              </a:ext>
            </a:extLst>
          </p:cNvPr>
          <p:cNvSpPr>
            <a:spLocks/>
          </p:cNvSpPr>
          <p:nvPr/>
        </p:nvSpPr>
        <p:spPr>
          <a:xfrm>
            <a:off x="6474403" y="290046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GOAL : This exercise focuses on the examination and modification of a music signal. Specifically, it involves performing a time-frequency analysis to study the characteristics of the signal both before and after a pitch alteration, which involves raising the pitch by 3 semitones. The goal is to understand how the signal's properties change as a result of this modification.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signal analyzed is an A major guitar scale contained in a wav file and it was imported </a:t>
            </a:r>
            <a:r>
              <a:rPr lang="en-US" sz="2000" err="1"/>
              <a:t>thnaks</a:t>
            </a:r>
            <a:r>
              <a:rPr lang="en-US" sz="2000"/>
              <a:t> to the following Matlab program: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0EA74C-8EFC-2B12-A018-1D4072F05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7" r="353" b="2325"/>
          <a:stretch/>
        </p:blipFill>
        <p:spPr>
          <a:xfrm>
            <a:off x="6726626" y="5045194"/>
            <a:ext cx="4044031" cy="5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9524B-DB19-6556-762E-C83D533B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ea typeface="+mj-lt"/>
                <a:cs typeface="+mj-lt"/>
              </a:rPr>
              <a:t>Output : </a:t>
            </a:r>
            <a:r>
              <a:rPr lang="it-IT" sz="2200" err="1">
                <a:ea typeface="+mj-lt"/>
                <a:cs typeface="+mj-lt"/>
              </a:rPr>
              <a:t>signal</a:t>
            </a:r>
            <a:r>
              <a:rPr lang="it-IT" sz="2200">
                <a:ea typeface="+mj-lt"/>
                <a:cs typeface="+mj-lt"/>
              </a:rPr>
              <a:t> in the time domain and </a:t>
            </a:r>
            <a:r>
              <a:rPr lang="it-IT" sz="2200" err="1">
                <a:ea typeface="+mj-lt"/>
                <a:cs typeface="+mj-lt"/>
              </a:rPr>
              <a:t>its</a:t>
            </a:r>
            <a:r>
              <a:rPr lang="it-IT" sz="2200">
                <a:ea typeface="+mj-lt"/>
                <a:cs typeface="+mj-lt"/>
              </a:rPr>
              <a:t> </a:t>
            </a:r>
            <a:r>
              <a:rPr lang="it-IT" sz="2200" err="1">
                <a:ea typeface="+mj-lt"/>
                <a:cs typeface="+mj-lt"/>
              </a:rPr>
              <a:t>spectrum</a:t>
            </a:r>
            <a:r>
              <a:rPr lang="it-IT" sz="2200">
                <a:ea typeface="+mj-lt"/>
                <a:cs typeface="+mj-lt"/>
              </a:rPr>
              <a:t> </a:t>
            </a:r>
            <a:r>
              <a:rPr lang="it-IT" sz="2200" err="1">
                <a:ea typeface="+mj-lt"/>
                <a:cs typeface="+mj-lt"/>
              </a:rPr>
              <a:t>obtained</a:t>
            </a:r>
            <a:r>
              <a:rPr lang="it-IT" sz="2200">
                <a:ea typeface="+mj-lt"/>
                <a:cs typeface="+mj-lt"/>
              </a:rPr>
              <a:t> with the FFT.</a:t>
            </a:r>
            <a:endParaRPr lang="it-IT" sz="2200"/>
          </a:p>
        </p:txBody>
      </p:sp>
      <p:pic>
        <p:nvPicPr>
          <p:cNvPr id="4" name="Segnaposto contenuto 3" descr="Immagine che contiene Diagramma, diagramma, testo, linea&#10;&#10;Descrizione generata automaticamente">
            <a:extLst>
              <a:ext uri="{FF2B5EF4-FFF2-40B4-BE49-F238E27FC236}">
                <a16:creationId xmlns:a16="http://schemas.microsoft.com/office/drawing/2014/main" id="{486D9485-C8D3-D68B-94E7-B52D9ED69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76" y="1900223"/>
            <a:ext cx="5396900" cy="4058368"/>
          </a:xfrm>
        </p:spPr>
      </p:pic>
      <p:pic>
        <p:nvPicPr>
          <p:cNvPr id="5" name="Immagine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7111C7AB-AD79-90C2-403C-437E7180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81" y="1922433"/>
            <a:ext cx="5181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291EBA-77BA-78E7-D02A-7B25A230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SPECTROGRAMS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59449D-6541-A733-7EAF-72544FFC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it-IT" sz="2000">
                <a:ea typeface="+mn-lt"/>
                <a:cs typeface="+mn-lt"/>
              </a:rPr>
              <a:t>The analysis of this graph could be predicted looking at the signal in the time and frequency domain. Indeed, the frequency range between </a:t>
            </a:r>
            <a:r>
              <a:rPr lang="it-IT" sz="2000" b="1">
                <a:ea typeface="+mn-lt"/>
                <a:cs typeface="+mn-lt"/>
              </a:rPr>
              <a:t>100 Hz and 200 Hz</a:t>
            </a:r>
            <a:r>
              <a:rPr lang="it-IT" sz="2000">
                <a:ea typeface="+mn-lt"/>
                <a:cs typeface="+mn-lt"/>
              </a:rPr>
              <a:t> is the most pronounced, indicating the primary peaks of the spectrum.</a:t>
            </a:r>
            <a:endParaRPr lang="it-IT" sz="2000"/>
          </a:p>
          <a:p>
            <a:pPr marL="342900" indent="-342900"/>
            <a:r>
              <a:rPr lang="it-IT" sz="2000">
                <a:ea typeface="+mn-lt"/>
                <a:cs typeface="+mn-lt"/>
              </a:rPr>
              <a:t>The audio file, when played, mimics a guitar scale with the pitch ascending and then descending, a dynamic that the spectrogram captures accurately.</a:t>
            </a:r>
          </a:p>
          <a:p>
            <a:endParaRPr lang="it-IT" sz="2000">
              <a:ea typeface="+mn-lt"/>
              <a:cs typeface="+mn-lt"/>
            </a:endParaRPr>
          </a:p>
          <a:p>
            <a:endParaRPr lang="it-IT" sz="2000">
              <a:ea typeface="+mn-lt"/>
              <a:cs typeface="+mn-lt"/>
            </a:endParaRPr>
          </a:p>
        </p:txBody>
      </p:sp>
      <p:pic>
        <p:nvPicPr>
          <p:cNvPr id="5" name="Immagine 4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81DCCD37-75C3-AA4D-DB3A-6D48C2EC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21" y="2197194"/>
            <a:ext cx="51720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9693B3-6A59-93B4-CAE4-B55D562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Pitch shifted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EFA3A9-F79B-CD18-7B33-209CFB44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200"/>
              <a:t>The pitch of the audio </a:t>
            </a:r>
            <a:r>
              <a:rPr lang="it-IT" sz="2200" err="1"/>
              <a:t>is</a:t>
            </a:r>
            <a:r>
              <a:rPr lang="it-IT" sz="2200"/>
              <a:t> </a:t>
            </a:r>
            <a:r>
              <a:rPr lang="it-IT" sz="2200" err="1"/>
              <a:t>shifted</a:t>
            </a:r>
            <a:r>
              <a:rPr lang="it-IT" sz="2200"/>
              <a:t> by 3 </a:t>
            </a:r>
            <a:r>
              <a:rPr lang="it-IT" sz="2200" err="1"/>
              <a:t>semitones</a:t>
            </a:r>
            <a:r>
              <a:rPr lang="it-IT" sz="2200"/>
              <a:t>, by </a:t>
            </a:r>
            <a:r>
              <a:rPr lang="it-IT" sz="2200" err="1"/>
              <a:t>using</a:t>
            </a:r>
            <a:r>
              <a:rPr lang="it-IT" sz="2200"/>
              <a:t> the following Matlab code</a:t>
            </a:r>
          </a:p>
          <a:p>
            <a:pPr marL="0" indent="0" algn="ctr">
              <a:buNone/>
            </a:pPr>
            <a:r>
              <a:rPr lang="it-IT" sz="2200">
                <a:ea typeface="+mn-lt"/>
                <a:cs typeface="+mn-lt"/>
              </a:rPr>
              <a:t>s = </a:t>
            </a:r>
            <a:r>
              <a:rPr lang="it-IT" sz="2200" err="1">
                <a:ea typeface="+mn-lt"/>
                <a:cs typeface="+mn-lt"/>
              </a:rPr>
              <a:t>shiftPitch</a:t>
            </a:r>
            <a:r>
              <a:rPr lang="it-IT" sz="2200">
                <a:ea typeface="+mn-lt"/>
                <a:cs typeface="+mn-lt"/>
              </a:rPr>
              <a:t> (s, 3)</a:t>
            </a:r>
            <a:endParaRPr lang="it-IT" sz="2200"/>
          </a:p>
          <a:p>
            <a:pPr marL="0" indent="0">
              <a:buNone/>
            </a:pPr>
            <a:r>
              <a:rPr lang="it-IT" sz="2200" err="1"/>
              <a:t>As</a:t>
            </a:r>
            <a:r>
              <a:rPr lang="it-IT" sz="2200"/>
              <a:t> a </a:t>
            </a:r>
            <a:r>
              <a:rPr lang="it-IT" sz="2200" err="1"/>
              <a:t>consequence</a:t>
            </a:r>
            <a:r>
              <a:rPr lang="it-IT" sz="2200"/>
              <a:t>, </a:t>
            </a:r>
            <a:r>
              <a:rPr lang="it-IT" sz="2200" err="1"/>
              <a:t>we</a:t>
            </a:r>
            <a:r>
              <a:rPr lang="it-IT" sz="2200"/>
              <a:t> </a:t>
            </a:r>
            <a:r>
              <a:rPr lang="it-IT" sz="2200" err="1"/>
              <a:t>obtein</a:t>
            </a:r>
            <a:r>
              <a:rPr lang="it-IT" sz="2200"/>
              <a:t> a new </a:t>
            </a:r>
            <a:r>
              <a:rPr lang="it-IT" sz="2200" err="1"/>
              <a:t>spectrogram</a:t>
            </a:r>
            <a:r>
              <a:rPr lang="it-IT" sz="2200"/>
              <a:t> </a:t>
            </a:r>
            <a:r>
              <a:rPr lang="it-IT" sz="2200" err="1"/>
              <a:t>which</a:t>
            </a:r>
            <a:r>
              <a:rPr lang="it-IT" sz="2200"/>
              <a:t> </a:t>
            </a:r>
            <a:r>
              <a:rPr lang="it-IT" sz="2200" err="1"/>
              <a:t>has</a:t>
            </a:r>
            <a:r>
              <a:rPr lang="it-IT" sz="2200"/>
              <a:t> the </a:t>
            </a:r>
            <a:r>
              <a:rPr lang="it-IT" sz="2200" err="1"/>
              <a:t>same</a:t>
            </a:r>
            <a:r>
              <a:rPr lang="it-IT" sz="2200"/>
              <a:t> scale </a:t>
            </a:r>
            <a:r>
              <a:rPr lang="it-IT" sz="2200" err="1"/>
              <a:t>execution</a:t>
            </a:r>
            <a:r>
              <a:rPr lang="it-IT" sz="2200"/>
              <a:t> (</a:t>
            </a:r>
            <a:r>
              <a:rPr lang="it-IT" sz="2200" err="1"/>
              <a:t>same</a:t>
            </a:r>
            <a:r>
              <a:rPr lang="it-IT" sz="2200"/>
              <a:t> </a:t>
            </a:r>
            <a:r>
              <a:rPr lang="it-IT" sz="2200" err="1"/>
              <a:t>shape</a:t>
            </a:r>
            <a:r>
              <a:rPr lang="it-IT" sz="2200"/>
              <a:t>), </a:t>
            </a:r>
            <a:r>
              <a:rPr lang="it-IT" sz="2200" err="1"/>
              <a:t>but</a:t>
            </a:r>
            <a:r>
              <a:rPr lang="it-IT" sz="2200"/>
              <a:t> </a:t>
            </a:r>
            <a:r>
              <a:rPr lang="it-IT" sz="2200" err="1"/>
              <a:t>is</a:t>
            </a:r>
            <a:r>
              <a:rPr lang="it-IT" sz="2200"/>
              <a:t> </a:t>
            </a:r>
            <a:r>
              <a:rPr lang="it-IT" sz="2200" err="1"/>
              <a:t>shifeted</a:t>
            </a:r>
            <a:r>
              <a:rPr lang="it-IT" sz="2200"/>
              <a:t> </a:t>
            </a:r>
            <a:r>
              <a:rPr lang="it-IT" sz="2200" err="1">
                <a:ea typeface="+mn-lt"/>
                <a:cs typeface="+mn-lt"/>
              </a:rPr>
              <a:t>along</a:t>
            </a:r>
            <a:r>
              <a:rPr lang="it-IT" sz="2200">
                <a:ea typeface="+mn-lt"/>
                <a:cs typeface="+mn-lt"/>
              </a:rPr>
              <a:t> the </a:t>
            </a:r>
            <a:r>
              <a:rPr lang="it-IT" sz="2200" err="1">
                <a:ea typeface="+mn-lt"/>
                <a:cs typeface="+mn-lt"/>
              </a:rPr>
              <a:t>vertical</a:t>
            </a:r>
            <a:r>
              <a:rPr lang="it-IT" sz="2200">
                <a:ea typeface="+mn-lt"/>
                <a:cs typeface="+mn-lt"/>
              </a:rPr>
              <a:t> </a:t>
            </a:r>
            <a:r>
              <a:rPr lang="it-IT" sz="2200" err="1">
                <a:ea typeface="+mn-lt"/>
                <a:cs typeface="+mn-lt"/>
              </a:rPr>
              <a:t>axis</a:t>
            </a:r>
            <a:r>
              <a:rPr lang="it-IT" sz="2200">
                <a:ea typeface="+mn-lt"/>
                <a:cs typeface="+mn-lt"/>
              </a:rPr>
              <a:t> by </a:t>
            </a:r>
            <a:r>
              <a:rPr lang="it-IT" sz="2200" err="1">
                <a:ea typeface="+mn-lt"/>
                <a:cs typeface="+mn-lt"/>
              </a:rPr>
              <a:t>about</a:t>
            </a:r>
            <a:r>
              <a:rPr lang="it-IT" sz="2200">
                <a:ea typeface="+mn-lt"/>
                <a:cs typeface="+mn-lt"/>
              </a:rPr>
              <a:t> 30 𝐻z (</a:t>
            </a:r>
            <a:r>
              <a:rPr lang="it-IT" sz="2200" err="1">
                <a:ea typeface="+mn-lt"/>
                <a:cs typeface="+mn-lt"/>
              </a:rPr>
              <a:t>easily</a:t>
            </a:r>
            <a:r>
              <a:rPr lang="it-IT" sz="2200">
                <a:ea typeface="+mn-lt"/>
                <a:cs typeface="+mn-lt"/>
              </a:rPr>
              <a:t> </a:t>
            </a:r>
            <a:r>
              <a:rPr lang="it-IT" sz="2200" err="1">
                <a:ea typeface="+mn-lt"/>
                <a:cs typeface="+mn-lt"/>
              </a:rPr>
              <a:t>visible</a:t>
            </a:r>
            <a:r>
              <a:rPr lang="it-IT" sz="2200">
                <a:ea typeface="+mn-lt"/>
                <a:cs typeface="+mn-lt"/>
              </a:rPr>
              <a:t> by </a:t>
            </a:r>
            <a:r>
              <a:rPr lang="it-IT" sz="2200" err="1">
                <a:ea typeface="+mn-lt"/>
                <a:cs typeface="+mn-lt"/>
              </a:rPr>
              <a:t>looking</a:t>
            </a:r>
            <a:r>
              <a:rPr lang="it-IT" sz="2200">
                <a:ea typeface="+mn-lt"/>
                <a:cs typeface="+mn-lt"/>
              </a:rPr>
              <a:t> </a:t>
            </a:r>
            <a:r>
              <a:rPr lang="it-IT" sz="2200" err="1">
                <a:ea typeface="+mn-lt"/>
                <a:cs typeface="+mn-lt"/>
              </a:rPr>
              <a:t>at</a:t>
            </a:r>
            <a:r>
              <a:rPr lang="it-IT" sz="2200">
                <a:ea typeface="+mn-lt"/>
                <a:cs typeface="+mn-lt"/>
              </a:rPr>
              <a:t> the new </a:t>
            </a:r>
            <a:r>
              <a:rPr lang="it-IT" sz="2200" err="1">
                <a:ea typeface="+mn-lt"/>
                <a:cs typeface="+mn-lt"/>
              </a:rPr>
              <a:t>spectrogram</a:t>
            </a:r>
            <a:r>
              <a:rPr lang="it-IT" sz="2200">
                <a:ea typeface="+mn-lt"/>
                <a:cs typeface="+mn-lt"/>
              </a:rPr>
              <a:t> ). </a:t>
            </a:r>
          </a:p>
          <a:p>
            <a:pPr marL="0" indent="0">
              <a:buNone/>
            </a:pPr>
            <a:r>
              <a:rPr lang="it-IT" sz="2200" err="1">
                <a:ea typeface="+mn-lt"/>
                <a:cs typeface="+mn-lt"/>
              </a:rPr>
              <a:t>Moreover</a:t>
            </a:r>
            <a:r>
              <a:rPr lang="it-IT" sz="2200">
                <a:ea typeface="+mn-lt"/>
                <a:cs typeface="+mn-lt"/>
              </a:rPr>
              <a:t>, playing the </a:t>
            </a:r>
            <a:r>
              <a:rPr lang="it-IT" sz="2200" err="1">
                <a:ea typeface="+mn-lt"/>
                <a:cs typeface="+mn-lt"/>
              </a:rPr>
              <a:t>signal</a:t>
            </a:r>
            <a:r>
              <a:rPr lang="it-IT" sz="2200">
                <a:ea typeface="+mn-lt"/>
                <a:cs typeface="+mn-lt"/>
              </a:rPr>
              <a:t> </a:t>
            </a:r>
            <a:r>
              <a:rPr lang="it-IT" sz="2200" err="1">
                <a:ea typeface="+mn-lt"/>
                <a:cs typeface="+mn-lt"/>
              </a:rPr>
              <a:t>through</a:t>
            </a:r>
            <a:r>
              <a:rPr lang="it-IT" sz="2200">
                <a:ea typeface="+mn-lt"/>
                <a:cs typeface="+mn-lt"/>
              </a:rPr>
              <a:t>:</a:t>
            </a:r>
            <a:endParaRPr lang="it-IT" sz="2200"/>
          </a:p>
          <a:p>
            <a:pPr marL="0" indent="0" algn="ctr">
              <a:buNone/>
            </a:pPr>
            <a:r>
              <a:rPr lang="it-IT" sz="2200" err="1">
                <a:ea typeface="+mn-lt"/>
                <a:cs typeface="+mn-lt"/>
              </a:rPr>
              <a:t>playObj</a:t>
            </a:r>
            <a:r>
              <a:rPr lang="it-IT" sz="2200">
                <a:ea typeface="+mn-lt"/>
                <a:cs typeface="+mn-lt"/>
              </a:rPr>
              <a:t> = </a:t>
            </a:r>
            <a:r>
              <a:rPr lang="it-IT" sz="2200" err="1">
                <a:ea typeface="+mn-lt"/>
                <a:cs typeface="+mn-lt"/>
              </a:rPr>
              <a:t>audioplayer</a:t>
            </a:r>
            <a:r>
              <a:rPr lang="it-IT" sz="2200">
                <a:ea typeface="+mn-lt"/>
                <a:cs typeface="+mn-lt"/>
              </a:rPr>
              <a:t> (s, </a:t>
            </a:r>
            <a:r>
              <a:rPr lang="it-IT" sz="2200" err="1">
                <a:ea typeface="+mn-lt"/>
                <a:cs typeface="+mn-lt"/>
              </a:rPr>
              <a:t>fs</a:t>
            </a:r>
            <a:r>
              <a:rPr lang="it-IT" sz="2200">
                <a:ea typeface="+mn-lt"/>
                <a:cs typeface="+mn-lt"/>
              </a:rPr>
              <a:t> )</a:t>
            </a:r>
          </a:p>
          <a:p>
            <a:pPr marL="0" indent="0" algn="ctr">
              <a:buNone/>
            </a:pPr>
            <a:r>
              <a:rPr lang="it-IT" sz="2200">
                <a:ea typeface="+mn-lt"/>
                <a:cs typeface="+mn-lt"/>
              </a:rPr>
              <a:t> </a:t>
            </a:r>
            <a:r>
              <a:rPr lang="it-IT" sz="2200" err="1">
                <a:ea typeface="+mn-lt"/>
                <a:cs typeface="+mn-lt"/>
              </a:rPr>
              <a:t>playblocking</a:t>
            </a:r>
            <a:r>
              <a:rPr lang="it-IT" sz="2200">
                <a:ea typeface="+mn-lt"/>
                <a:cs typeface="+mn-lt"/>
              </a:rPr>
              <a:t> (</a:t>
            </a:r>
            <a:r>
              <a:rPr lang="it-IT" sz="2200" err="1">
                <a:ea typeface="+mn-lt"/>
                <a:cs typeface="+mn-lt"/>
              </a:rPr>
              <a:t>playObj</a:t>
            </a:r>
            <a:r>
              <a:rPr lang="it-IT" sz="2200">
                <a:ea typeface="+mn-lt"/>
                <a:cs typeface="+mn-lt"/>
              </a:rPr>
              <a:t>) </a:t>
            </a:r>
          </a:p>
          <a:p>
            <a:pPr marL="0" indent="0">
              <a:buNone/>
            </a:pPr>
            <a:r>
              <a:rPr lang="it-IT" sz="2200" err="1"/>
              <a:t>It</a:t>
            </a:r>
            <a:r>
              <a:rPr lang="it-IT" sz="2200"/>
              <a:t> </a:t>
            </a:r>
            <a:r>
              <a:rPr lang="it-IT" sz="2200" err="1"/>
              <a:t>is</a:t>
            </a:r>
            <a:r>
              <a:rPr lang="it-IT" sz="2200"/>
              <a:t> possibile to </a:t>
            </a:r>
            <a:r>
              <a:rPr lang="it-IT" sz="2200" err="1"/>
              <a:t>hear</a:t>
            </a:r>
            <a:r>
              <a:rPr lang="it-IT" sz="2200"/>
              <a:t> </a:t>
            </a:r>
            <a:r>
              <a:rPr lang="it-IT" sz="2200" err="1"/>
              <a:t>that</a:t>
            </a:r>
            <a:r>
              <a:rPr lang="it-IT" sz="2200"/>
              <a:t> the new </a:t>
            </a:r>
            <a:r>
              <a:rPr lang="it-IT" sz="2200" err="1"/>
              <a:t>signal</a:t>
            </a:r>
            <a:r>
              <a:rPr lang="it-IT" sz="2200"/>
              <a:t> </a:t>
            </a:r>
            <a:r>
              <a:rPr lang="it-IT" sz="2200" err="1"/>
              <a:t>is</a:t>
            </a:r>
            <a:r>
              <a:rPr lang="it-IT" sz="2200"/>
              <a:t> </a:t>
            </a:r>
            <a:r>
              <a:rPr lang="it-IT" sz="2200" err="1"/>
              <a:t>higher</a:t>
            </a:r>
            <a:r>
              <a:rPr lang="it-IT" sz="2200"/>
              <a:t> in </a:t>
            </a:r>
            <a:r>
              <a:rPr lang="it-IT" sz="2200" err="1"/>
              <a:t>tone</a:t>
            </a:r>
            <a:r>
              <a:rPr lang="it-IT" sz="220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9086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18B6DA-D46F-26F4-74AA-E9B799BF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Comparison of spectrograms 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CC410E10-DB52-221B-5DD4-8741FED7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357" y="2545634"/>
            <a:ext cx="4761526" cy="3647347"/>
          </a:xfrm>
          <a:prstGeom prst="rect">
            <a:avLst/>
          </a:prstGeom>
        </p:spPr>
      </p:pic>
      <p:pic>
        <p:nvPicPr>
          <p:cNvPr id="5" name="Immagine 4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12350ABD-4079-9A6C-74EA-280EF94D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11" y="2545634"/>
            <a:ext cx="4880676" cy="36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AB4E64-126B-B55A-E833-ABA3DF2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A4.3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34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B1D7E-855B-63BB-8572-B504221B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a typeface="+mj-lt"/>
                <a:cs typeface="+mj-lt"/>
              </a:rPr>
              <a:t>Part</a:t>
            </a:r>
            <a:r>
              <a:rPr lang="tr-TR" dirty="0">
                <a:ea typeface="+mj-lt"/>
                <a:cs typeface="+mj-lt"/>
              </a:rPr>
              <a:t> 3 - </a:t>
            </a:r>
            <a:r>
              <a:rPr lang="tr-TR" dirty="0" err="1">
                <a:ea typeface="+mj-lt"/>
                <a:cs typeface="+mj-lt"/>
              </a:rPr>
              <a:t>Processing</a:t>
            </a:r>
            <a:r>
              <a:rPr lang="tr-TR" dirty="0">
                <a:ea typeface="+mj-lt"/>
                <a:cs typeface="+mj-lt"/>
              </a:rPr>
              <a:t> of </a:t>
            </a:r>
            <a:r>
              <a:rPr lang="tr-TR" dirty="0" err="1">
                <a:ea typeface="+mj-lt"/>
                <a:cs typeface="+mj-lt"/>
              </a:rPr>
              <a:t>your</a:t>
            </a:r>
            <a:r>
              <a:rPr lang="tr-TR" dirty="0">
                <a:ea typeface="+mj-lt"/>
                <a:cs typeface="+mj-lt"/>
              </a:rPr>
              <a:t> </a:t>
            </a:r>
            <a:r>
              <a:rPr lang="tr-TR" dirty="0" err="1">
                <a:ea typeface="+mj-lt"/>
                <a:cs typeface="+mj-lt"/>
              </a:rPr>
              <a:t>voice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1E516D-9CBE-AB06-27E6-368559A3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goal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exercise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analyze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manipulate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audio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signals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adding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echo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shifting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pitch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computing</a:t>
            </a:r>
            <a:r>
              <a:rPr lang="tr-TR" dirty="0">
                <a:ea typeface="+mn-lt"/>
                <a:cs typeface="+mn-lt"/>
              </a:rPr>
              <a:t> Fourier </a:t>
            </a:r>
            <a:r>
              <a:rPr lang="tr-TR" dirty="0" err="1">
                <a:ea typeface="+mn-lt"/>
                <a:cs typeface="+mn-lt"/>
              </a:rPr>
              <a:t>transforms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then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compare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their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frequency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spectra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verify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properties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through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playback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2821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2CFF04-2C61-EF62-5178-30C1E2FB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400"/>
              <a:t>Step 1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C39794-4B3A-CEEB-4BAF-313052D6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dirty="0">
                <a:ea typeface="+mn-lt"/>
                <a:cs typeface="+mn-lt"/>
              </a:rPr>
              <a:t>Record a 3-second voice clip using an audio recorder.</a:t>
            </a:r>
          </a:p>
          <a:p>
            <a:r>
              <a:rPr lang="tr-TR" sz="2200" dirty="0">
                <a:ea typeface="+mn-lt"/>
                <a:cs typeface="+mn-lt"/>
              </a:rPr>
              <a:t>Plot the recorded voice signal's amplitude over time.</a:t>
            </a:r>
            <a:endParaRPr lang="tr-TR" sz="2200" dirty="0"/>
          </a:p>
          <a:p>
            <a:endParaRPr lang="tr-TR" sz="2200" dirty="0"/>
          </a:p>
        </p:txBody>
      </p:sp>
      <p:pic>
        <p:nvPicPr>
          <p:cNvPr id="4" name="Resim 3" descr="metin, ekran görüntüsü, diyagram, öykü gelişim çizgisi&#10;&#10;Açıklama otomatik olarak oluşturuldu">
            <a:extLst>
              <a:ext uri="{FF2B5EF4-FFF2-40B4-BE49-F238E27FC236}">
                <a16:creationId xmlns:a16="http://schemas.microsoft.com/office/drawing/2014/main" id="{F3F73CE5-AF7C-CE44-69B2-0445805E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381887"/>
            <a:ext cx="5458968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AB4E64-126B-B55A-E833-ABA3DF26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A4.1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211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BC12B1-A99F-9435-51E6-03B4E115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400"/>
              <a:t>Part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B7F87B-FAEC-7FA9-4F7F-933BD188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200" dirty="0">
                <a:ea typeface="+mn-lt"/>
                <a:cs typeface="+mn-lt"/>
              </a:rPr>
              <a:t>Add delayed and attenuated version to create an echo effect.</a:t>
            </a:r>
            <a:endParaRPr lang="tr-TR" sz="2200" dirty="0"/>
          </a:p>
          <a:p>
            <a:r>
              <a:rPr lang="tr-TR" sz="2200" dirty="0">
                <a:ea typeface="+mn-lt"/>
                <a:cs typeface="+mn-lt"/>
              </a:rPr>
              <a:t>Change the pitch of the voice by shifting its frequencies.</a:t>
            </a:r>
            <a:endParaRPr lang="tr-TR" sz="2200" dirty="0"/>
          </a:p>
          <a:p>
            <a:r>
              <a:rPr lang="tr-TR" sz="2200" dirty="0">
                <a:ea typeface="+mn-lt"/>
                <a:cs typeface="+mn-lt"/>
              </a:rPr>
              <a:t>Extend all signals to the same length with zeros.</a:t>
            </a:r>
            <a:endParaRPr lang="tr-TR" sz="2200" dirty="0"/>
          </a:p>
          <a:p>
            <a:r>
              <a:rPr lang="tr-TR" sz="2200" dirty="0">
                <a:ea typeface="+mn-lt"/>
                <a:cs typeface="+mn-lt"/>
              </a:rPr>
              <a:t>Compute and center the frequency spectrum of each signal.</a:t>
            </a:r>
            <a:endParaRPr lang="tr-TR" sz="2200" dirty="0"/>
          </a:p>
        </p:txBody>
      </p:sp>
      <p:pic>
        <p:nvPicPr>
          <p:cNvPr id="4" name="Resim 3" descr="metin, ekran görüntüsü, öykü gelişim çizgisi&#10;&#10;Açıklama otomatik olarak oluşturuldu">
            <a:extLst>
              <a:ext uri="{FF2B5EF4-FFF2-40B4-BE49-F238E27FC236}">
                <a16:creationId xmlns:a16="http://schemas.microsoft.com/office/drawing/2014/main" id="{8C6C6599-0BB0-BCF2-0B02-972C7647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78" y="1283915"/>
            <a:ext cx="6411467" cy="48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F205C-9DAF-5F20-6717-A1E6B5C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175" y="-187643"/>
            <a:ext cx="1757649" cy="1102016"/>
          </a:xfrm>
        </p:spPr>
        <p:txBody>
          <a:bodyPr anchor="b">
            <a:normAutofit/>
          </a:bodyPr>
          <a:lstStyle/>
          <a:p>
            <a:r>
              <a:rPr lang="tr-TR" sz="3200" b="1" dirty="0"/>
              <a:t>S</a:t>
            </a:r>
            <a:r>
              <a:rPr lang="it-IT" sz="3200" b="1" baseline="-25000" dirty="0"/>
              <a:t>2</a:t>
            </a:r>
            <a:r>
              <a:rPr lang="tr-TR" sz="3200" b="1" dirty="0"/>
              <a:t> and S</a:t>
            </a:r>
            <a:r>
              <a:rPr lang="it-IT" sz="3200" b="1" baseline="-25000" dirty="0"/>
              <a:t>3</a:t>
            </a:r>
            <a:endParaRPr lang="tr-TR" sz="3200" b="1" dirty="0"/>
          </a:p>
        </p:txBody>
      </p:sp>
      <p:pic>
        <p:nvPicPr>
          <p:cNvPr id="4" name="İçerik Yer Tutucusu 3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22545208-CBAA-5F78-E679-88A328B7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36" y="914373"/>
            <a:ext cx="8094252" cy="60706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53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5D6B384-3C6F-1A29-4C86-D079A2E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tr-TR" sz="2800"/>
              <a:t>Part 3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8CB33F-72A0-7E38-2FE5-2066F83D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536" y="288350"/>
            <a:ext cx="6858000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200" dirty="0">
                <a:ea typeface="+mn-lt"/>
                <a:cs typeface="+mn-lt"/>
              </a:rPr>
              <a:t>Play </a:t>
            </a:r>
            <a:r>
              <a:rPr lang="tr-TR" sz="2200" dirty="0" err="1">
                <a:ea typeface="+mn-lt"/>
                <a:cs typeface="+mn-lt"/>
              </a:rPr>
              <a:t>original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echoed</a:t>
            </a:r>
            <a:r>
              <a:rPr lang="tr-TR" sz="2200" dirty="0">
                <a:ea typeface="+mn-lt"/>
                <a:cs typeface="+mn-lt"/>
              </a:rPr>
              <a:t>, </a:t>
            </a:r>
            <a:r>
              <a:rPr lang="tr-TR" sz="2200" dirty="0" err="1">
                <a:ea typeface="+mn-lt"/>
                <a:cs typeface="+mn-lt"/>
              </a:rPr>
              <a:t>and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pitch-shifted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signals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for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verification</a:t>
            </a:r>
            <a:r>
              <a:rPr lang="tr-TR" sz="2200" dirty="0">
                <a:ea typeface="+mn-lt"/>
                <a:cs typeface="+mn-lt"/>
              </a:rPr>
              <a:t>.</a:t>
            </a:r>
            <a:endParaRPr lang="tr-TR" sz="2200" dirty="0"/>
          </a:p>
          <a:p>
            <a:pPr marL="0" indent="0"/>
            <a:r>
              <a:rPr lang="tr-TR" sz="2200" dirty="0">
                <a:ea typeface="+mn-lt"/>
                <a:cs typeface="+mn-lt"/>
              </a:rPr>
              <a:t>    Generate time-frequency plots to visualize signal content</a:t>
            </a:r>
            <a:r>
              <a:rPr lang="it-IT" sz="2200" dirty="0">
                <a:ea typeface="+mn-lt"/>
                <a:cs typeface="+mn-lt"/>
              </a:rPr>
              <a:t> </a:t>
            </a:r>
            <a:r>
              <a:rPr lang="tr-TR" sz="2200" dirty="0">
                <a:ea typeface="+mn-lt"/>
                <a:cs typeface="+mn-lt"/>
              </a:rPr>
              <a:t>(</a:t>
            </a:r>
            <a:r>
              <a:rPr lang="it-IT" sz="2200" dirty="0">
                <a:ea typeface="+mn-lt"/>
                <a:cs typeface="+mn-lt"/>
              </a:rPr>
              <a:t>s</a:t>
            </a:r>
            <a:r>
              <a:rPr lang="tr-TR" sz="2200" dirty="0">
                <a:ea typeface="+mn-lt"/>
                <a:cs typeface="+mn-lt"/>
              </a:rPr>
              <a:t>pectogram)</a:t>
            </a:r>
            <a:r>
              <a:rPr lang="it-IT" sz="2200" dirty="0">
                <a:ea typeface="+mn-lt"/>
                <a:cs typeface="+mn-lt"/>
              </a:rPr>
              <a:t>.</a:t>
            </a:r>
            <a:endParaRPr lang="tr-TR" sz="2200" dirty="0">
              <a:ea typeface="+mn-lt"/>
              <a:cs typeface="+mn-lt"/>
            </a:endParaRPr>
          </a:p>
        </p:txBody>
      </p:sp>
      <p:pic>
        <p:nvPicPr>
          <p:cNvPr id="6" name="Resim 5" descr="metin, ekran görüntüsü, renklilik, Majorelle Blue içeren bir resim&#10;&#10;Açıklama otomatik olarak oluşturuldu">
            <a:extLst>
              <a:ext uri="{FF2B5EF4-FFF2-40B4-BE49-F238E27FC236}">
                <a16:creationId xmlns:a16="http://schemas.microsoft.com/office/drawing/2014/main" id="{07282690-7CA1-DE6D-088C-C5378626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81950"/>
            <a:ext cx="4024979" cy="3009804"/>
          </a:xfrm>
          <a:prstGeom prst="rect">
            <a:avLst/>
          </a:prstGeom>
        </p:spPr>
      </p:pic>
      <p:pic>
        <p:nvPicPr>
          <p:cNvPr id="4" name="Resim 3" descr="metin, ekran görüntüsü, renklilik, meneviş mavisi içeren bir resim&#10;&#10;Açıklama otomatik olarak oluşturuldu">
            <a:extLst>
              <a:ext uri="{FF2B5EF4-FFF2-40B4-BE49-F238E27FC236}">
                <a16:creationId xmlns:a16="http://schemas.microsoft.com/office/drawing/2014/main" id="{478EEB8E-EBA1-1964-DF31-92128550D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44" y="3081950"/>
            <a:ext cx="4048791" cy="30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renklilik, Majorelle Blue içeren bir resim&#10;&#10;Açıklama otomatik olarak oluşturuldu">
            <a:extLst>
              <a:ext uri="{FF2B5EF4-FFF2-40B4-BE49-F238E27FC236}">
                <a16:creationId xmlns:a16="http://schemas.microsoft.com/office/drawing/2014/main" id="{8CFE3771-458D-0D79-ABCF-D69B60EB5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114" y="975098"/>
            <a:ext cx="6449549" cy="483716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B14AB54-2BC7-BFF5-B2A1-D11D03AD477B}"/>
              </a:ext>
            </a:extLst>
          </p:cNvPr>
          <p:cNvSpPr txBox="1"/>
          <p:nvPr/>
        </p:nvSpPr>
        <p:spPr>
          <a:xfrm>
            <a:off x="7841628" y="1876590"/>
            <a:ext cx="3980257" cy="37948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original signal’s spectrogram shows natural speech frequencies over time. The echoed signal’s spectrogram reveals repeated patterns due to the delay. The pitch-shifted signal’s spectrogram shifts all frequencies uniformly, indicating a pitch change without time alteration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00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79A5B-45D9-F55D-AC14-C6A42E5B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1"/>
            <a:ext cx="6070120" cy="1708243"/>
          </a:xfrm>
        </p:spPr>
        <p:txBody>
          <a:bodyPr anchor="ctr">
            <a:normAutofit/>
          </a:bodyPr>
          <a:lstStyle/>
          <a:p>
            <a:r>
              <a:rPr lang="it-IT" sz="4000"/>
              <a:t>Sum of two signals</a:t>
            </a:r>
            <a:endParaRPr lang="en-GB" sz="4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390" y="0"/>
            <a:ext cx="460660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317500" dir="57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889402-6087-BEA5-7B60-EE05329BDC8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98173" y="4190464"/>
            <a:ext cx="2604946" cy="31435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0AE0290-9921-84D7-1ECA-020A9122E91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048955" y="2616043"/>
            <a:ext cx="3381043" cy="28738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91609A-A7C0-0A81-7718-79DE2EE501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048955" y="3080450"/>
            <a:ext cx="3381043" cy="287388"/>
          </a:xfrm>
          <a:prstGeom prst="rect">
            <a:avLst/>
          </a:prstGeom>
        </p:spPr>
      </p:pic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CD0B61FF-4C6B-8D35-289F-F64E041AF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915228"/>
              </p:ext>
            </p:extLst>
          </p:nvPr>
        </p:nvGraphicFramePr>
        <p:xfrm>
          <a:off x="762001" y="2470243"/>
          <a:ext cx="6070120" cy="376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8414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E823C-13D7-3DD2-584C-87933ABB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Output</a:t>
            </a:r>
            <a:endParaRPr lang="en-GB"/>
          </a:p>
        </p:txBody>
      </p:sp>
      <p:pic>
        <p:nvPicPr>
          <p:cNvPr id="7" name="Segnaposto contenuto 6" descr="Immagine che contiene comb, tipografia&#10;&#10;Descrizione generata automaticamente con attendibilità media">
            <a:extLst>
              <a:ext uri="{FF2B5EF4-FFF2-40B4-BE49-F238E27FC236}">
                <a16:creationId xmlns:a16="http://schemas.microsoft.com/office/drawing/2014/main" id="{A77FBEDD-6E8C-EEE0-FDD4-A0714C7B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7" y="1320574"/>
            <a:ext cx="11314846" cy="5297941"/>
          </a:xfrm>
        </p:spPr>
      </p:pic>
    </p:spTree>
    <p:extLst>
      <p:ext uri="{BB962C8B-B14F-4D97-AF65-F5344CB8AC3E}">
        <p14:creationId xmlns:p14="http://schemas.microsoft.com/office/powerpoint/2010/main" val="303650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C736A-56CE-873A-7F65-6011400F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Signal</a:t>
            </a:r>
            <a:r>
              <a:rPr lang="it-IT"/>
              <a:t> s’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25A90-7E69-2749-5C3A-B2AA924F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8842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a </a:t>
            </a:r>
            <a:r>
              <a:rPr lang="it-IT" dirty="0" err="1"/>
              <a:t>signal</a:t>
            </a:r>
            <a:r>
              <a:rPr lang="it-IT" dirty="0"/>
              <a:t> s’  </a:t>
            </a:r>
            <a:r>
              <a:rPr lang="it-IT" dirty="0" err="1"/>
              <a:t>where</a:t>
            </a:r>
            <a:r>
              <a:rPr lang="it-IT" dirty="0"/>
              <a:t> the first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first part of s</a:t>
            </a:r>
            <a:r>
              <a:rPr lang="it-IT" baseline="-25000" dirty="0"/>
              <a:t>1 </a:t>
            </a:r>
            <a:r>
              <a:rPr lang="it-IT" dirty="0"/>
              <a:t>and the second part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second part of s</a:t>
            </a:r>
            <a:r>
              <a:rPr lang="it-IT" baseline="-25000" dirty="0"/>
              <a:t>2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F0888D-C374-6821-8BE6-BE01F04F10A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4196" b="11677"/>
          <a:stretch/>
        </p:blipFill>
        <p:spPr>
          <a:xfrm>
            <a:off x="3778773" y="2942906"/>
            <a:ext cx="4634453" cy="2527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4FCA9C-FEF7-E284-CD6A-53DF7F14CDF4}"/>
              </a:ext>
            </a:extLst>
          </p:cNvPr>
          <p:cNvSpPr txBox="1"/>
          <p:nvPr/>
        </p:nvSpPr>
        <p:spPr>
          <a:xfrm>
            <a:off x="838200" y="3733800"/>
            <a:ext cx="6415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 </a:t>
            </a:r>
            <a:r>
              <a:rPr lang="it-IT" sz="2000" dirty="0" err="1"/>
              <a:t>order</a:t>
            </a:r>
            <a:r>
              <a:rPr lang="it-IT" sz="2000" dirty="0"/>
              <a:t> to create this </a:t>
            </a:r>
            <a:r>
              <a:rPr lang="it-IT" sz="2000" dirty="0" err="1"/>
              <a:t>signal</a:t>
            </a:r>
            <a:r>
              <a:rPr lang="it-IT" sz="2000" dirty="0"/>
              <a:t> a filtering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follows:</a:t>
            </a:r>
            <a:endParaRPr lang="en-GB" sz="2000" dirty="0"/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833275E2-056B-F34E-A236-489DDCC21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53" y="3733800"/>
            <a:ext cx="4048690" cy="192431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3FC96C-AFFF-A9EF-5CAA-4DEE5A096627}"/>
              </a:ext>
            </a:extLst>
          </p:cNvPr>
          <p:cNvSpPr txBox="1"/>
          <p:nvPr/>
        </p:nvSpPr>
        <p:spPr>
          <a:xfrm>
            <a:off x="838200" y="4572000"/>
            <a:ext cx="653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We </a:t>
            </a:r>
            <a:r>
              <a:rPr lang="it-IT" sz="2000" dirty="0" err="1"/>
              <a:t>need</a:t>
            </a:r>
            <a:r>
              <a:rPr lang="it-IT" sz="2000" dirty="0"/>
              <a:t> to plot s’ on the time </a:t>
            </a:r>
            <a:r>
              <a:rPr lang="it-IT" sz="2000" dirty="0" err="1"/>
              <a:t>axis</a:t>
            </a:r>
            <a:r>
              <a:rPr lang="it-IT" sz="2000" dirty="0"/>
              <a:t>, compute the </a:t>
            </a:r>
            <a:r>
              <a:rPr lang="it-IT" sz="2000" dirty="0" err="1"/>
              <a:t>fft</a:t>
            </a:r>
            <a:r>
              <a:rPr lang="it-IT" sz="2000" dirty="0"/>
              <a:t> and plot of </a:t>
            </a:r>
            <a:r>
              <a:rPr lang="it-IT" sz="2000" dirty="0" err="1"/>
              <a:t>abs</a:t>
            </a:r>
            <a:r>
              <a:rPr lang="it-IT" sz="2000" dirty="0"/>
              <a:t>(S’).</a:t>
            </a:r>
          </a:p>
          <a:p>
            <a:r>
              <a:rPr lang="it-IT" sz="2000" dirty="0"/>
              <a:t>Last part </a:t>
            </a:r>
            <a:r>
              <a:rPr lang="it-IT" sz="2000" dirty="0" err="1"/>
              <a:t>requires</a:t>
            </a:r>
            <a:r>
              <a:rPr lang="it-IT" sz="2000" dirty="0"/>
              <a:t> to do a </a:t>
            </a:r>
            <a:r>
              <a:rPr lang="it-IT" sz="2000" dirty="0" err="1"/>
              <a:t>comparison</a:t>
            </a:r>
            <a:r>
              <a:rPr lang="it-IT" sz="2000" dirty="0"/>
              <a:t> of the </a:t>
            </a:r>
            <a:r>
              <a:rPr lang="it-IT" sz="2000" dirty="0" err="1"/>
              <a:t>spectrum</a:t>
            </a:r>
            <a:r>
              <a:rPr lang="it-IT" sz="2000" dirty="0"/>
              <a:t> </a:t>
            </a:r>
            <a:r>
              <a:rPr lang="it-IT" sz="2000" dirty="0" err="1"/>
              <a:t>profile</a:t>
            </a:r>
            <a:r>
              <a:rPr lang="it-IT" sz="2000" dirty="0"/>
              <a:t> between s and s’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0030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E823C-13D7-3DD2-584C-87933ABB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Output</a:t>
            </a:r>
            <a:endParaRPr lang="en-GB"/>
          </a:p>
        </p:txBody>
      </p:sp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3E85CCE3-9ED4-5B06-3FC3-0EBF538A0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2100" y="1365429"/>
            <a:ext cx="10967799" cy="512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1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59A80-C76A-2EFD-1224-E6BCB0DA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BFABDA-A78D-70C3-71EF-BB7613AD8BD4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As it can be seen, apart from the amplitudes and some spurious components due to the transition, the two </a:t>
            </a:r>
            <a:r>
              <a:rPr lang="en-US" sz="2200" err="1"/>
              <a:t>fft</a:t>
            </a:r>
            <a:r>
              <a:rPr lang="en-US" sz="2200"/>
              <a:t> plots have the same spectral components. </a:t>
            </a:r>
          </a:p>
        </p:txBody>
      </p:sp>
      <p:pic>
        <p:nvPicPr>
          <p:cNvPr id="5" name="Segnaposto contenuto 4" descr="Immagine che contiene testo, linea, diagramma, Rettangolo&#10;&#10;Descrizione generata automaticamente">
            <a:extLst>
              <a:ext uri="{FF2B5EF4-FFF2-40B4-BE49-F238E27FC236}">
                <a16:creationId xmlns:a16="http://schemas.microsoft.com/office/drawing/2014/main" id="{25D387DC-E310-768D-C517-D5E75CBE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3" t="167" r="7724" b="-167"/>
          <a:stretch/>
        </p:blipFill>
        <p:spPr>
          <a:xfrm>
            <a:off x="5408260" y="1815518"/>
            <a:ext cx="6612008" cy="37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F78D48-2ACD-1D68-7561-D044F6C4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/>
              <a:t>STFT</a:t>
            </a:r>
            <a:endParaRPr lang="en-GB" sz="540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79FE3-2841-8A93-6890-6DA62D8A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/>
              <a:t>When a signal is not stationary, the FFT can’t provide the true frequency structure of the signal.</a:t>
            </a:r>
          </a:p>
          <a:p>
            <a:pPr marL="0" indent="0">
              <a:buNone/>
            </a:pPr>
            <a:r>
              <a:rPr lang="it-IT" sz="2000"/>
              <a:t>In this case,  STFT can be used applying the FFT to a window of N</a:t>
            </a:r>
            <a:r>
              <a:rPr lang="it-IT" sz="2000" baseline="-25000"/>
              <a:t>FFT</a:t>
            </a:r>
            <a:r>
              <a:rPr lang="it-IT" sz="2000"/>
              <a:t> &lt;N samples, then moving forward the window from the left to right until all the N samples have been processed.</a:t>
            </a:r>
          </a:p>
          <a:p>
            <a:pPr marL="0" indent="0">
              <a:buNone/>
            </a:pPr>
            <a:r>
              <a:rPr lang="it-IT" sz="2000"/>
              <a:t>The result is a matrix which can be used to plot an image time-frequency where the color represent the magnitude of S.</a:t>
            </a:r>
            <a:endParaRPr lang="en-GB" sz="20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867C29C-CF10-50C0-8966-7BF54A3BE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51" r="13029" b="-2"/>
          <a:stretch/>
        </p:blipFill>
        <p:spPr>
          <a:xfrm>
            <a:off x="6312495" y="640080"/>
            <a:ext cx="503207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6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E823C-13D7-3DD2-584C-87933ABB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Output</a:t>
            </a:r>
            <a:endParaRPr lang="en-GB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77FBEDD-6E8C-EEE0-FDD4-A0714C7B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298" y="1320303"/>
            <a:ext cx="5727604" cy="4489711"/>
          </a:xfrm>
        </p:spPr>
      </p:pic>
      <p:pic>
        <p:nvPicPr>
          <p:cNvPr id="3" name="Segnaposto contenuto 6">
            <a:extLst>
              <a:ext uri="{FF2B5EF4-FFF2-40B4-BE49-F238E27FC236}">
                <a16:creationId xmlns:a16="http://schemas.microsoft.com/office/drawing/2014/main" id="{F3657D25-3998-0B7E-F3CE-F4EEF95B1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17308"/>
            <a:ext cx="5727604" cy="429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05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EB067DA-ECC3-4F49-95D4-350308B703C6}">
  <we:reference id="wa200004052" version="1.0.0.2" store="it-IT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1A8188D-7CE5-4504-BADC-C9BA8212708D}">
  <we:reference id="wa200002290" version="1.0.0.3" store="it-IT" storeType="OMEX"/>
  <we:alternateReferences>
    <we:reference id="WA200002290" version="1.0.0.3" store="" storeType="OMEX"/>
  </we:alternateReferences>
  <we:properties>
    <we:property name="mathList" value="[{&quot;id&quot;:&quot;1&quot;,&quot;code&quot;:&quot;$s_{1}\\left(t\\right)=A_{1}\\cos\\left(2\\pi f_{1}T+\\,\\phi_{1}\\right)$&quot;,&quot;font&quot;:{&quot;size&quot;:12,&quot;family&quot;:&quot;Arial&quot;,&quot;color&quot;:&quot;black&quot;},&quot;type&quot;:&quot;$&quot;},{&quot;id&quot;:&quot;2&quot;,&quot;code&quot;:&quot;$s_{2}\\left(t\\right)=A_{2}\\cos\\left(2\\pi f_{2}T+\\,\\phi_{2}\\right)$&quot;,&quot;font&quot;:{&quot;size&quot;:12,&quot;family&quot;:&quot;Arial&quot;,&quot;color&quot;:&quot;black&quot;},&quot;type&quot;:&quot;$&quot;},{&quot;id&quot;:&quot;3&quot;,&quot;code&quot;:&quot;$s\\left(t\\right)=s_{1}\\left(t\\right)+s_{2}\\left(t\\right)$&quot;,&quot;font&quot;:{&quot;size&quot;:12,&quot;family&quot;:&quot;Arial&quot;,&quot;color&quot;:&quot;black&quot;},&quot;type&quot;:&quot;$&quot;},{&quot;id&quot;:&quot;4&quot;,&quot;code&quot;:&quot;$s^{\\prime }\\left(t\\right)=\\,P_{T/2}\\left(t\\right)s_{1}\\left(t\\right)+\\,P_{T/2}\\left(t-T/2\\right)s_{2}\\left(t\\right)+$&quot;,&quot;font&quot;:{&quot;size&quot;:12,&quot;family&quot;:&quot;Arial&quot;,&quot;color&quot;:&quot;black&quot;},&quot;type&quot;:&quot;$&quot;}]"/>
    <we:property name="nextMathId" value="&quot;5&quot;"/>
    <we:property name="sidebarState" value="&quot;[false,true,true,true]&quot;"/>
    <we:property name="userEmail" value="&quot;claudiocamolese@gmail.com&quot;"/>
    <we:property name="anonymousId" value="&quot;165390c6b06f85961d9609671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867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Tema di Office</vt:lpstr>
      <vt:lpstr>APPLIED SIGNAL PROCESSING LAB</vt:lpstr>
      <vt:lpstr>A4.1</vt:lpstr>
      <vt:lpstr>Sum of two signals</vt:lpstr>
      <vt:lpstr>Output</vt:lpstr>
      <vt:lpstr>Signal s’</vt:lpstr>
      <vt:lpstr>Output</vt:lpstr>
      <vt:lpstr>Comparison</vt:lpstr>
      <vt:lpstr>STFT</vt:lpstr>
      <vt:lpstr>Output</vt:lpstr>
      <vt:lpstr>Comments</vt:lpstr>
      <vt:lpstr>A4.2</vt:lpstr>
      <vt:lpstr>Spectrogram applied to a music audio </vt:lpstr>
      <vt:lpstr>Output : signal in the time domain and its spectrum obtained with the FFT.</vt:lpstr>
      <vt:lpstr>SPECTROGRAMS</vt:lpstr>
      <vt:lpstr>Pitch shifted</vt:lpstr>
      <vt:lpstr>Comparison of spectrograms </vt:lpstr>
      <vt:lpstr>A4.3</vt:lpstr>
      <vt:lpstr>Part 3 - Processing of your voice</vt:lpstr>
      <vt:lpstr>Step 1</vt:lpstr>
      <vt:lpstr>Part 2</vt:lpstr>
      <vt:lpstr>S2 and S3</vt:lpstr>
      <vt:lpstr>Part 3 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SIGNAL PROCESSING LAB</dc:title>
  <dc:creator>Claudio Camolese</dc:creator>
  <cp:lastModifiedBy>Claudio Camolese</cp:lastModifiedBy>
  <cp:revision>2</cp:revision>
  <dcterms:created xsi:type="dcterms:W3CDTF">2024-05-27T08:13:46Z</dcterms:created>
  <dcterms:modified xsi:type="dcterms:W3CDTF">2024-06-09T20:58:26Z</dcterms:modified>
</cp:coreProperties>
</file>