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4647"/>
  </p:normalViewPr>
  <p:slideViewPr>
    <p:cSldViewPr snapToGrid="0" snapToObjects="1">
      <p:cViewPr varScale="1">
        <p:scale>
          <a:sx n="123" d="100"/>
          <a:sy n="123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D08E9-9D59-5041-BC1E-8867601DECD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E8B74-E56F-BB4C-B66A-3639034F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CCE4-ABEC-644E-85CA-CFA904FE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85233-25B5-804C-9595-55D658152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0EB3-AE48-EA4E-986D-8E4D1DC0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E87-D7B7-FF49-9B70-A292E1CE47EF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F1FB-2313-464C-AA3E-11B68B98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4C12-62F3-4B41-A4AB-9C5B2D90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88C0-CF21-8B46-983F-0FA373BC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C331-B305-4C45-B4F0-45D5DA20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1685-26A3-B741-A42E-2EB1EC87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E193-0E33-054C-9426-F4441B9E57F1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791D-FD54-3341-8644-C49F4272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E982-6DFF-9A4C-A948-ADA31C4A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ADE81-858E-3147-B8A2-65662149B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8720E-9B69-2B4C-95CE-B017D197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4F11-FE53-8241-B5BC-1A830B0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4A1-A998-2D4B-A9CE-309E1F0745DF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6D6D8-27B7-DE49-8C7E-3AD3EF22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881B-29F6-8E44-9601-8263B05F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0E0-9C62-8946-B6F1-656CEE2E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3946-E288-FF46-938A-8EE464B4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EAC6-95D4-4042-B4D4-00F908A4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2705-4ABD-B345-9967-7790EB64D930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8EFD-73AA-5449-8920-B2DC122A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D880-5834-1045-AD9E-C7E6EBC8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9D16-C842-E74F-8B21-134C1C0F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854E-AE99-8549-BEC2-CFD299E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6FDB-A348-EC48-9707-F1359A38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049-9F31-0D4E-84F3-02B68AFCE3BB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C741-1DF0-6A42-8D84-2A1CEDA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4957-5AA7-7247-90AD-004447E5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5A06-56C8-B44F-92DA-C5012EE9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6460-3EA0-ED4F-B16E-62FE049BF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62A97-B946-5046-BA2A-76D0DBE5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BA59C-F4CB-FB4B-9AAF-E135DA38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8F3C-D136-9043-B30F-C7F52F548C56}" type="datetime1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D76C-C870-514E-8465-899C405B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1E5AE-B56A-2F49-A690-DE0A7C08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6D60-8327-5041-A472-F9C5DE98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56E96-75A7-4B45-B2D6-51D453D3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64F3-3DD6-2F4F-ABB8-A6041DEE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738F4-D75C-104B-9159-59246BC92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64147-9867-D348-B550-FB84FC3B7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E5B9D-EB85-3844-B3D5-7D896CF1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07C7-E087-3847-938F-F359975428BE}" type="datetime1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81F6E-E464-BA45-859E-D7EBA073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734E4-5320-4D43-A423-8856BACE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2FFB-A544-0249-B206-6D7FC356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75BDC-0135-3241-BD24-9266636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3C3-042F-CD48-85D1-F4EFE2B36380}" type="datetime1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E394E-B617-8B46-9E58-72682E97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F855E-22E3-6B43-B5F9-6718F4A4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E86D0-9E34-A641-BD65-BD026AF2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1501-7984-264F-B733-8C96F17F809A}" type="datetime1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CCF50-3EFC-5445-89EA-CE9C77D6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1B833-52C5-0941-B3D7-378079EA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0A58-4EB7-5546-B08F-9AAE6C77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A00D-56C9-6645-8D5A-984ABA62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D48ED-541D-174D-8C22-0298B6C8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1B9E-97BB-B244-9011-08C26CBC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A49E-35C8-2A4B-A1D9-79F61B609A39}" type="datetime1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3D93-BABC-E945-8C34-4CAA2336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18D81-E0E2-9B46-BFA2-8FC0208C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E7DC-FE29-B549-8246-D20D2079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C4B3E-F144-1F4B-944F-56C509715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87ABF-A0A1-044D-82A1-21D6EBB6F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83C7-BC0E-794A-BBB9-C58FD928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93C-0CF9-654F-902D-83B2DB7C34A5}" type="datetime1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95FA-C24C-1C43-9EF4-70FEFE5C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4A63-F063-834E-B0D3-AE05E8F3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5E3CB-8E54-2842-85F5-228B5DA8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EC76-3D38-3A45-891A-1B5306D1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28D9-BE18-B94C-B46B-0BA52F86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540D-7966-CC4F-BC29-A74491D33DE7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F792-4684-434C-ADAF-106121E76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556B-549F-E547-BF2D-A6725712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306A-A877-9A44-93E6-6E8F2153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audiocc1/Bph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6281-0471-AD4E-A6A3-00215C9D8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Bphi</a:t>
            </a:r>
            <a:r>
              <a:rPr lang="en-US" b="1" dirty="0">
                <a:solidFill>
                  <a:srgbClr val="FF0000"/>
                </a:solidFill>
              </a:rPr>
              <a:t> MC normalization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workflow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5BD1A-168C-1942-B557-B9BBB2CB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5893"/>
            <a:ext cx="9144000" cy="1655762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3600" dirty="0"/>
              <a:t>Claudio October 8,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A18B0-5FE6-8146-B5AE-8CA6481C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94EE-6E4E-2546-9875-84F46437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8655" cy="789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Sanity check, 100 event toy example, 2 Pt bins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1141-FE7B-4C4C-8052-50F0DB35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544"/>
            <a:ext cx="12192000" cy="619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Toy inputs:</a:t>
            </a:r>
          </a:p>
          <a:p>
            <a:r>
              <a:rPr lang="en-US" sz="2400" dirty="0"/>
              <a:t>Pythia unfiltered, what we (pretend to) have: (90, 10)</a:t>
            </a:r>
          </a:p>
          <a:p>
            <a:r>
              <a:rPr lang="en-US" sz="2400" dirty="0"/>
              <a:t>FONLL unfiltered, what it should be, shape reweight only: (80, 20). (</a:t>
            </a:r>
            <a:r>
              <a:rPr lang="en-US" sz="2400" u="sng" dirty="0"/>
              <a:t>this is an extreme toy</a:t>
            </a:r>
            <a:r>
              <a:rPr lang="en-US" sz="2400" dirty="0"/>
              <a:t>)</a:t>
            </a:r>
          </a:p>
          <a:p>
            <a:r>
              <a:rPr lang="en-US" sz="2400" dirty="0"/>
              <a:t>Filter efficiency by bin : (20%, 50%)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0070C0"/>
                </a:solidFill>
              </a:rPr>
              <a:t>From toy inputs: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Pt shape-only reweight function w = (8/9, 2)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Shape-corrected overall filter eff = (0.2, 0.5) * (8/9, 2) * (90,10) = (16, 10) = </a:t>
            </a:r>
            <a:r>
              <a:rPr lang="en-US" sz="2400" dirty="0">
                <a:solidFill>
                  <a:srgbClr val="FF0000"/>
                </a:solidFill>
              </a:rPr>
              <a:t>26%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Pythia filtered, what we have = (90,10) * (0.2, 0.5) = (18, 5)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FONLL filtered, what it should be = (80, 20) * (0.2, 0.5) = </a:t>
            </a:r>
            <a:r>
              <a:rPr lang="en-US" sz="2400" dirty="0">
                <a:solidFill>
                  <a:srgbClr val="FF0000"/>
                </a:solidFill>
              </a:rPr>
              <a:t>(16, 10)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Correcting Pythia filtered (what we have) to FONLL </a:t>
            </a:r>
            <a:r>
              <a:rPr lang="en-US" sz="2400" u="sng" dirty="0" err="1">
                <a:solidFill>
                  <a:schemeClr val="accent6">
                    <a:lumMod val="75000"/>
                  </a:schemeClr>
                </a:solidFill>
              </a:rPr>
              <a:t>filtred</a:t>
            </a:r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 (what it should be)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(18,5) * (8/9, 2) = </a:t>
            </a:r>
            <a:r>
              <a:rPr lang="en-US" sz="2400" dirty="0">
                <a:solidFill>
                  <a:srgbClr val="FF0000"/>
                </a:solidFill>
              </a:rPr>
              <a:t>(16,10)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</a:rPr>
              <a:t>Consistency with filter efficiency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(16,10)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 26 events =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26%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of 100 we started with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1BA86-FE1A-3B49-A519-7B952CD9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C987-99EA-7C4A-A2AD-32AF736C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674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Status: </a:t>
            </a:r>
            <a:r>
              <a:rPr lang="en-US" b="1" u="sng" dirty="0">
                <a:solidFill>
                  <a:srgbClr val="FF0000"/>
                </a:solidFill>
              </a:rPr>
              <a:t>ready to go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3D30F0-182C-8E43-8E40-A4AE707F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921617"/>
            <a:ext cx="10477500" cy="1115002"/>
          </a:xfrm>
        </p:spPr>
        <p:txBody>
          <a:bodyPr>
            <a:normAutofit/>
          </a:bodyPr>
          <a:lstStyle/>
          <a:p>
            <a:r>
              <a:rPr lang="en-US" sz="2400" dirty="0"/>
              <a:t>Nick provided unfiltered Pythia data at different m(phi)</a:t>
            </a:r>
          </a:p>
          <a:p>
            <a:r>
              <a:rPr lang="en-US" sz="2400" dirty="0"/>
              <a:t>Have tables of w(P</a:t>
            </a:r>
            <a:r>
              <a:rPr lang="en-US" sz="2400" baseline="-25000" dirty="0"/>
              <a:t>T</a:t>
            </a:r>
            <a:r>
              <a:rPr lang="en-US" sz="2400" dirty="0"/>
              <a:t>) and </a:t>
            </a:r>
            <a:r>
              <a:rPr lang="en-US" dirty="0">
                <a:latin typeface="Symbol" pitchFamily="2" charset="2"/>
              </a:rPr>
              <a:t>e</a:t>
            </a:r>
            <a:r>
              <a:rPr lang="en-US" sz="2400" dirty="0"/>
              <a:t>(mass), as well as needed </a:t>
            </a:r>
            <a:r>
              <a:rPr lang="en-US" sz="2400" dirty="0">
                <a:latin typeface="Symbol" pitchFamily="2" charset="2"/>
              </a:rPr>
              <a:t>s</a:t>
            </a:r>
            <a:r>
              <a:rPr lang="en-US" sz="2400" dirty="0"/>
              <a:t> (page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62AD4-6982-CC4E-B6DB-9B3F1E8A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00A6A-9CED-1845-B339-5FCF1F18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3" y="2098963"/>
            <a:ext cx="2071451" cy="44473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7A6714-3C12-3D4E-88BD-7C6C0699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905" y="2011218"/>
            <a:ext cx="4654550" cy="46832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525F5D-EA0A-B842-9106-793C3C442881}"/>
              </a:ext>
            </a:extLst>
          </p:cNvPr>
          <p:cNvSpPr/>
          <p:nvPr/>
        </p:nvSpPr>
        <p:spPr>
          <a:xfrm>
            <a:off x="7263245" y="4034042"/>
            <a:ext cx="4675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github.com</a:t>
            </a:r>
            <a:r>
              <a:rPr lang="en-US" sz="2400" dirty="0">
                <a:hlinkClick r:id="rId4"/>
              </a:rPr>
              <a:t>/claudiocc1/</a:t>
            </a:r>
            <a:r>
              <a:rPr lang="en-US" sz="2400" dirty="0" err="1">
                <a:hlinkClick r:id="rId4"/>
              </a:rPr>
              <a:t>Bphi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89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26527D-D41B-4A44-8AC6-55A882D8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61" y="2855190"/>
            <a:ext cx="7719922" cy="3337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80414-01E0-4B4C-B845-1BCE9E6F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088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One last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E03D-B82E-8144-AB1E-76894A20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38489"/>
            <a:ext cx="10515600" cy="1634547"/>
          </a:xfrm>
        </p:spPr>
        <p:txBody>
          <a:bodyPr/>
          <a:lstStyle/>
          <a:p>
            <a:r>
              <a:rPr lang="en-US" dirty="0"/>
              <a:t>LHC-b normalized to the </a:t>
            </a:r>
            <a:r>
              <a:rPr lang="en-US" u="sng" dirty="0"/>
              <a:t>observed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>
                <a:latin typeface="Symbol" pitchFamily="2" charset="2"/>
                <a:sym typeface="Wingdings" pitchFamily="2" charset="2"/>
              </a:rPr>
              <a:t>y</a:t>
            </a:r>
            <a:r>
              <a:rPr lang="en-US" dirty="0" err="1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rate</a:t>
            </a:r>
          </a:p>
          <a:p>
            <a:r>
              <a:rPr lang="en-US" dirty="0">
                <a:sym typeface="Wingdings" pitchFamily="2" charset="2"/>
              </a:rPr>
              <a:t>Since the FONLL central </a:t>
            </a:r>
            <a:r>
              <a:rPr lang="en-US" dirty="0">
                <a:latin typeface="Symbol" pitchFamily="2" charset="2"/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is a little lower than data, by using FONLL central we are a bit pessimistic (esp. </a:t>
            </a:r>
            <a:r>
              <a:rPr lang="en-US" dirty="0" err="1">
                <a:sym typeface="Wingdings" pitchFamily="2" charset="2"/>
              </a:rPr>
              <a:t>wrt</a:t>
            </a:r>
            <a:r>
              <a:rPr lang="en-US" dirty="0">
                <a:sym typeface="Wingdings" pitchFamily="2" charset="2"/>
              </a:rPr>
              <a:t> comparing with LHC-b)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0DF4B-C4CF-FB4E-BD00-4D27CBC0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976A3-C4E3-2047-B30B-5942FE0A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78"/>
          <a:stretch/>
        </p:blipFill>
        <p:spPr>
          <a:xfrm>
            <a:off x="202046" y="3075709"/>
            <a:ext cx="5138881" cy="31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7B2E-486B-4147-B53B-AE7F3E1A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53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“problem”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C250-839C-8A4D-93DA-39FCE399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2398"/>
            <a:ext cx="12192000" cy="5707784"/>
          </a:xfrm>
        </p:spPr>
        <p:txBody>
          <a:bodyPr/>
          <a:lstStyle/>
          <a:p>
            <a:r>
              <a:rPr lang="en-US" dirty="0"/>
              <a:t>Fits to mass/lifetime give upper limit on number of reconstructed events N</a:t>
            </a:r>
            <a:r>
              <a:rPr lang="en-US" baseline="-25000" dirty="0"/>
              <a:t>UL</a:t>
            </a:r>
            <a:endParaRPr lang="en-US" dirty="0"/>
          </a:p>
          <a:p>
            <a:r>
              <a:rPr lang="en-US" dirty="0"/>
              <a:t>We want to get limit on BR(</a:t>
            </a:r>
            <a:r>
              <a:rPr lang="en-US" dirty="0" err="1"/>
              <a:t>B</a:t>
            </a:r>
            <a:r>
              <a:rPr lang="en-US" dirty="0" err="1">
                <a:sym typeface="Wingdings" pitchFamily="2" charset="2"/>
              </a:rPr>
              <a:t>phi</a:t>
            </a:r>
            <a:r>
              <a:rPr lang="en-US" dirty="0">
                <a:sym typeface="Wingdings" pitchFamily="2" charset="2"/>
              </a:rPr>
              <a:t> X)*BR(</a:t>
            </a:r>
            <a:r>
              <a:rPr lang="en-US" dirty="0" err="1">
                <a:sym typeface="Wingdings" pitchFamily="2" charset="2"/>
              </a:rPr>
              <a:t>phi</a:t>
            </a:r>
            <a:r>
              <a:rPr lang="en-US" dirty="0" err="1">
                <a:latin typeface="Symbol" pitchFamily="2" charset="2"/>
                <a:sym typeface="Wingdings" pitchFamily="2" charset="2"/>
              </a:rPr>
              <a:t>mm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Need luminosity, Acceptance*Efficiency, </a:t>
            </a:r>
            <a:r>
              <a:rPr lang="en-US" dirty="0">
                <a:latin typeface="Symbol" pitchFamily="2" charset="2"/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(pp  B)</a:t>
            </a:r>
          </a:p>
          <a:p>
            <a:r>
              <a:rPr lang="en-US" dirty="0">
                <a:sym typeface="Wingdings" pitchFamily="2" charset="2"/>
              </a:rPr>
              <a:t>For </a:t>
            </a:r>
            <a:r>
              <a:rPr lang="en-US" dirty="0">
                <a:latin typeface="Symbol" pitchFamily="2" charset="2"/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(pp  B) we should use FONLL (also gives uncertainties)</a:t>
            </a:r>
          </a:p>
          <a:p>
            <a:r>
              <a:rPr lang="en-US" dirty="0">
                <a:sym typeface="Wingdings" pitchFamily="2" charset="2"/>
              </a:rPr>
              <a:t>Our current MC workflow is the following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Generate 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s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(pp B 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Bbar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with Pythia using default CMS Pythia settings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Set </a:t>
            </a:r>
            <a:r>
              <a:rPr lang="en-US" dirty="0">
                <a:solidFill>
                  <a:srgbClr val="0070C0"/>
                </a:solidFill>
              </a:rPr>
              <a:t>BR(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phi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X) = 50% 		BR(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phi</a:t>
            </a:r>
            <a:r>
              <a:rPr lang="en-US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mm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= 100%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Here B means all B-mesons and B-baryons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Apply a GEN filter on muons from Phi:   |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h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|&lt;2.4. and P</a:t>
            </a:r>
            <a:r>
              <a:rPr lang="en-US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&gt; 3 GeV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GEN filter efficiency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Symbol" pitchFamily="2" charset="2"/>
                <a:sym typeface="Wingdings" pitchFamily="2" charset="2"/>
              </a:rPr>
              <a:t>e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~ 3.5% for m(Phi)=2 GeV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Simulate/Reconstruct/Analyze the filtered events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DB4B1-22C5-8B48-A0E7-099C0066BBD4}"/>
              </a:ext>
            </a:extLst>
          </p:cNvPr>
          <p:cNvSpPr txBox="1"/>
          <p:nvPr/>
        </p:nvSpPr>
        <p:spPr>
          <a:xfrm>
            <a:off x="4668982" y="6012873"/>
            <a:ext cx="6592510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Aside: we work with B-hadrons instead of b-quarks </a:t>
            </a:r>
          </a:p>
          <a:p>
            <a:r>
              <a:rPr lang="en-US" sz="2400" dirty="0"/>
              <a:t>because it is more straightforward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A8F12-4B8C-114B-A49E-D44978AC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5584-D0CC-6B45-A38A-6E671E43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16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are 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3A65-FE75-324F-A69C-CFB6BD64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3178"/>
            <a:ext cx="11845636" cy="5250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Want to use FONLL </a:t>
            </a:r>
            <a:r>
              <a:rPr lang="en-US" dirty="0" err="1"/>
              <a:t>xsec</a:t>
            </a:r>
            <a:r>
              <a:rPr lang="en-US" dirty="0"/>
              <a:t> and P</a:t>
            </a:r>
            <a:r>
              <a:rPr lang="en-US" baseline="-25000" dirty="0"/>
              <a:t>T</a:t>
            </a:r>
            <a:r>
              <a:rPr lang="en-US" dirty="0"/>
              <a:t>(B) distribution not Pythia </a:t>
            </a:r>
            <a:r>
              <a:rPr lang="en-US" dirty="0" err="1"/>
              <a:t>xsec</a:t>
            </a:r>
            <a:r>
              <a:rPr lang="en-US" dirty="0"/>
              <a:t> and P</a:t>
            </a:r>
            <a:r>
              <a:rPr lang="en-US" baseline="-25000" dirty="0"/>
              <a:t>T</a:t>
            </a:r>
            <a:r>
              <a:rPr lang="en-US" dirty="0"/>
              <a:t>(B) distribution</a:t>
            </a:r>
          </a:p>
          <a:p>
            <a:r>
              <a:rPr lang="en-US" dirty="0"/>
              <a:t>Easy to reweight P</a:t>
            </a:r>
            <a:r>
              <a:rPr lang="en-US" baseline="-25000" dirty="0"/>
              <a:t>T</a:t>
            </a:r>
            <a:r>
              <a:rPr lang="en-US" dirty="0"/>
              <a:t>(B) in filtered MC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But </a:t>
            </a:r>
            <a:r>
              <a:rPr lang="en-US" sz="2800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e</a:t>
            </a:r>
            <a:r>
              <a:rPr lang="en-US" baseline="-25000" dirty="0" err="1">
                <a:solidFill>
                  <a:srgbClr val="0070C0"/>
                </a:solidFill>
                <a:sym typeface="Wingdings" pitchFamily="2" charset="2"/>
              </a:rPr>
              <a:t>GEN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is for Pythia P</a:t>
            </a:r>
            <a:r>
              <a:rPr lang="en-US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(B) distribution, so it is inconsistent (wrong)</a:t>
            </a:r>
          </a:p>
          <a:p>
            <a:r>
              <a:rPr lang="en-US" dirty="0">
                <a:sym typeface="Wingdings" pitchFamily="2" charset="2"/>
              </a:rPr>
              <a:t>Filtered events can have two </a:t>
            </a:r>
            <a:r>
              <a:rPr lang="en-US" dirty="0" err="1">
                <a:sym typeface="Wingdings" pitchFamily="2" charset="2"/>
              </a:rPr>
              <a:t>BPhi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X</a:t>
            </a:r>
            <a:r>
              <a:rPr lang="en-US" dirty="0" err="1">
                <a:latin typeface="Symbol" pitchFamily="2" charset="2"/>
                <a:sym typeface="Wingdings" pitchFamily="2" charset="2"/>
              </a:rPr>
              <a:t>mm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X decays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These have higher acceptance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We are shooting for </a:t>
            </a:r>
            <a:r>
              <a:rPr lang="en-US" dirty="0">
                <a:solidFill>
                  <a:srgbClr val="0070C0"/>
                </a:solidFill>
              </a:rPr>
              <a:t>BR(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phi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X)*BR(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phi</a:t>
            </a:r>
            <a:r>
              <a:rPr lang="en-US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mm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limits of order 10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-9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so these events are not “realistic”.  </a:t>
            </a:r>
          </a:p>
          <a:p>
            <a:pPr lvl="1"/>
            <a:endParaRPr lang="en-US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Can we take care of all of these without significantly changing the MC workflow?</a:t>
            </a:r>
          </a:p>
          <a:p>
            <a:pPr marL="457200" lvl="1" indent="0">
              <a:buNone/>
            </a:pPr>
            <a:r>
              <a:rPr lang="en-US" sz="3600" u="sng" dirty="0">
                <a:solidFill>
                  <a:srgbClr val="FF0000"/>
                </a:solidFill>
                <a:sym typeface="Wingdings" pitchFamily="2" charset="2"/>
              </a:rPr>
              <a:t>Yes, I think so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Can be achieved also by finetuning the GEN filter but the proposal here does not do that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DB6D-1BCD-D948-B61E-AD7434FC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D989-B52A-AA42-9D71-779BAB5B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One </a:t>
            </a:r>
            <a:r>
              <a:rPr lang="en-US" b="1" dirty="0" err="1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PhiX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vs. two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BPhi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B9B5-CDB8-404C-8CE3-EF636FB3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" y="1170998"/>
            <a:ext cx="11869881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Require one-and-only-one GEN Phi in the filtered events</a:t>
            </a:r>
          </a:p>
          <a:p>
            <a:endParaRPr lang="en-US" dirty="0"/>
          </a:p>
          <a:p>
            <a:r>
              <a:rPr lang="en-US" dirty="0"/>
              <a:t>This throws off the </a:t>
            </a:r>
            <a:r>
              <a:rPr lang="en-US" sz="3200" dirty="0" err="1">
                <a:latin typeface="Symbol" pitchFamily="2" charset="2"/>
                <a:sym typeface="Wingdings" pitchFamily="2" charset="2"/>
              </a:rPr>
              <a:t>e</a:t>
            </a:r>
            <a:r>
              <a:rPr lang="en-US" baseline="-25000" dirty="0" err="1">
                <a:sym typeface="Wingdings" pitchFamily="2" charset="2"/>
              </a:rPr>
              <a:t>GEN</a:t>
            </a:r>
            <a:r>
              <a:rPr lang="en-US" dirty="0">
                <a:sym typeface="Wingdings" pitchFamily="2" charset="2"/>
              </a:rPr>
              <a:t> from Pythia.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That’s OK because we will recalculate it anyway (see later slides)</a:t>
            </a:r>
          </a:p>
          <a:p>
            <a:endParaRPr lang="en-US" dirty="0"/>
          </a:p>
          <a:p>
            <a:r>
              <a:rPr lang="en-US" dirty="0"/>
              <a:t>It also simplify the P</a:t>
            </a:r>
            <a:r>
              <a:rPr lang="en-US" baseline="-25000" dirty="0"/>
              <a:t>T</a:t>
            </a:r>
            <a:r>
              <a:rPr lang="en-US" dirty="0"/>
              <a:t>(B) reweighting because there are  two B in the event, and their P</a:t>
            </a:r>
            <a:r>
              <a:rPr lang="en-US" baseline="-25000" dirty="0"/>
              <a:t>T</a:t>
            </a:r>
            <a:r>
              <a:rPr lang="en-US" dirty="0"/>
              <a:t> in Pythia is not the same, so which one should you reweight?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Note: our analysis does not care about the other B (mostly)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C1C31-AB9D-C946-AAB3-6AE4F360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21AFD2-2752-8D4B-B8BE-682000D1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232" y="3222336"/>
            <a:ext cx="5016500" cy="353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F1527-6693-8941-9F47-F46DA3FC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624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Pythia vs. FONLL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643C-EB37-D740-A0A1-D84D51B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55" y="768928"/>
            <a:ext cx="10515600" cy="3065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pp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bbar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r>
              <a:rPr lang="en-US" sz="2400" dirty="0">
                <a:sym typeface="Wingdings" pitchFamily="2" charset="2"/>
              </a:rPr>
              <a:t>Pythia inclusive gives 5.48 e8 </a:t>
            </a:r>
            <a:r>
              <a:rPr lang="en-US" sz="2400" dirty="0" err="1">
                <a:sym typeface="Wingdings" pitchFamily="2" charset="2"/>
              </a:rPr>
              <a:t>pb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FONLL </a:t>
            </a:r>
            <a:r>
              <a:rPr lang="en-US" sz="2400" dirty="0">
                <a:latin typeface="Symbol" pitchFamily="2" charset="2"/>
              </a:rPr>
              <a:t>s</a:t>
            </a:r>
            <a:r>
              <a:rPr lang="en-US" sz="2400" dirty="0"/>
              <a:t>(</a:t>
            </a:r>
            <a:r>
              <a:rPr lang="en-US" sz="2400" dirty="0" err="1"/>
              <a:t>pp</a:t>
            </a:r>
            <a:r>
              <a:rPr lang="en-US" sz="2400" dirty="0" err="1">
                <a:sym typeface="Wingdings" pitchFamily="2" charset="2"/>
              </a:rPr>
              <a:t>B</a:t>
            </a:r>
            <a:r>
              <a:rPr lang="en-US" sz="2400" dirty="0">
                <a:sym typeface="Wingdings" pitchFamily="2" charset="2"/>
              </a:rPr>
              <a:t>) = </a:t>
            </a:r>
            <a:r>
              <a:rPr lang="en-US" sz="2400" dirty="0"/>
              <a:t>4.7</a:t>
            </a:r>
            <a:r>
              <a:rPr lang="en-US" sz="2400" baseline="30000" dirty="0"/>
              <a:t>+2.2</a:t>
            </a:r>
            <a:r>
              <a:rPr lang="en-US" sz="2400" baseline="-25000" dirty="0"/>
              <a:t>-1.9</a:t>
            </a:r>
            <a:r>
              <a:rPr lang="en-US" sz="2400" dirty="0"/>
              <a:t> e8 </a:t>
            </a:r>
            <a:r>
              <a:rPr lang="en-US" sz="2400" dirty="0" err="1"/>
              <a:t>pb</a:t>
            </a:r>
            <a:r>
              <a:rPr lang="en-US" sz="2400" dirty="0"/>
              <a:t>   P</a:t>
            </a:r>
            <a:r>
              <a:rPr lang="en-US" sz="2400" baseline="-25000" dirty="0"/>
              <a:t>T</a:t>
            </a:r>
            <a:r>
              <a:rPr lang="en-US" sz="2400" dirty="0"/>
              <a:t>(B)&lt;100 and |</a:t>
            </a:r>
            <a:r>
              <a:rPr lang="en-US" sz="2400" dirty="0">
                <a:latin typeface="Symbol" pitchFamily="2" charset="2"/>
              </a:rPr>
              <a:t>h</a:t>
            </a:r>
            <a:r>
              <a:rPr lang="en-US" sz="2400" dirty="0"/>
              <a:t>(B)|&lt;10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Note FONLL gives </a:t>
            </a:r>
            <a:r>
              <a:rPr lang="en-US" sz="2000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s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for single B, so comparison is OK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(B) and </a:t>
            </a:r>
            <a:r>
              <a:rPr lang="en-US" sz="2400" dirty="0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h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Pythia from sample of unfiltered MC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87BA57-6537-E943-802F-F0213367C90F}"/>
              </a:ext>
            </a:extLst>
          </p:cNvPr>
          <p:cNvSpPr/>
          <p:nvPr/>
        </p:nvSpPr>
        <p:spPr>
          <a:xfrm rot="1898686">
            <a:off x="7294729" y="4496315"/>
            <a:ext cx="2473993" cy="945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C6891-0507-0046-8769-05565B1FE057}"/>
              </a:ext>
            </a:extLst>
          </p:cNvPr>
          <p:cNvSpPr txBox="1"/>
          <p:nvPr/>
        </p:nvSpPr>
        <p:spPr>
          <a:xfrm>
            <a:off x="10085060" y="4371500"/>
            <a:ext cx="179856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where we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have acceptance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172BB3-1F65-9940-B2B8-0C521A08C1E3}"/>
              </a:ext>
            </a:extLst>
          </p:cNvPr>
          <p:cNvCxnSpPr>
            <a:cxnSpLocks/>
          </p:cNvCxnSpPr>
          <p:nvPr/>
        </p:nvCxnSpPr>
        <p:spPr>
          <a:xfrm flipH="1">
            <a:off x="9029700" y="4694665"/>
            <a:ext cx="10553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FB2397-5EBC-7846-8A21-DF5665D906A8}"/>
              </a:ext>
            </a:extLst>
          </p:cNvPr>
          <p:cNvSpPr/>
          <p:nvPr/>
        </p:nvSpPr>
        <p:spPr>
          <a:xfrm rot="818137">
            <a:off x="6259286" y="3614609"/>
            <a:ext cx="1241890" cy="9455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2742-255A-2A40-96E2-DFC7D839D641}"/>
              </a:ext>
            </a:extLst>
          </p:cNvPr>
          <p:cNvSpPr txBox="1"/>
          <p:nvPr/>
        </p:nvSpPr>
        <p:spPr>
          <a:xfrm>
            <a:off x="10503386" y="5512666"/>
            <a:ext cx="15853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where most of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x-section is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35B0A8-6A02-D846-A508-AC83B9CA06E2}"/>
              </a:ext>
            </a:extLst>
          </p:cNvPr>
          <p:cNvCxnSpPr/>
          <p:nvPr/>
        </p:nvCxnSpPr>
        <p:spPr>
          <a:xfrm flipH="1">
            <a:off x="6731837" y="6002086"/>
            <a:ext cx="37507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8CCD3F-7C1C-FB4D-847D-D4FAB88030CF}"/>
              </a:ext>
            </a:extLst>
          </p:cNvPr>
          <p:cNvCxnSpPr>
            <a:cxnSpLocks/>
          </p:cNvCxnSpPr>
          <p:nvPr/>
        </p:nvCxnSpPr>
        <p:spPr>
          <a:xfrm flipV="1">
            <a:off x="6752619" y="4613564"/>
            <a:ext cx="0" cy="13781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7AC34A5-3FE8-1B44-9478-D3CC3EE5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7ACD8-F094-B042-BDCB-89579BB4B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68" y="3390900"/>
            <a:ext cx="4813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3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0C7E-A9BF-1146-9B0A-7B9CA230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1182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Pythia vs. FONLL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6FD4-F825-2E43-B676-A8BD2F95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73571"/>
            <a:ext cx="11856027" cy="1811193"/>
          </a:xfrm>
        </p:spPr>
        <p:txBody>
          <a:bodyPr>
            <a:normAutofit/>
          </a:bodyPr>
          <a:lstStyle/>
          <a:p>
            <a:r>
              <a:rPr lang="en-US" sz="2400" dirty="0"/>
              <a:t>Pythia has a harder P</a:t>
            </a:r>
            <a:r>
              <a:rPr lang="en-US" sz="2400" baseline="-25000" dirty="0"/>
              <a:t>T</a:t>
            </a:r>
            <a:r>
              <a:rPr lang="en-US" sz="2400" dirty="0"/>
              <a:t> spectrum than FONLL</a:t>
            </a:r>
          </a:p>
          <a:p>
            <a:r>
              <a:rPr lang="en-US" sz="2400" dirty="0"/>
              <a:t>Actually, differences are a f(P</a:t>
            </a:r>
            <a:r>
              <a:rPr lang="en-US" sz="2400" baseline="-25000" dirty="0"/>
              <a:t>T </a:t>
            </a:r>
            <a:r>
              <a:rPr lang="en-US" sz="2400" dirty="0"/>
              <a:t>, </a:t>
            </a:r>
            <a:r>
              <a:rPr lang="en-US" sz="2400" dirty="0">
                <a:latin typeface="Symbol" pitchFamily="2" charset="2"/>
              </a:rPr>
              <a:t>h</a:t>
            </a:r>
            <a:r>
              <a:rPr lang="en-US" sz="2400" dirty="0"/>
              <a:t>) not just f(P</a:t>
            </a:r>
            <a:r>
              <a:rPr lang="en-US" sz="2400" baseline="-25000" dirty="0"/>
              <a:t>T</a:t>
            </a:r>
            <a:r>
              <a:rPr lang="en-US" sz="2400" dirty="0"/>
              <a:t>) </a:t>
            </a:r>
          </a:p>
          <a:p>
            <a:r>
              <a:rPr lang="en-US" sz="2400" dirty="0"/>
              <a:t>2D reweighting is in principle possible and overkill</a:t>
            </a:r>
          </a:p>
          <a:p>
            <a:r>
              <a:rPr lang="en-US" sz="2400" dirty="0"/>
              <a:t>Nevertheless, since we have no acceptance at high </a:t>
            </a:r>
            <a:r>
              <a:rPr lang="en-US" sz="2400" dirty="0">
                <a:latin typeface="Symbol" pitchFamily="2" charset="2"/>
              </a:rPr>
              <a:t>h</a:t>
            </a:r>
            <a:r>
              <a:rPr lang="en-US" sz="2400" dirty="0"/>
              <a:t>, concentrate on semi-central region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0EDA-E37A-FB45-98C1-911EF650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D482B-3385-DE40-ACF7-A411D839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4" y="3128818"/>
            <a:ext cx="5016500" cy="353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EF609-6829-6144-85DB-DC438104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45" y="3201554"/>
            <a:ext cx="4876800" cy="3530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E99DC1-9221-C84A-8B88-C5BFC279E7B0}"/>
              </a:ext>
            </a:extLst>
          </p:cNvPr>
          <p:cNvSpPr/>
          <p:nvPr/>
        </p:nvSpPr>
        <p:spPr>
          <a:xfrm>
            <a:off x="2535382" y="3117273"/>
            <a:ext cx="1174173" cy="322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CCD4B-4C3B-9D40-A7D2-8FC5FF034D03}"/>
              </a:ext>
            </a:extLst>
          </p:cNvPr>
          <p:cNvSpPr/>
          <p:nvPr/>
        </p:nvSpPr>
        <p:spPr>
          <a:xfrm>
            <a:off x="8059882" y="3176155"/>
            <a:ext cx="1174173" cy="322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8C42-F51A-BF48-A8B2-10FEE645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909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(B) and </a:t>
            </a:r>
            <a:r>
              <a:rPr lang="en-US" dirty="0">
                <a:solidFill>
                  <a:srgbClr val="FF0000"/>
                </a:solidFill>
                <a:latin typeface="Symbol" pitchFamily="2" charset="2"/>
              </a:rPr>
              <a:t>h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(B) considerations, reweighting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712A-82F9-AF48-87DE-49E04228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587"/>
            <a:ext cx="11831782" cy="4351338"/>
          </a:xfrm>
        </p:spPr>
        <p:txBody>
          <a:bodyPr>
            <a:normAutofit/>
          </a:bodyPr>
          <a:lstStyle/>
          <a:p>
            <a:r>
              <a:rPr lang="en-US" dirty="0"/>
              <a:t>There is no acceptance for |</a:t>
            </a:r>
            <a:r>
              <a:rPr lang="en-US" dirty="0">
                <a:latin typeface="Symbol" pitchFamily="2" charset="2"/>
              </a:rPr>
              <a:t>h</a:t>
            </a:r>
            <a:r>
              <a:rPr lang="en-US" dirty="0"/>
              <a:t>(B)|&gt;2.8 and P</a:t>
            </a:r>
            <a:r>
              <a:rPr lang="en-US" baseline="-25000" dirty="0"/>
              <a:t>T</a:t>
            </a:r>
            <a:r>
              <a:rPr lang="en-US" dirty="0"/>
              <a:t>(B) &lt; 5 GeV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filter on 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</a:rPr>
              <a:t>m</a:t>
            </a:r>
            <a:r>
              <a:rPr lang="en-US" dirty="0">
                <a:solidFill>
                  <a:srgbClr val="0070C0"/>
                </a:solidFill>
              </a:rPr>
              <a:t>) effectively filters on 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(B) and P</a:t>
            </a:r>
            <a:r>
              <a:rPr lang="en-US" baseline="-25000" dirty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(B) already, no need to change</a:t>
            </a:r>
          </a:p>
          <a:p>
            <a:r>
              <a:rPr lang="en-US" dirty="0"/>
              <a:t>Therefore we concentrate on |</a:t>
            </a:r>
            <a:r>
              <a:rPr lang="en-US" dirty="0">
                <a:latin typeface="Symbol" pitchFamily="2" charset="2"/>
              </a:rPr>
              <a:t>h</a:t>
            </a:r>
            <a:r>
              <a:rPr lang="en-US" dirty="0"/>
              <a:t>(B)|&lt;2.8 and P</a:t>
            </a:r>
            <a:r>
              <a:rPr lang="en-US" baseline="-25000" dirty="0"/>
              <a:t>T</a:t>
            </a:r>
            <a:r>
              <a:rPr lang="en-US" dirty="0"/>
              <a:t>(B) &gt; 5 GeV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your information:</a:t>
            </a:r>
          </a:p>
          <a:p>
            <a:r>
              <a:rPr lang="en-US" dirty="0">
                <a:sym typeface="Wingdings" pitchFamily="2" charset="2"/>
              </a:rPr>
              <a:t>FONLL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(</a:t>
            </a:r>
            <a:r>
              <a:rPr lang="en-US" dirty="0" err="1"/>
              <a:t>pp</a:t>
            </a:r>
            <a:r>
              <a:rPr lang="en-US" dirty="0" err="1">
                <a:sym typeface="Wingdings" pitchFamily="2" charset="2"/>
              </a:rPr>
              <a:t>B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dirty="0"/>
              <a:t>1.33</a:t>
            </a:r>
            <a:r>
              <a:rPr lang="en-US" baseline="30000" dirty="0"/>
              <a:t>+0.54</a:t>
            </a:r>
            <a:r>
              <a:rPr lang="en-US" baseline="-25000" dirty="0"/>
              <a:t>-0.41</a:t>
            </a:r>
            <a:r>
              <a:rPr lang="en-US" dirty="0"/>
              <a:t> e8 </a:t>
            </a:r>
            <a:r>
              <a:rPr lang="en-US" dirty="0" err="1"/>
              <a:t>pb</a:t>
            </a: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5&lt;P</a:t>
            </a:r>
            <a:r>
              <a:rPr lang="en-US" baseline="-25000" dirty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(B)&lt;100  and   |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(B)| &lt; 2.8</a:t>
            </a:r>
          </a:p>
          <a:p>
            <a:r>
              <a:rPr lang="en-US" dirty="0"/>
              <a:t>Pythia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(</a:t>
            </a:r>
            <a:r>
              <a:rPr lang="en-US" dirty="0" err="1"/>
              <a:t>pp</a:t>
            </a:r>
            <a:r>
              <a:rPr lang="en-US" dirty="0" err="1">
                <a:sym typeface="Wingdings" pitchFamily="2" charset="2"/>
              </a:rPr>
              <a:t>bbar</a:t>
            </a:r>
            <a:r>
              <a:rPr lang="en-US" dirty="0">
                <a:sym typeface="Wingdings" pitchFamily="2" charset="2"/>
              </a:rPr>
              <a:t>) = 1.89 e8 </a:t>
            </a:r>
            <a:r>
              <a:rPr lang="en-US" dirty="0" err="1">
                <a:sym typeface="Wingdings" pitchFamily="2" charset="2"/>
              </a:rPr>
              <a:t>pb</a:t>
            </a:r>
            <a:r>
              <a:rPr lang="en-US" dirty="0">
                <a:sym typeface="Wingdings" pitchFamily="2" charset="2"/>
              </a:rPr>
              <a:t>                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5&lt;P</a:t>
            </a:r>
            <a:r>
              <a:rPr lang="en-US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(B)           and  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(B)| &lt; 2.8</a:t>
            </a:r>
            <a:endParaRPr lang="en-US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6F6C-EA8C-3D4F-92DB-4477D2BC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465-771B-FC42-958C-A3E2D7D5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6981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Workflow Proposal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C9BA-248B-F847-B0BE-9BE7AA49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69819"/>
            <a:ext cx="11402291" cy="555567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For each phi mass make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GEN-SIM-RECO sample with filtered Pythia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GEN-only sample with unfiltered Pythia</a:t>
            </a:r>
          </a:p>
          <a:p>
            <a:pPr lvl="2"/>
            <a:r>
              <a:rPr lang="en-US" sz="2800" dirty="0">
                <a:solidFill>
                  <a:srgbClr val="00B050"/>
                </a:solidFill>
              </a:rPr>
              <a:t>This one should be quick</a:t>
            </a:r>
          </a:p>
          <a:p>
            <a:r>
              <a:rPr lang="en-US" sz="3600" dirty="0"/>
              <a:t>Process GEN-only sample as follows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Require one-and-only-one GEN </a:t>
            </a:r>
            <a:r>
              <a:rPr lang="en-US" sz="3200" dirty="0" err="1">
                <a:solidFill>
                  <a:srgbClr val="0070C0"/>
                </a:solidFill>
              </a:rPr>
              <a:t>B</a:t>
            </a:r>
            <a:r>
              <a:rPr lang="en-US" sz="3200" dirty="0" err="1">
                <a:solidFill>
                  <a:srgbClr val="0070C0"/>
                </a:solidFill>
                <a:sym typeface="Wingdings" pitchFamily="2" charset="2"/>
              </a:rPr>
              <a:t>phi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  P</a:t>
            </a:r>
            <a:r>
              <a:rPr lang="en-US" sz="3200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(B) &gt; 5  </a:t>
            </a:r>
            <a:r>
              <a:rPr lang="en-US" sz="3200" dirty="0">
                <a:solidFill>
                  <a:srgbClr val="0070C0"/>
                </a:solidFill>
              </a:rPr>
              <a:t>|</a:t>
            </a:r>
            <a:r>
              <a:rPr lang="en-US" sz="3200" dirty="0">
                <a:solidFill>
                  <a:srgbClr val="0070C0"/>
                </a:solidFill>
                <a:latin typeface="Symbol" pitchFamily="2" charset="2"/>
              </a:rPr>
              <a:t>h</a:t>
            </a:r>
            <a:r>
              <a:rPr lang="en-US" sz="3200" dirty="0">
                <a:solidFill>
                  <a:srgbClr val="0070C0"/>
                </a:solidFill>
              </a:rPr>
              <a:t>(B)| &lt; 2.8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Reweight P</a:t>
            </a:r>
            <a:r>
              <a:rPr lang="en-US" sz="3200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(B) </a:t>
            </a:r>
            <a:r>
              <a:rPr lang="en-US" sz="3200" u="sng" dirty="0">
                <a:solidFill>
                  <a:srgbClr val="0070C0"/>
                </a:solidFill>
                <a:sym typeface="Wingdings" pitchFamily="2" charset="2"/>
              </a:rPr>
              <a:t>in shape only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 based on FONLL-central</a:t>
            </a:r>
          </a:p>
          <a:p>
            <a:pPr lvl="2"/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Save the shape-reweighting function w(P</a:t>
            </a:r>
            <a:r>
              <a:rPr lang="en-US" sz="2800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).  </a:t>
            </a:r>
          </a:p>
          <a:p>
            <a:pPr lvl="3"/>
            <a:r>
              <a:rPr lang="en-US" sz="2600" u="sng" dirty="0">
                <a:solidFill>
                  <a:srgbClr val="00B050"/>
                </a:solidFill>
                <a:sym typeface="Wingdings" pitchFamily="2" charset="2"/>
              </a:rPr>
              <a:t>Independent of phi mass (can combine mass samples for better stats) 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Apply dimuon filter |</a:t>
            </a:r>
            <a:r>
              <a:rPr lang="en-US" sz="3200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h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|&lt;2.4 and P</a:t>
            </a:r>
            <a:r>
              <a:rPr lang="en-US" sz="3200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 &gt; 3 GeV 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Extract </a:t>
            </a:r>
            <a:r>
              <a:rPr lang="en-US" sz="3600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e</a:t>
            </a:r>
            <a:r>
              <a:rPr lang="en-US" sz="3200" baseline="-25000" dirty="0" err="1">
                <a:solidFill>
                  <a:srgbClr val="0070C0"/>
                </a:solidFill>
                <a:sym typeface="Wingdings" pitchFamily="2" charset="2"/>
              </a:rPr>
              <a:t>GEN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  for filtered events</a:t>
            </a:r>
          </a:p>
          <a:p>
            <a:pPr lvl="3"/>
            <a:r>
              <a:rPr lang="en-US" sz="2600" u="sng" dirty="0">
                <a:solidFill>
                  <a:srgbClr val="00B050"/>
                </a:solidFill>
                <a:sym typeface="Wingdings" pitchFamily="2" charset="2"/>
              </a:rPr>
              <a:t>This depends on phi mass, in principle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Repeat to get w(P</a:t>
            </a:r>
            <a:r>
              <a:rPr lang="en-US" sz="3200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) and </a:t>
            </a:r>
            <a:r>
              <a:rPr lang="en-US" sz="3600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e</a:t>
            </a:r>
            <a:r>
              <a:rPr lang="en-US" sz="3200" baseline="-25000" dirty="0" err="1">
                <a:solidFill>
                  <a:srgbClr val="0070C0"/>
                </a:solidFill>
                <a:sym typeface="Wingdings" pitchFamily="2" charset="2"/>
              </a:rPr>
              <a:t>GEN</a:t>
            </a:r>
            <a:r>
              <a:rPr lang="en-US" sz="3200" dirty="0">
                <a:solidFill>
                  <a:srgbClr val="0070C0"/>
                </a:solidFill>
                <a:sym typeface="Wingdings" pitchFamily="2" charset="2"/>
              </a:rPr>
              <a:t> for FONLL-up and FONLL-down</a:t>
            </a:r>
          </a:p>
          <a:p>
            <a:pPr marL="457200" lvl="1" indent="0">
              <a:buNone/>
            </a:pPr>
            <a:endParaRPr lang="en-US" sz="3200" dirty="0">
              <a:sym typeface="Wingdings" pitchFamily="2" charset="2"/>
            </a:endParaRP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DE94-8503-A94F-A374-BE58590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8E16-AD40-BA44-9354-9606B5ED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Workflow Proposal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CDE7-9740-874D-9844-5677F3A9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334"/>
            <a:ext cx="11707092" cy="52679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Analysis of filtered sample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Require one-and-only-one GEN </a:t>
            </a:r>
            <a:r>
              <a:rPr lang="en-US" sz="2800" dirty="0" err="1">
                <a:solidFill>
                  <a:srgbClr val="0070C0"/>
                </a:solidFill>
              </a:rPr>
              <a:t>B</a:t>
            </a:r>
            <a:r>
              <a:rPr lang="en-US" sz="2800" dirty="0" err="1">
                <a:solidFill>
                  <a:srgbClr val="0070C0"/>
                </a:solidFill>
                <a:sym typeface="Wingdings" pitchFamily="2" charset="2"/>
              </a:rPr>
              <a:t>phi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  P</a:t>
            </a:r>
            <a:r>
              <a:rPr lang="en-US" sz="2800" baseline="-25000" dirty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(B) &gt; 5  </a:t>
            </a:r>
            <a:r>
              <a:rPr lang="en-US" sz="2800" dirty="0">
                <a:solidFill>
                  <a:srgbClr val="0070C0"/>
                </a:solidFill>
              </a:rPr>
              <a:t>|</a:t>
            </a:r>
            <a:r>
              <a:rPr lang="en-US" sz="2800" dirty="0">
                <a:solidFill>
                  <a:srgbClr val="0070C0"/>
                </a:solidFill>
                <a:latin typeface="Symbol" pitchFamily="2" charset="2"/>
              </a:rPr>
              <a:t>h</a:t>
            </a:r>
            <a:r>
              <a:rPr lang="en-US" sz="2800" dirty="0">
                <a:solidFill>
                  <a:srgbClr val="0070C0"/>
                </a:solidFill>
              </a:rPr>
              <a:t>(B)| &lt; 2.8.    No. of events N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Weight each events by w(P</a:t>
            </a:r>
            <a:r>
              <a:rPr lang="en-US" sz="2800" baseline="-250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).  This now can change total number of events to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The equivalent number of generated unfiltered events for normalizing the integrated </a:t>
            </a:r>
            <a:r>
              <a:rPr lang="en-US" sz="2800" dirty="0" err="1">
                <a:solidFill>
                  <a:srgbClr val="0070C0"/>
                </a:solidFill>
              </a:rPr>
              <a:t>lumi</a:t>
            </a:r>
            <a:r>
              <a:rPr lang="en-US" sz="2800" dirty="0">
                <a:solidFill>
                  <a:srgbClr val="0070C0"/>
                </a:solidFill>
              </a:rPr>
              <a:t> of the sample is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</a:rPr>
              <a:t>1 </a:t>
            </a:r>
            <a:r>
              <a:rPr lang="en-US" sz="2800" dirty="0">
                <a:solidFill>
                  <a:srgbClr val="FF0000"/>
                </a:solidFill>
              </a:rPr>
              <a:t>/ </a:t>
            </a:r>
            <a:r>
              <a:rPr lang="en-US" sz="3200" dirty="0" err="1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e</a:t>
            </a:r>
            <a:r>
              <a:rPr lang="en-US" sz="2800" baseline="-25000" dirty="0" err="1">
                <a:solidFill>
                  <a:srgbClr val="FF0000"/>
                </a:solidFill>
                <a:sym typeface="Wingdings" pitchFamily="2" charset="2"/>
              </a:rPr>
              <a:t>GEN</a:t>
            </a:r>
            <a:endParaRPr lang="en-US" sz="2800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Analyze </a:t>
            </a:r>
            <a:r>
              <a:rPr lang="en-US" sz="2800" u="sng" dirty="0">
                <a:solidFill>
                  <a:srgbClr val="0070C0"/>
                </a:solidFill>
              </a:rPr>
              <a:t>weighted</a:t>
            </a:r>
            <a:r>
              <a:rPr lang="en-US" sz="2800" dirty="0">
                <a:solidFill>
                  <a:srgbClr val="0070C0"/>
                </a:solidFill>
              </a:rPr>
              <a:t> events to get efficiency*Acceptance. (call this </a:t>
            </a:r>
            <a:r>
              <a:rPr lang="en-US" sz="2800" dirty="0" err="1">
                <a:solidFill>
                  <a:srgbClr val="0070C0"/>
                </a:solidFill>
              </a:rPr>
              <a:t>acc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Limit on BR = ½ N</a:t>
            </a:r>
            <a:r>
              <a:rPr lang="en-US" sz="2800" baseline="-25000" dirty="0">
                <a:solidFill>
                  <a:srgbClr val="0070C0"/>
                </a:solidFill>
              </a:rPr>
              <a:t>UL</a:t>
            </a:r>
            <a:r>
              <a:rPr lang="en-US" sz="2800" dirty="0">
                <a:solidFill>
                  <a:srgbClr val="0070C0"/>
                </a:solidFill>
              </a:rPr>
              <a:t> / (</a:t>
            </a:r>
            <a:r>
              <a:rPr lang="en-US" sz="2800" dirty="0" err="1">
                <a:solidFill>
                  <a:srgbClr val="0070C0"/>
                </a:solidFill>
              </a:rPr>
              <a:t>acc</a:t>
            </a:r>
            <a:r>
              <a:rPr lang="en-US" sz="2800" dirty="0">
                <a:solidFill>
                  <a:srgbClr val="0070C0"/>
                </a:solidFill>
              </a:rPr>
              <a:t> * </a:t>
            </a:r>
            <a:r>
              <a:rPr lang="en-US" sz="2800" dirty="0" err="1">
                <a:solidFill>
                  <a:srgbClr val="0070C0"/>
                </a:solidFill>
              </a:rPr>
              <a:t>Lumi</a:t>
            </a:r>
            <a:r>
              <a:rPr lang="en-US" sz="2800" dirty="0">
                <a:solidFill>
                  <a:srgbClr val="0070C0"/>
                </a:solidFill>
              </a:rPr>
              <a:t> * </a:t>
            </a:r>
            <a:r>
              <a:rPr lang="en-US" sz="3200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e</a:t>
            </a:r>
            <a:r>
              <a:rPr lang="en-US" sz="2800" baseline="-25000" dirty="0" err="1">
                <a:solidFill>
                  <a:srgbClr val="0070C0"/>
                </a:solidFill>
                <a:sym typeface="Wingdings" pitchFamily="2" charset="2"/>
              </a:rPr>
              <a:t>GEN</a:t>
            </a:r>
            <a:r>
              <a:rPr lang="en-US" sz="2800" baseline="-25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* </a:t>
            </a:r>
            <a:r>
              <a:rPr lang="en-US" sz="2800" dirty="0">
                <a:solidFill>
                  <a:srgbClr val="0070C0"/>
                </a:solidFill>
                <a:latin typeface="Symbol" pitchFamily="2" charset="2"/>
              </a:rPr>
              <a:t>s</a:t>
            </a:r>
            <a:r>
              <a:rPr lang="en-US" sz="2800" dirty="0">
                <a:solidFill>
                  <a:srgbClr val="0070C0"/>
                </a:solidFill>
              </a:rPr>
              <a:t>) where</a:t>
            </a:r>
          </a:p>
          <a:p>
            <a:pPr lvl="2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factor of ½ comes from the fact that there are two B’s in each event</a:t>
            </a:r>
          </a:p>
          <a:p>
            <a:pPr lvl="2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to be used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FONLL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pp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B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) for P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(B) &gt; 5  and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2" charset="2"/>
              </a:rPr>
              <a:t>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(B)| &lt; 2.8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Use  w(P</a:t>
            </a:r>
            <a:r>
              <a:rPr lang="en-US" sz="2800" baseline="-250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), </a:t>
            </a:r>
            <a:r>
              <a:rPr lang="en-US" sz="2800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e</a:t>
            </a:r>
            <a:r>
              <a:rPr lang="en-US" sz="2800" baseline="-25000" dirty="0" err="1">
                <a:solidFill>
                  <a:srgbClr val="0070C0"/>
                </a:solidFill>
                <a:sym typeface="Wingdings" pitchFamily="2" charset="2"/>
              </a:rPr>
              <a:t>GEN</a:t>
            </a:r>
            <a:r>
              <a:rPr lang="en-US" sz="2800" baseline="-25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Symbol" pitchFamily="2" charset="2"/>
              </a:rPr>
              <a:t>s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pp</a:t>
            </a:r>
            <a:r>
              <a:rPr lang="en-US" sz="2800" dirty="0" err="1">
                <a:solidFill>
                  <a:srgbClr val="0070C0"/>
                </a:solidFill>
                <a:sym typeface="Wingdings" pitchFamily="2" charset="2"/>
              </a:rPr>
              <a:t>B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) for FONLL-up/FONLL-down for systematics</a:t>
            </a:r>
          </a:p>
          <a:p>
            <a:pPr lvl="2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 bet that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pp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B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) variations are the most important, and that will make things easy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053A5-1479-1542-A22A-FDF7176AD953}"/>
              </a:ext>
            </a:extLst>
          </p:cNvPr>
          <p:cNvSpPr txBox="1"/>
          <p:nvPr/>
        </p:nvSpPr>
        <p:spPr>
          <a:xfrm>
            <a:off x="2660073" y="5989904"/>
            <a:ext cx="604588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Sanity check of workflow proposal in next 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3433-4DE5-6F4B-B64C-2A2B3CBF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306A-A877-9A44-93E6-6E8F2153D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1279</Words>
  <Application>Microsoft Macintosh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Office Theme</vt:lpstr>
      <vt:lpstr>Bphi MC normalization workflow proposal</vt:lpstr>
      <vt:lpstr>The “problem” to solve</vt:lpstr>
      <vt:lpstr>What are the issues</vt:lpstr>
      <vt:lpstr>One BPhiX vs. two BPhi X</vt:lpstr>
      <vt:lpstr>Pythia vs. FONLL</vt:lpstr>
      <vt:lpstr>Pythia vs. FONLL shapes</vt:lpstr>
      <vt:lpstr>PT(B) and h(B) considerations, reweighting</vt:lpstr>
      <vt:lpstr>Workflow Proposal (1)</vt:lpstr>
      <vt:lpstr>Workflow Proposal (2)</vt:lpstr>
      <vt:lpstr>Sanity check, 100 event toy example, 2 Pt bins only</vt:lpstr>
      <vt:lpstr>Status: ready to go</vt:lpstr>
      <vt:lpstr>One last thing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Campagnari</dc:creator>
  <cp:lastModifiedBy>Claudio Campagnari</cp:lastModifiedBy>
  <cp:revision>30</cp:revision>
  <dcterms:created xsi:type="dcterms:W3CDTF">2020-10-07T13:29:34Z</dcterms:created>
  <dcterms:modified xsi:type="dcterms:W3CDTF">2020-10-09T03:59:22Z</dcterms:modified>
</cp:coreProperties>
</file>