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/>
    <p:restoredTop sz="94647"/>
  </p:normalViewPr>
  <p:slideViewPr>
    <p:cSldViewPr snapToGrid="0" snapToObjects="1">
      <p:cViewPr varScale="1">
        <p:scale>
          <a:sx n="123" d="100"/>
          <a:sy n="123" d="100"/>
        </p:scale>
        <p:origin x="22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268F0-45BD-3344-92B5-B3235AE6971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52EA9-E879-CC42-B640-35ABE22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07B4-367B-9A48-8A1D-DF6E0CAEE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8D75B-0203-E24A-81CD-C5563726D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15C5-43AC-BF46-AA7A-CF37D4BB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3E7-769D-5E42-AC24-04A832056568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348B0-A190-174A-89DE-CC4E892A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36E24-3ABD-7541-B245-8309E472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2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E404-4AF1-A442-9FEC-03F235F9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A4459-F611-9E4C-A486-023D36EE7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BB48A-467F-B346-9D00-EA53904A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6B6A-0BFC-D641-AC24-1E389222A6F4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3F4FA-C90E-F549-A137-EC4EED4F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94AD-E3AD-7B46-8854-EF46F59B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9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55B65-C707-9041-BE72-C26F2C50B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74B0D-0067-514E-88C3-E5232F2BE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5D34D-07A2-9746-8B91-3A2B5562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D7B3-1B7E-F04D-916A-B753D9D8BBD5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D7541-4FBD-6748-A59B-1844E0B8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A73F8-1354-D141-83F8-441064BB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9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D9C9-756D-1E4A-8A26-09CCC232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59851-EACA-9849-B35E-0660DFD8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E74D1-B05F-2B4B-9BC6-16D1A187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65CE-147D-D642-8AA1-2AD8A969F5BE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18504-E1AA-4D45-B535-6571804C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8556-7431-2D4B-90FA-144FEF12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8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68DF-C93C-7944-8360-725F85F5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AC269-3B3B-2A46-BF66-663AE512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F437B-9C10-F443-B2DC-091E3780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BBF2-B40B-3440-B3A4-52A37E9747EC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ADBCD-5755-954A-9D14-6369AD03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96CA-7A95-B64F-BCF2-34C9729E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7A87-6DB2-CC4E-95F3-C9A65E01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0750-4776-9A45-9A76-9EF27D13B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6D6BA-373F-D34B-92D1-F8CEE9B8B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5A591-0104-1F46-AC06-C757E2F4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A677-F178-3C41-AB8A-D55C9A7B8CEE}" type="datetime1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78705-12BC-1548-9F4C-95BA8E5F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0A765-A4B5-DD40-9BF7-7E631E86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E1C4-9FFA-194C-A4FE-3A6B412B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238F7-F5C7-DB45-8E89-AD4DF457C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90C14-21A5-CA43-B19E-4E799C4FF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29340-82A6-924A-9DB0-3F8E9E665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5F9BB-2836-7642-BB2E-8578141F7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E2208-F495-E445-9381-B2498516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EFE8-47C5-944F-A4DC-6FF4E8E56526}" type="datetime1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1E673-C3CC-6949-A4E8-EA6FDE38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27E57-D352-AB43-A256-3E8D64EC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710D-405A-A946-97B9-C810EF2A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D483E-8C58-CD46-99EA-3CEB3978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52A4-E231-BA4F-9D4E-E1FD00A96E1F}" type="datetime1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E726D-97B8-1C40-94A3-D6B0DB4A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5FE12-885C-AE4A-B6C0-50EB8C34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0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D9A52-DD83-7A4E-A2CA-0F39258E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23A8-8E02-E24A-A0C4-59A392D4DED6}" type="datetime1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8A1DB-396C-E948-B21F-421C7729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E4D5C-4CEE-3848-A17D-D30456D4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2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2E92-B68E-1F40-AB12-A40DF97B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BDD5-C9D7-9741-9B96-04AC17048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CAECF-4148-5C40-A5F3-F73D6F061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46E7D-8348-E340-BD19-2FBEF18A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F2E2-AA7B-3447-977D-5CA798DA9574}" type="datetime1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440BC-DBFF-BB43-A85A-076F9893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15D29-74F8-C24A-80BA-A288A0B9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5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81AF-1530-0445-B032-58078947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DC6A9-6759-694E-AE19-80DAD20DC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4ABBA-2D22-1C40-85A0-E8DEDB7F6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DDD8C-0556-7C45-969B-20D0B3A9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C7A9-3FDF-A84E-B8FD-8B49DF2FD11E}" type="datetime1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EAED5-46EE-6F46-B1DB-0515AFF9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9BAE3-E498-6349-BD1A-7516AF80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6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F9822-0101-984F-B137-936EF440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1976D-AFEB-5345-BB90-6402DF507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2AE2-4497-FD45-9819-6DD9F9A62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E1B1D-0D9B-8949-9AB7-F9A36D940BD2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74270-B0D0-744F-8015-6934F9D06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D2EA-D6B5-9840-8947-3A53EFA4F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8CDA-AB8D-C94F-9952-95B93E12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7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laudiocc1/Bphi/raw/master/pptx/Bphi_Proposal_summary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aps.org/prd/abstract/10.1103/PhysRevD.95.07110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laudiocc1/Bph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158F-5740-5C4A-870E-1BAB53B1B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Compare </a:t>
            </a:r>
            <a:r>
              <a:rPr lang="en-US" sz="8000" b="1" dirty="0" err="1">
                <a:solidFill>
                  <a:srgbClr val="FF0000"/>
                </a:solidFill>
              </a:rPr>
              <a:t>Bphi</a:t>
            </a:r>
            <a:r>
              <a:rPr lang="en-US" sz="8000" b="1" dirty="0">
                <a:solidFill>
                  <a:srgbClr val="FF0000"/>
                </a:solidFill>
              </a:rPr>
              <a:t> with LHC-b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BC10F-1760-8143-999A-043A27A6F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Claudio 29 October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AE00B-AA40-AC4A-A8CA-F600E61C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7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1056-58B2-404F-A102-F5A511ED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-1"/>
            <a:ext cx="12583391" cy="15586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Nick took expected limit from Hardik on number of events in 10% of the data and turned them into expected limits on BR(b </a:t>
            </a:r>
            <a:r>
              <a:rPr lang="en-US" dirty="0">
                <a:sym typeface="Wingdings" pitchFamily="2" charset="2"/>
              </a:rPr>
              <a:t> Phi X) using the MC acceptances and the cross-sections from FONLL as proposed in this presentation </a:t>
            </a:r>
            <a:r>
              <a:rPr lang="en-US" sz="2400" dirty="0">
                <a:sym typeface="Wingdings" pitchFamily="2" charset="2"/>
                <a:hlinkClick r:id="rId2"/>
              </a:rPr>
              <a:t>https://github.com/claudiocc1/Bphi/raw/master/pptx/Bphi_Proposal_summary.pptx</a:t>
            </a:r>
            <a:endParaRPr lang="en-US" sz="2400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D9D31-6AE3-F74E-A199-4D778684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46A37-5F2A-F945-99FE-EB3DCABAE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47"/>
          <a:stretch/>
        </p:blipFill>
        <p:spPr>
          <a:xfrm>
            <a:off x="0" y="2057399"/>
            <a:ext cx="12192000" cy="427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7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CBA4-69C0-2A46-9FC0-2C8983A4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55827" cy="97674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Compare with </a:t>
            </a:r>
            <a:r>
              <a:rPr lang="en-US" b="1" dirty="0" err="1">
                <a:solidFill>
                  <a:srgbClr val="FF0000"/>
                </a:solidFill>
              </a:rPr>
              <a:t>LHCb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2E35-7880-EA45-BCB4-0F87CE4E2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21616"/>
            <a:ext cx="11710555" cy="5323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LHCB has </a:t>
            </a:r>
            <a:r>
              <a:rPr lang="en-US" u="sng" dirty="0"/>
              <a:t>exclusive</a:t>
            </a:r>
            <a:r>
              <a:rPr lang="en-US" dirty="0"/>
              <a:t> limits on 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baseline="30000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K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*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Phi </a:t>
            </a:r>
            <a:r>
              <a:rPr lang="en-US" dirty="0">
                <a:sym typeface="Wingdings" pitchFamily="2" charset="2"/>
              </a:rPr>
              <a:t>and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+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baseline="30000" dirty="0" err="1">
                <a:solidFill>
                  <a:srgbClr val="0070C0"/>
                </a:solidFill>
                <a:sym typeface="Wingdings" pitchFamily="2" charset="2"/>
              </a:rPr>
              <a:t>+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Phi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r>
              <a:rPr lang="en-US" dirty="0">
                <a:sym typeface="Wingdings" pitchFamily="2" charset="2"/>
              </a:rPr>
              <a:t>We have </a:t>
            </a:r>
            <a:r>
              <a:rPr lang="en-US" u="sng" dirty="0">
                <a:sym typeface="Wingdings" pitchFamily="2" charset="2"/>
              </a:rPr>
              <a:t>inclusive</a:t>
            </a:r>
            <a:r>
              <a:rPr lang="en-US" dirty="0">
                <a:sym typeface="Wingdings" pitchFamily="2" charset="2"/>
              </a:rPr>
              <a:t> limits on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BX Phi </a:t>
            </a:r>
            <a:r>
              <a:rPr lang="en-US" dirty="0">
                <a:sym typeface="Wingdings" pitchFamily="2" charset="2"/>
              </a:rPr>
              <a:t>where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B = B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+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, B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, 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baseline="-25000" dirty="0" err="1">
                <a:solidFill>
                  <a:srgbClr val="0070C0"/>
                </a:solidFill>
                <a:sym typeface="Wingdings" pitchFamily="2" charset="2"/>
              </a:rPr>
              <a:t>s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Symbol" pitchFamily="2" charset="2"/>
                <a:sym typeface="Wingdings" pitchFamily="2" charset="2"/>
              </a:rPr>
              <a:t>L</a:t>
            </a:r>
            <a:r>
              <a:rPr lang="en-US" baseline="-25000" dirty="0" err="1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, 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baseline="-25000" dirty="0" err="1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</a:p>
          <a:p>
            <a:pPr lvl="1"/>
            <a:r>
              <a:rPr lang="en-US" dirty="0">
                <a:sym typeface="Wingdings" pitchFamily="2" charset="2"/>
              </a:rPr>
              <a:t>To be fair, we calculate the acceptances for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X=K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+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, K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, </a:t>
            </a:r>
            <a:r>
              <a:rPr lang="en-US" dirty="0">
                <a:solidFill>
                  <a:srgbClr val="0070C0"/>
                </a:solidFill>
                <a:latin typeface="Symbol" pitchFamily="2" charset="2"/>
                <a:sym typeface="Wingdings" pitchFamily="2" charset="2"/>
              </a:rPr>
              <a:t>f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, </a:t>
            </a:r>
            <a:r>
              <a:rPr lang="en-US" dirty="0">
                <a:solidFill>
                  <a:srgbClr val="0070C0"/>
                </a:solidFill>
                <a:latin typeface="Symbol" pitchFamily="2" charset="2"/>
                <a:sym typeface="Wingdings" pitchFamily="2" charset="2"/>
              </a:rPr>
              <a:t>L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, D</a:t>
            </a:r>
            <a:r>
              <a:rPr lang="en-US" baseline="-25000" dirty="0">
                <a:solidFill>
                  <a:srgbClr val="0070C0"/>
                </a:solidFill>
                <a:sym typeface="Wingdings" pitchFamily="2" charset="2"/>
              </a:rPr>
              <a:t>s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+</a:t>
            </a:r>
            <a:endParaRPr lang="en-US" dirty="0">
              <a:solidFill>
                <a:srgbClr val="0070C0"/>
              </a:solidFill>
              <a:sym typeface="Wingdings" pitchFamily="2" charset="2"/>
            </a:endParaRPr>
          </a:p>
          <a:p>
            <a:pPr lvl="2"/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A smart reviewer may ask us what difference that makes…should think about that</a:t>
            </a:r>
          </a:p>
          <a:p>
            <a:r>
              <a:rPr lang="en-US" dirty="0">
                <a:sym typeface="Wingdings" pitchFamily="2" charset="2"/>
              </a:rPr>
              <a:t>Easier to set stringent exclusive limits because less background due to full reconstruction</a:t>
            </a:r>
          </a:p>
          <a:p>
            <a:r>
              <a:rPr lang="en-US" dirty="0">
                <a:sym typeface="Wingdings" pitchFamily="2" charset="2"/>
              </a:rPr>
              <a:t>Inclusive limits are more generic.  </a:t>
            </a:r>
          </a:p>
          <a:p>
            <a:pPr lvl="1"/>
            <a:r>
              <a:rPr lang="en-US" dirty="0" err="1">
                <a:sym typeface="Wingdings" pitchFamily="2" charset="2"/>
              </a:rPr>
              <a:t>LHCb</a:t>
            </a:r>
            <a:r>
              <a:rPr lang="en-US" dirty="0">
                <a:sym typeface="Wingdings" pitchFamily="2" charset="2"/>
              </a:rPr>
              <a:t> has nothing to say about </a:t>
            </a:r>
            <a:r>
              <a:rPr lang="en-US" dirty="0" err="1">
                <a:sym typeface="Wingdings" pitchFamily="2" charset="2"/>
              </a:rPr>
              <a:t>B</a:t>
            </a:r>
            <a:r>
              <a:rPr lang="en-US" baseline="-25000" dirty="0" err="1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(for example)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LHCb</a:t>
            </a:r>
            <a:r>
              <a:rPr lang="en-US" dirty="0">
                <a:sym typeface="Wingdings" pitchFamily="2" charset="2"/>
              </a:rPr>
              <a:t> is normalizing to reconstructed B states, </a:t>
            </a:r>
            <a:r>
              <a:rPr lang="en-US" dirty="0" err="1">
                <a:sym typeface="Wingdings" pitchFamily="2" charset="2"/>
              </a:rPr>
              <a:t>eg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+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J/</a:t>
            </a:r>
            <a:r>
              <a:rPr lang="en-US" dirty="0">
                <a:solidFill>
                  <a:srgbClr val="0070C0"/>
                </a:solidFill>
                <a:latin typeface="Symbol" pitchFamily="2" charset="2"/>
                <a:sym typeface="Wingdings" pitchFamily="2" charset="2"/>
              </a:rPr>
              <a:t>Y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K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+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instead of FONLL</a:t>
            </a:r>
          </a:p>
          <a:p>
            <a:r>
              <a:rPr lang="en-US" dirty="0">
                <a:sym typeface="Wingdings" pitchFamily="2" charset="2"/>
              </a:rPr>
              <a:t>Because observed B cross-section is a bit larger than FONLL, </a:t>
            </a:r>
            <a:r>
              <a:rPr lang="en-US" dirty="0" err="1">
                <a:sym typeface="Wingdings" pitchFamily="2" charset="2"/>
              </a:rPr>
              <a:t>LHCb</a:t>
            </a:r>
            <a:r>
              <a:rPr lang="en-US" dirty="0">
                <a:sym typeface="Wingdings" pitchFamily="2" charset="2"/>
              </a:rPr>
              <a:t> gets a little bit of a bonus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E2BC1-C867-1849-B37C-831D956A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4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24FD8-A52C-C842-B7F7-167918AD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01C904-1A31-AD4F-8C51-0C06BE323461}"/>
              </a:ext>
            </a:extLst>
          </p:cNvPr>
          <p:cNvSpPr txBox="1">
            <a:spLocks/>
          </p:cNvSpPr>
          <p:nvPr/>
        </p:nvSpPr>
        <p:spPr>
          <a:xfrm>
            <a:off x="270163" y="1018310"/>
            <a:ext cx="11378046" cy="820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The LHC bonus: order 50%    but within uncertainties, more or less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25C7EAE-4E58-574D-AE5D-75F6B77FB53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AF306A-A877-9A44-93E6-6E8F2153D0E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D96B7-A697-324F-B42B-F857DF1B6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78"/>
          <a:stretch/>
        </p:blipFill>
        <p:spPr>
          <a:xfrm>
            <a:off x="0" y="3013362"/>
            <a:ext cx="5138881" cy="3132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BB5875-661C-8145-BDDA-1E084F1B08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49" r="5462"/>
          <a:stretch/>
        </p:blipFill>
        <p:spPr>
          <a:xfrm>
            <a:off x="5112327" y="2875972"/>
            <a:ext cx="6754091" cy="333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7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1714-60B9-CF4D-8824-6AD50202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1045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LHCb</a:t>
            </a:r>
            <a:r>
              <a:rPr lang="en-US" b="1" dirty="0">
                <a:solidFill>
                  <a:srgbClr val="FF0000"/>
                </a:solidFill>
              </a:rPr>
              <a:t> limits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B2C0C-9601-4342-B78A-ADD01CEA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81002-778A-8343-ADD4-6084A2DD5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9"/>
          <a:stretch/>
        </p:blipFill>
        <p:spPr>
          <a:xfrm>
            <a:off x="4914900" y="550716"/>
            <a:ext cx="6247043" cy="2970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044CE1-E384-D54A-856D-7C0C38159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90" y="3562350"/>
            <a:ext cx="8993735" cy="3295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3B5C01-667D-F344-A9E3-4FAB21C14E32}"/>
              </a:ext>
            </a:extLst>
          </p:cNvPr>
          <p:cNvSpPr/>
          <p:nvPr/>
        </p:nvSpPr>
        <p:spPr>
          <a:xfrm>
            <a:off x="5729697" y="4013261"/>
            <a:ext cx="12314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/>
              <a:t>B</a:t>
            </a:r>
            <a:r>
              <a:rPr lang="en-US" b="1" baseline="30000" dirty="0"/>
              <a:t>0</a:t>
            </a:r>
            <a:r>
              <a:rPr lang="en-US" b="1" dirty="0"/>
              <a:t> </a:t>
            </a:r>
            <a:r>
              <a:rPr lang="en-US" b="1" dirty="0">
                <a:sym typeface="Wingdings" pitchFamily="2" charset="2"/>
              </a:rPr>
              <a:t>K</a:t>
            </a:r>
            <a:r>
              <a:rPr lang="en-US" b="1" baseline="30000" dirty="0">
                <a:sym typeface="Wingdings" pitchFamily="2" charset="2"/>
              </a:rPr>
              <a:t>*</a:t>
            </a:r>
            <a:r>
              <a:rPr lang="en-US" b="1" dirty="0">
                <a:sym typeface="Wingdings" pitchFamily="2" charset="2"/>
              </a:rPr>
              <a:t>Phi 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BAC5F-A95C-4A4F-BCCB-892F0B72A7A7}"/>
              </a:ext>
            </a:extLst>
          </p:cNvPr>
          <p:cNvSpPr/>
          <p:nvPr/>
        </p:nvSpPr>
        <p:spPr>
          <a:xfrm>
            <a:off x="7118156" y="937552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Wingdings" pitchFamily="2" charset="2"/>
              </a:rPr>
              <a:t>B</a:t>
            </a:r>
            <a:r>
              <a:rPr lang="en-US" b="1" baseline="30000" dirty="0">
                <a:sym typeface="Wingdings" pitchFamily="2" charset="2"/>
              </a:rPr>
              <a:t>+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 err="1">
                <a:sym typeface="Wingdings" pitchFamily="2" charset="2"/>
              </a:rPr>
              <a:t>K</a:t>
            </a:r>
            <a:r>
              <a:rPr lang="en-US" b="1" baseline="30000" dirty="0" err="1">
                <a:sym typeface="Wingdings" pitchFamily="2" charset="2"/>
              </a:rPr>
              <a:t>+</a:t>
            </a:r>
            <a:r>
              <a:rPr lang="en-US" b="1" dirty="0" err="1">
                <a:sym typeface="Wingdings" pitchFamily="2" charset="2"/>
              </a:rPr>
              <a:t>Phi</a:t>
            </a:r>
            <a:r>
              <a:rPr lang="en-US" b="1" dirty="0">
                <a:sym typeface="Wingdings" pitchFamily="2" charset="2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DD0FB5-8DB7-1842-BB31-8B882FEBB108}"/>
              </a:ext>
            </a:extLst>
          </p:cNvPr>
          <p:cNvSpPr/>
          <p:nvPr/>
        </p:nvSpPr>
        <p:spPr>
          <a:xfrm>
            <a:off x="4398818" y="92471"/>
            <a:ext cx="6937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https://journals.aps.org/prd/abstract/10.1103/PhysRevD.95.071101</a:t>
            </a:r>
            <a:endParaRPr lang="en-US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9619F3-35A2-1140-87EF-692B9F6E79E9}"/>
              </a:ext>
            </a:extLst>
          </p:cNvPr>
          <p:cNvSpPr/>
          <p:nvPr/>
        </p:nvSpPr>
        <p:spPr>
          <a:xfrm>
            <a:off x="190498" y="3396781"/>
            <a:ext cx="7041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https://journals.aps.org/prd/abstract/10.1103/PhysRevD.95.071101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7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B11E-E211-B74D-B762-62847EB8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63" y="1"/>
            <a:ext cx="10515600" cy="987136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LHCb</a:t>
            </a:r>
            <a:r>
              <a:rPr lang="en-US" b="1" dirty="0">
                <a:solidFill>
                  <a:srgbClr val="FF0000"/>
                </a:solidFill>
              </a:rPr>
              <a:t> limits vs. our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02DF-3FFF-0341-B7C5-2FDECE924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5" y="1098260"/>
            <a:ext cx="11880272" cy="5458403"/>
          </a:xfrm>
        </p:spPr>
        <p:txBody>
          <a:bodyPr/>
          <a:lstStyle/>
          <a:p>
            <a:r>
              <a:rPr lang="en-US" dirty="0"/>
              <a:t>Got the actual data from </a:t>
            </a:r>
            <a:r>
              <a:rPr lang="en-US" dirty="0" err="1"/>
              <a:t>LHCb</a:t>
            </a:r>
            <a:endParaRPr lang="en-US" dirty="0"/>
          </a:p>
          <a:p>
            <a:pPr lvl="1"/>
            <a:r>
              <a:rPr lang="en-US" dirty="0"/>
              <a:t>For B</a:t>
            </a:r>
            <a:r>
              <a:rPr lang="en-US" baseline="30000" dirty="0"/>
              <a:t>0</a:t>
            </a:r>
            <a:r>
              <a:rPr lang="en-US" dirty="0"/>
              <a:t> they provide an interpolating spline to any mass and lifetime</a:t>
            </a:r>
          </a:p>
          <a:p>
            <a:pPr lvl="1"/>
            <a:r>
              <a:rPr lang="en-US" dirty="0"/>
              <a:t>For B</a:t>
            </a:r>
            <a:r>
              <a:rPr lang="en-US" baseline="30000" dirty="0"/>
              <a:t>+</a:t>
            </a:r>
            <a:r>
              <a:rPr lang="en-US" dirty="0"/>
              <a:t> just the histogram.  Bins are a bit coarse, I was not too careful about that</a:t>
            </a:r>
          </a:p>
          <a:p>
            <a:endParaRPr lang="en-US" dirty="0"/>
          </a:p>
          <a:p>
            <a:r>
              <a:rPr lang="en-US" dirty="0"/>
              <a:t>For our analysis</a:t>
            </a:r>
          </a:p>
          <a:p>
            <a:pPr lvl="1"/>
            <a:r>
              <a:rPr lang="en-US" dirty="0"/>
              <a:t>Scaled by sqrt(10) in going from 10% to 100% of data</a:t>
            </a:r>
          </a:p>
          <a:p>
            <a:pPr lvl="1"/>
            <a:r>
              <a:rPr lang="en-US" dirty="0"/>
              <a:t>Assumed </a:t>
            </a:r>
            <a:r>
              <a:rPr lang="en-US" dirty="0">
                <a:solidFill>
                  <a:srgbClr val="0070C0"/>
                </a:solidFill>
              </a:rPr>
              <a:t>b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 B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and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b  B</a:t>
            </a:r>
            <a:r>
              <a:rPr lang="en-US" baseline="30000" dirty="0">
                <a:solidFill>
                  <a:srgbClr val="0070C0"/>
                </a:solidFill>
                <a:sym typeface="Wingdings" pitchFamily="2" charset="2"/>
              </a:rPr>
              <a:t>-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  </a:t>
            </a:r>
            <a:r>
              <a:rPr lang="en-US" dirty="0">
                <a:sym typeface="Wingdings" pitchFamily="2" charset="2"/>
              </a:rPr>
              <a:t>0.344 each</a:t>
            </a:r>
          </a:p>
          <a:p>
            <a:pPr lvl="1"/>
            <a:r>
              <a:rPr lang="en-US" dirty="0">
                <a:sym typeface="Wingdings" pitchFamily="2" charset="2"/>
              </a:rPr>
              <a:t>The two effects cancel, more or less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69204-1FEB-5F46-BA32-869EEC26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6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70A05-0557-DF4D-B058-2A3A2D97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8CDA-AB8D-C94F-9952-95B93E12763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EB7AF-BF82-E64F-AA85-69F47B200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7723251" cy="3347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77A217-9B38-104A-9D52-261C04C51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1761"/>
            <a:ext cx="7568565" cy="3436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19B279-61DF-F945-9383-AF12A6BD9916}"/>
              </a:ext>
            </a:extLst>
          </p:cNvPr>
          <p:cNvSpPr txBox="1"/>
          <p:nvPr/>
        </p:nvSpPr>
        <p:spPr>
          <a:xfrm>
            <a:off x="7232073" y="443345"/>
            <a:ext cx="495992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Conclusions:</a:t>
            </a:r>
          </a:p>
          <a:p>
            <a:pPr algn="ctr"/>
            <a:endParaRPr lang="en-US" sz="3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Not that great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But competitive because inclusive and </a:t>
            </a:r>
            <a:r>
              <a:rPr lang="en-US" sz="3200" dirty="0" err="1"/>
              <a:t>B</a:t>
            </a:r>
            <a:r>
              <a:rPr lang="en-US" sz="3200" baseline="-25000" dirty="0" err="1"/>
              <a:t>s</a:t>
            </a:r>
            <a:r>
              <a:rPr lang="en-US" sz="3200" dirty="0"/>
              <a:t> </a:t>
            </a:r>
            <a:r>
              <a:rPr lang="en-US" sz="3200" dirty="0" err="1"/>
              <a:t>etc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Worth including in the paper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DC9CB7-A670-7840-9519-FB5BFDCB3EE9}"/>
              </a:ext>
            </a:extLst>
          </p:cNvPr>
          <p:cNvSpPr txBox="1"/>
          <p:nvPr/>
        </p:nvSpPr>
        <p:spPr>
          <a:xfrm>
            <a:off x="5763490" y="5985164"/>
            <a:ext cx="5676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in </a:t>
            </a:r>
            <a:r>
              <a:rPr lang="en-US" sz="2400" dirty="0">
                <a:hlinkClick r:id="rId4"/>
              </a:rPr>
              <a:t>https://</a:t>
            </a:r>
            <a:r>
              <a:rPr lang="en-US" sz="2400" dirty="0" err="1">
                <a:hlinkClick r:id="rId4"/>
              </a:rPr>
              <a:t>github.com</a:t>
            </a:r>
            <a:r>
              <a:rPr lang="en-US" sz="2400" dirty="0">
                <a:hlinkClick r:id="rId4"/>
              </a:rPr>
              <a:t>/claudiocc1/</a:t>
            </a:r>
            <a:r>
              <a:rPr lang="en-US" sz="2400" dirty="0" err="1">
                <a:hlinkClick r:id="rId4"/>
              </a:rPr>
              <a:t>Bphi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346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399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Wingdings</vt:lpstr>
      <vt:lpstr>Office Theme</vt:lpstr>
      <vt:lpstr>Compare Bphi with LHC-b</vt:lpstr>
      <vt:lpstr>PowerPoint Presentation</vt:lpstr>
      <vt:lpstr>Compare with LHCb</vt:lpstr>
      <vt:lpstr>PowerPoint Presentation</vt:lpstr>
      <vt:lpstr>LHCb limits</vt:lpstr>
      <vt:lpstr>LHCb limits vs. our analysis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Bphi with LHC-b</dc:title>
  <dc:creator>Claudio Campagnari</dc:creator>
  <cp:lastModifiedBy>Claudio Campagnari</cp:lastModifiedBy>
  <cp:revision>6</cp:revision>
  <dcterms:created xsi:type="dcterms:W3CDTF">2020-10-29T07:07:42Z</dcterms:created>
  <dcterms:modified xsi:type="dcterms:W3CDTF">2020-10-29T08:03:40Z</dcterms:modified>
</cp:coreProperties>
</file>