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994" r:id="rId2"/>
    <p:sldId id="99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E0202F-5CB4-4F95-BE9B-85761ECE5580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2546F3-DFA1-4C55-A6DA-B27C29538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85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Camera Recorder</a:t>
            </a:r>
          </a:p>
          <a:p>
            <a:pPr lvl="1"/>
            <a:r>
              <a:rPr lang="en-US" dirty="0"/>
              <a:t>non-</a:t>
            </a:r>
            <a:r>
              <a:rPr lang="en-US" dirty="0" err="1"/>
              <a:t>Flink</a:t>
            </a:r>
            <a:r>
              <a:rPr lang="en-US" dirty="0"/>
              <a:t> application that reads frames from a video camera and writes to Pravega</a:t>
            </a:r>
          </a:p>
          <a:p>
            <a:r>
              <a:rPr lang="en-US" dirty="0"/>
              <a:t>Video Data Generator Job</a:t>
            </a:r>
          </a:p>
          <a:p>
            <a:pPr lvl="1"/>
            <a:r>
              <a:rPr lang="en-US" dirty="0" err="1"/>
              <a:t>Flink</a:t>
            </a:r>
            <a:r>
              <a:rPr lang="en-US" dirty="0"/>
              <a:t> application that simulates additional cameras and writes to Pravega</a:t>
            </a:r>
          </a:p>
          <a:p>
            <a:r>
              <a:rPr lang="en-US" dirty="0"/>
              <a:t>Multi-Video Grid Job</a:t>
            </a:r>
          </a:p>
          <a:p>
            <a:pPr lvl="1"/>
            <a:r>
              <a:rPr lang="en-US" dirty="0" err="1"/>
              <a:t>Flink</a:t>
            </a:r>
            <a:r>
              <a:rPr lang="en-US" dirty="0"/>
              <a:t> application that combines multiple camera feeds into a single feed</a:t>
            </a:r>
          </a:p>
          <a:p>
            <a:r>
              <a:rPr lang="en-US" dirty="0"/>
              <a:t>Video Player</a:t>
            </a:r>
          </a:p>
          <a:p>
            <a:pPr lvl="1"/>
            <a:r>
              <a:rPr lang="en-US" dirty="0"/>
              <a:t>Non-</a:t>
            </a:r>
            <a:r>
              <a:rPr lang="en-US" dirty="0" err="1"/>
              <a:t>Flink</a:t>
            </a:r>
            <a:r>
              <a:rPr lang="en-US" dirty="0"/>
              <a:t> application that reads video from a Pravega stream and displays it on the screen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919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Camera Recorder</a:t>
            </a:r>
          </a:p>
          <a:p>
            <a:pPr lvl="1"/>
            <a:r>
              <a:rPr lang="en-US" dirty="0"/>
              <a:t>non-</a:t>
            </a:r>
            <a:r>
              <a:rPr lang="en-US" dirty="0" err="1"/>
              <a:t>Flink</a:t>
            </a:r>
            <a:r>
              <a:rPr lang="en-US" dirty="0"/>
              <a:t> application that reads frames from a video camera and writes to Pravega</a:t>
            </a:r>
          </a:p>
          <a:p>
            <a:r>
              <a:rPr lang="en-US" dirty="0"/>
              <a:t>Video Data Generator Job</a:t>
            </a:r>
          </a:p>
          <a:p>
            <a:pPr lvl="1"/>
            <a:r>
              <a:rPr lang="en-US" dirty="0" err="1"/>
              <a:t>Flink</a:t>
            </a:r>
            <a:r>
              <a:rPr lang="en-US" dirty="0"/>
              <a:t> application that simulates additional cameras and writes to Pravega</a:t>
            </a:r>
          </a:p>
          <a:p>
            <a:r>
              <a:rPr lang="en-US" dirty="0"/>
              <a:t>Multi-Video Grid Job</a:t>
            </a:r>
          </a:p>
          <a:p>
            <a:pPr lvl="1"/>
            <a:r>
              <a:rPr lang="en-US" dirty="0" err="1"/>
              <a:t>Flink</a:t>
            </a:r>
            <a:r>
              <a:rPr lang="en-US" dirty="0"/>
              <a:t> application that combines multiple camera feeds into a single feed</a:t>
            </a:r>
          </a:p>
          <a:p>
            <a:r>
              <a:rPr lang="en-US" dirty="0"/>
              <a:t>Video Player</a:t>
            </a:r>
          </a:p>
          <a:p>
            <a:pPr lvl="1"/>
            <a:r>
              <a:rPr lang="en-US" dirty="0"/>
              <a:t>Non-</a:t>
            </a:r>
            <a:r>
              <a:rPr lang="en-US" dirty="0" err="1"/>
              <a:t>Flink</a:t>
            </a:r>
            <a:r>
              <a:rPr lang="en-US" dirty="0"/>
              <a:t> application that reads video from a Pravega stream and displays it on the screen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023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1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            <a:extLst>
              <a:ext uri="{FF2B5EF4-FFF2-40B4-BE49-F238E27FC236}">
                <a16:creationId xmlns:a16="http://schemas.microsoft.com/office/drawing/2014/main" id="{26E47E34-074A-4092-95F3-735E4A301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4567" y="5833534"/>
            <a:ext cx="2169584" cy="387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99822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8087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3733" dirty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381000" y="1600200"/>
            <a:ext cx="5410200" cy="44196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400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6400800" y="1600200"/>
            <a:ext cx="5410200" cy="44196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400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80189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w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3733" dirty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0"/>
          </p:nvPr>
        </p:nvSpPr>
        <p:spPr>
          <a:xfrm>
            <a:off x="381000" y="1295400"/>
            <a:ext cx="5410200" cy="3810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667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4157" y="1295400"/>
            <a:ext cx="5436844" cy="3810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667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Content Placeholder 9"/>
          <p:cNvSpPr>
            <a:spLocks noGrp="1"/>
          </p:cNvSpPr>
          <p:nvPr>
            <p:ph sz="quarter" idx="11"/>
          </p:nvPr>
        </p:nvSpPr>
        <p:spPr>
          <a:xfrm>
            <a:off x="381000" y="1905000"/>
            <a:ext cx="5410200" cy="41148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400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2"/>
          </p:nvPr>
        </p:nvSpPr>
        <p:spPr>
          <a:xfrm>
            <a:off x="6400800" y="1905000"/>
            <a:ext cx="5410200" cy="41148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400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31301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1764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36B3CA81-D169-4F53-8A39-B865ABEC1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9301" y="6451600"/>
            <a:ext cx="901700" cy="160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48038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ay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D2922632-27B7-4B67-B48D-BE960C887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9301" y="6451600"/>
            <a:ext cx="901700" cy="160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82565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00A62EFE-6F85-4C52-AFD4-B58B8AFBA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9301" y="6451600"/>
            <a:ext cx="901700" cy="160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093483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4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68F9D7E7-F35E-4751-93C2-7C8693017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9301" y="6451600"/>
            <a:ext cx="901700" cy="160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effectLst>
                  <a:glow rad="127000">
                    <a:schemeClr val="bg2">
                      <a:alpha val="20000"/>
                    </a:schemeClr>
                  </a:glow>
                </a:effectLst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129964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5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8801367D-8172-495D-97DE-9675AF2AE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9301" y="6451600"/>
            <a:ext cx="901700" cy="160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14191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6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65EF1CC6-6024-4240-A2BB-23A2A555A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9301" y="6451600"/>
            <a:ext cx="901700" cy="160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128823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 blue wave bkgd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A0483BCA-ADAE-4416-AB98-59E2A6FDC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9301" y="6451600"/>
            <a:ext cx="901700" cy="160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3043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2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C97B6D9D-20B0-413A-8A05-324518095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4567" y="5833534"/>
            <a:ext cx="2169584" cy="387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99822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780939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 blue blur bkgd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A18EBDBF-42CB-4818-AA35-4FAF72FC1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9301" y="6451600"/>
            <a:ext cx="901700" cy="160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521859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logo slide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DFBC3667-B24B-4495-916C-19F05B711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834" y="3062818"/>
            <a:ext cx="4106333" cy="732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26050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logo slide gray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D57646E5-8DC8-44A0-BD30-19E7A79C1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834" y="3062818"/>
            <a:ext cx="4106333" cy="732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85945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_Bullete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362515"/>
            <a:ext cx="10607040" cy="85344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content page 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61952" y="1703918"/>
            <a:ext cx="10610849" cy="4256615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1145089" indent="-226478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86350221"/>
      </p:ext>
    </p:extLst>
  </p:cSld>
  <p:clrMapOvr>
    <a:masterClrMapping/>
  </p:clrMapOvr>
  <p:transition spd="med"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ogo slide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882" y="3009517"/>
            <a:ext cx="4061397" cy="72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642587"/>
      </p:ext>
    </p:extLst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3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0E8E9046-4307-4990-AE9E-9E3DFD548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4567" y="5833534"/>
            <a:ext cx="2169584" cy="387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99822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58987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4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5AA30B63-F5B3-4B35-AF27-EE4A6AFE2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4567" y="5833534"/>
            <a:ext cx="2169584" cy="387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99822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3495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4D069E6F-55B7-471F-B0A1-4E61A9E8E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4567" y="5833534"/>
            <a:ext cx="2169584" cy="387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99822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8052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80940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14400"/>
            <a:ext cx="11430000" cy="287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58679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11430000" cy="4419600"/>
          </a:xfrm>
          <a:prstGeom prst="rect">
            <a:avLst/>
          </a:prstGeom>
        </p:spPr>
        <p:txBody>
          <a:bodyPr lIns="0" tIns="0" rIns="0" bIns="0"/>
          <a:lstStyle>
            <a:lvl1pPr marL="228594" indent="-228594"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066773" indent="-152396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▪"/>
              <a:defRPr sz="1467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160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4pPr>
            <a:lvl5pPr marL="2057349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635188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14400"/>
            <a:ext cx="11430000" cy="287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381000" y="1600200"/>
            <a:ext cx="11430000" cy="4419600"/>
          </a:xfrm>
          <a:prstGeom prst="rect">
            <a:avLst/>
          </a:prstGeom>
        </p:spPr>
        <p:txBody>
          <a:bodyPr lIns="0" tIns="0" rIns="0" bIns="0"/>
          <a:lstStyle>
            <a:lvl1pPr marL="228594" indent="-228594"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066773" indent="-152396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▪"/>
              <a:defRPr sz="1467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160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4pPr>
            <a:lvl5pPr marL="2057349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34158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1554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</p:sldLayoutIdLst>
  <p:hf sldNum="0" hdr="0" ftr="0" dt="0"/>
  <p:txStyles>
    <p:titleStyle>
      <a:lvl1pPr algn="l" defTabSz="9143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9143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2pPr>
      <a:lvl3pPr algn="l" defTabSz="9143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3pPr>
      <a:lvl4pPr algn="l" defTabSz="9143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4pPr>
      <a:lvl5pPr algn="l" defTabSz="9143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5pPr>
      <a:lvl6pPr marL="609585" algn="l" defTabSz="9143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6pPr>
      <a:lvl7pPr marL="1219170" algn="l" defTabSz="9143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7pPr>
      <a:lvl8pPr marL="1828754" algn="l" defTabSz="9143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8pPr>
      <a:lvl9pPr marL="2438339" algn="l" defTabSz="9143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228594" indent="-228594" algn="l" defTabSz="914377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733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733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svg"/><Relationship Id="rId9" Type="http://schemas.openxmlformats.org/officeDocument/2006/relationships/image" Target="../media/image1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22.png"/><Relationship Id="rId4" Type="http://schemas.openxmlformats.org/officeDocument/2006/relationships/image" Target="../media/image18.sv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171B776-9C99-48C1-9B9E-099567A1A899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851111" y="2386095"/>
            <a:ext cx="39311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4" descr="Web cam">
            <a:extLst>
              <a:ext uri="{FF2B5EF4-FFF2-40B4-BE49-F238E27FC236}">
                <a16:creationId xmlns:a16="http://schemas.microsoft.com/office/drawing/2014/main" id="{916E4CE2-027C-4DB5-993E-F72C979E00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6132" y="1975585"/>
            <a:ext cx="742791" cy="7427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D28AF8-0371-46FA-90E1-40A3168770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4004" y="2986347"/>
            <a:ext cx="447435" cy="4474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CF8560-88AD-48C4-AA3E-BD1232BA6F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4004" y="3472448"/>
            <a:ext cx="447435" cy="45190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0EC81F1-A297-4FED-8E43-FB9E77BD48EC}"/>
              </a:ext>
            </a:extLst>
          </p:cNvPr>
          <p:cNvSpPr/>
          <p:nvPr/>
        </p:nvSpPr>
        <p:spPr>
          <a:xfrm>
            <a:off x="2162519" y="2133467"/>
            <a:ext cx="1096256" cy="517063"/>
          </a:xfrm>
          <a:prstGeom prst="rect">
            <a:avLst/>
          </a:prstGeom>
          <a:solidFill>
            <a:srgbClr val="92D05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/>
              </a:rPr>
              <a:t>Camera Recorder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A72EB1-A888-4D18-BD17-8DAE295B8C8B}"/>
              </a:ext>
            </a:extLst>
          </p:cNvPr>
          <p:cNvSpPr/>
          <p:nvPr/>
        </p:nvSpPr>
        <p:spPr>
          <a:xfrm>
            <a:off x="607145" y="3298358"/>
            <a:ext cx="1442037" cy="805137"/>
          </a:xfrm>
          <a:prstGeom prst="rect">
            <a:avLst/>
          </a:prstGeom>
          <a:solidFill>
            <a:srgbClr val="FFC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/>
              </a:rPr>
              <a:t>Video Data Generator Job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374B70-65EB-4880-A35A-CA8D86EF63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4227" y="2138224"/>
            <a:ext cx="602609" cy="495743"/>
          </a:xfrm>
          <a:prstGeom prst="rect">
            <a:avLst/>
          </a:prstGeom>
        </p:spPr>
      </p:pic>
      <p:sp>
        <p:nvSpPr>
          <p:cNvPr id="10" name="Scroll: Vertical 9">
            <a:extLst>
              <a:ext uri="{FF2B5EF4-FFF2-40B4-BE49-F238E27FC236}">
                <a16:creationId xmlns:a16="http://schemas.microsoft.com/office/drawing/2014/main" id="{7AEC100E-7EB9-49F5-A7F6-84A6D2CA7D81}"/>
              </a:ext>
            </a:extLst>
          </p:cNvPr>
          <p:cNvSpPr/>
          <p:nvPr/>
        </p:nvSpPr>
        <p:spPr>
          <a:xfrm>
            <a:off x="3566137" y="2939509"/>
            <a:ext cx="1362636" cy="742791"/>
          </a:xfrm>
          <a:prstGeom prst="verticalScroll">
            <a:avLst/>
          </a:prstGeom>
          <a:solidFill>
            <a:schemeClr val="bg1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/>
              </a:rPr>
              <a:t>Video Stream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5C9CBF-E502-4BED-9A42-7452623EBEDE}"/>
              </a:ext>
            </a:extLst>
          </p:cNvPr>
          <p:cNvSpPr/>
          <p:nvPr/>
        </p:nvSpPr>
        <p:spPr>
          <a:xfrm>
            <a:off x="5253980" y="2984166"/>
            <a:ext cx="1321655" cy="668593"/>
          </a:xfrm>
          <a:prstGeom prst="rect">
            <a:avLst/>
          </a:prstGeom>
          <a:solidFill>
            <a:srgbClr val="FFC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/>
              </a:rPr>
              <a:t>Multi-Video Grid Job</a:t>
            </a:r>
          </a:p>
        </p:txBody>
      </p:sp>
      <p:sp>
        <p:nvSpPr>
          <p:cNvPr id="12" name="Scroll: Vertical 11">
            <a:extLst>
              <a:ext uri="{FF2B5EF4-FFF2-40B4-BE49-F238E27FC236}">
                <a16:creationId xmlns:a16="http://schemas.microsoft.com/office/drawing/2014/main" id="{DC81D150-506E-468E-807F-604342E9DBE9}"/>
              </a:ext>
            </a:extLst>
          </p:cNvPr>
          <p:cNvSpPr/>
          <p:nvPr/>
        </p:nvSpPr>
        <p:spPr>
          <a:xfrm>
            <a:off x="6900841" y="2944453"/>
            <a:ext cx="1362636" cy="742791"/>
          </a:xfrm>
          <a:prstGeom prst="verticalScroll">
            <a:avLst/>
          </a:prstGeom>
          <a:solidFill>
            <a:schemeClr val="bg1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/>
              </a:rPr>
              <a:t>Grid Stream</a:t>
            </a:r>
          </a:p>
        </p:txBody>
      </p:sp>
      <p:pic>
        <p:nvPicPr>
          <p:cNvPr id="13" name="Graphic 12" descr="Television">
            <a:extLst>
              <a:ext uri="{FF2B5EF4-FFF2-40B4-BE49-F238E27FC236}">
                <a16:creationId xmlns:a16="http://schemas.microsoft.com/office/drawing/2014/main" id="{16AB0966-491A-4D81-8864-760FE2371D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47660" y="2312699"/>
            <a:ext cx="1762207" cy="20121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EC792AC-AB6E-4CEF-AA1A-94B6036DA6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71427" y="2741610"/>
            <a:ext cx="447435" cy="44743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3C4290A-0EAA-4126-82E6-4B4072B5B4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71427" y="3227710"/>
            <a:ext cx="447435" cy="45190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092E1EA-57FF-434E-A90E-E74BB70474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86088" y="2741610"/>
            <a:ext cx="447436" cy="44743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A951950-3ECE-442E-8E41-2795A8D108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4004" y="3961062"/>
            <a:ext cx="447435" cy="45190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57A01C7-D070-4E2C-8CDB-F4208EB398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86090" y="3227710"/>
            <a:ext cx="447435" cy="45190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86AC495-AB6E-4452-9998-78EAE553FDA5}"/>
              </a:ext>
            </a:extLst>
          </p:cNvPr>
          <p:cNvSpPr/>
          <p:nvPr/>
        </p:nvSpPr>
        <p:spPr>
          <a:xfrm>
            <a:off x="8547702" y="3061913"/>
            <a:ext cx="1219200" cy="517063"/>
          </a:xfrm>
          <a:prstGeom prst="rect">
            <a:avLst/>
          </a:prstGeom>
          <a:solidFill>
            <a:srgbClr val="92D05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/>
              </a:rPr>
              <a:t>Video Player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26108AC-A459-48A5-B1EC-83543AD76CED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1846836" y="2386096"/>
            <a:ext cx="315684" cy="59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F4D4573-8AC7-42DC-A76A-29CE3BA8310C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3258775" y="2391998"/>
            <a:ext cx="400211" cy="9189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18C9DB6-3E52-43B2-867F-7BF9EFE8D672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2851439" y="3310906"/>
            <a:ext cx="807547" cy="3874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FF2F206-1078-435D-BB8C-EFE2DED2EF71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 flipV="1">
            <a:off x="2049182" y="3698403"/>
            <a:ext cx="354823" cy="25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A344DE6-79F3-4D9E-A35F-D5BD6061230F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4835923" y="3310905"/>
            <a:ext cx="418056" cy="75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5C3B9D1-1F75-4BD6-8482-0C2C24E322CF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6575634" y="3315849"/>
            <a:ext cx="418056" cy="26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2C97B7B-03AC-4383-A5BA-19E91CB37983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>
            <a:off x="8170627" y="3315849"/>
            <a:ext cx="377075" cy="45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6CAFBE2-6941-419E-BD13-072D41AE4977}"/>
              </a:ext>
            </a:extLst>
          </p:cNvPr>
          <p:cNvCxnSpPr>
            <a:cxnSpLocks/>
            <a:stCxn id="19" idx="3"/>
            <a:endCxn id="13" idx="1"/>
          </p:cNvCxnSpPr>
          <p:nvPr/>
        </p:nvCxnSpPr>
        <p:spPr>
          <a:xfrm flipV="1">
            <a:off x="9766902" y="3318768"/>
            <a:ext cx="380757" cy="16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7B6D63A-8122-4920-948D-AEF40A5F5A8E}"/>
              </a:ext>
            </a:extLst>
          </p:cNvPr>
          <p:cNvSpPr txBox="1"/>
          <p:nvPr/>
        </p:nvSpPr>
        <p:spPr>
          <a:xfrm>
            <a:off x="5137802" y="3832393"/>
            <a:ext cx="1646860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8594" indent="-228594" defTabSz="914377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44444"/>
                </a:solidFill>
                <a:latin typeface="Arial" panose="020B0604020202020204" pitchFamily="34" charset="0"/>
              </a:rPr>
              <a:t>resize images</a:t>
            </a:r>
          </a:p>
          <a:p>
            <a:pPr marL="228594" indent="-228594" defTabSz="914377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44444"/>
                </a:solidFill>
                <a:latin typeface="Arial" panose="020B0604020202020204" pitchFamily="34" charset="0"/>
              </a:rPr>
              <a:t>align by time window</a:t>
            </a:r>
          </a:p>
          <a:p>
            <a:pPr marL="228594" indent="-228594" defTabSz="914377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44444"/>
                </a:solidFill>
                <a:latin typeface="Arial" panose="020B0604020202020204" pitchFamily="34" charset="0"/>
              </a:rPr>
              <a:t>join</a:t>
            </a:r>
          </a:p>
        </p:txBody>
      </p:sp>
    </p:spTree>
    <p:extLst>
      <p:ext uri="{BB962C8B-B14F-4D97-AF65-F5344CB8AC3E}">
        <p14:creationId xmlns:p14="http://schemas.microsoft.com/office/powerpoint/2010/main" val="2772639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Television">
            <a:extLst>
              <a:ext uri="{FF2B5EF4-FFF2-40B4-BE49-F238E27FC236}">
                <a16:creationId xmlns:a16="http://schemas.microsoft.com/office/drawing/2014/main" id="{16AB0966-491A-4D81-8864-760FE2371D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21426" y="313982"/>
            <a:ext cx="1762207" cy="2012136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6CAFBE2-6941-419E-BD13-072D41AE4977}"/>
              </a:ext>
            </a:extLst>
          </p:cNvPr>
          <p:cNvCxnSpPr>
            <a:cxnSpLocks/>
          </p:cNvCxnSpPr>
          <p:nvPr/>
        </p:nvCxnSpPr>
        <p:spPr>
          <a:xfrm flipV="1">
            <a:off x="5825890" y="1093622"/>
            <a:ext cx="395536" cy="40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D7D2546-66FE-44A4-B23B-E4A47B5744C6}"/>
              </a:ext>
            </a:extLst>
          </p:cNvPr>
          <p:cNvSpPr/>
          <p:nvPr/>
        </p:nvSpPr>
        <p:spPr>
          <a:xfrm>
            <a:off x="3194950" y="1636511"/>
            <a:ext cx="1096256" cy="517063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/>
              </a:rPr>
              <a:t>Pravega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D993EC3-53F6-4670-B05D-39E51E5D0BFD}"/>
              </a:ext>
            </a:extLst>
          </p:cNvPr>
          <p:cNvSpPr/>
          <p:nvPr/>
        </p:nvSpPr>
        <p:spPr>
          <a:xfrm>
            <a:off x="3194950" y="2451437"/>
            <a:ext cx="1096256" cy="51706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Arial"/>
              </a:rPr>
              <a:t>Long Term Storage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4487C7D-B46D-455E-BC99-11EF779EEBA0}"/>
              </a:ext>
            </a:extLst>
          </p:cNvPr>
          <p:cNvSpPr/>
          <p:nvPr/>
        </p:nvSpPr>
        <p:spPr>
          <a:xfrm>
            <a:off x="4729634" y="830469"/>
            <a:ext cx="1096256" cy="517063"/>
          </a:xfrm>
          <a:prstGeom prst="rect">
            <a:avLst/>
          </a:prstGeom>
          <a:solidFill>
            <a:srgbClr val="92D05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000000"/>
                </a:solidFill>
                <a:latin typeface="Arial"/>
              </a:rPr>
              <a:t>Jupyter Notebook Server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6CCF498-CB2C-4C06-B545-D68B057C36CC}"/>
              </a:ext>
            </a:extLst>
          </p:cNvPr>
          <p:cNvCxnSpPr>
            <a:cxnSpLocks/>
          </p:cNvCxnSpPr>
          <p:nvPr/>
        </p:nvCxnSpPr>
        <p:spPr>
          <a:xfrm>
            <a:off x="1089980" y="669180"/>
            <a:ext cx="39311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Content Placeholder 4" descr="Web cam">
            <a:extLst>
              <a:ext uri="{FF2B5EF4-FFF2-40B4-BE49-F238E27FC236}">
                <a16:creationId xmlns:a16="http://schemas.microsoft.com/office/drawing/2014/main" id="{021B0FDB-BD35-4AC8-B4E1-4AD0CB9D7F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5001" y="258670"/>
            <a:ext cx="742791" cy="742791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67BA6BA-68BA-4E9E-8959-31D1C3DEFC1E}"/>
              </a:ext>
            </a:extLst>
          </p:cNvPr>
          <p:cNvCxnSpPr>
            <a:cxnSpLocks/>
          </p:cNvCxnSpPr>
          <p:nvPr/>
        </p:nvCxnSpPr>
        <p:spPr>
          <a:xfrm>
            <a:off x="2085705" y="669181"/>
            <a:ext cx="1094467" cy="2845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6FC88B4-C092-40D0-AE0A-D599F0DF9B18}"/>
              </a:ext>
            </a:extLst>
          </p:cNvPr>
          <p:cNvCxnSpPr>
            <a:cxnSpLocks/>
          </p:cNvCxnSpPr>
          <p:nvPr/>
        </p:nvCxnSpPr>
        <p:spPr>
          <a:xfrm>
            <a:off x="1089063" y="1441561"/>
            <a:ext cx="39311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Content Placeholder 4" descr="Web cam">
            <a:extLst>
              <a:ext uri="{FF2B5EF4-FFF2-40B4-BE49-F238E27FC236}">
                <a16:creationId xmlns:a16="http://schemas.microsoft.com/office/drawing/2014/main" id="{C0C19D2F-BAC2-4638-8F22-B57DF0993A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4084" y="1031051"/>
            <a:ext cx="742791" cy="742791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813FD79-78FB-4A59-99D1-95C3CEBB1730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2084788" y="1089001"/>
            <a:ext cx="1110162" cy="3525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462DEF5E-B2ED-4FB7-B829-75B67DB79AEE}"/>
              </a:ext>
            </a:extLst>
          </p:cNvPr>
          <p:cNvSpPr/>
          <p:nvPr/>
        </p:nvSpPr>
        <p:spPr>
          <a:xfrm>
            <a:off x="3194950" y="830469"/>
            <a:ext cx="1096256" cy="517063"/>
          </a:xfrm>
          <a:prstGeom prst="rect">
            <a:avLst/>
          </a:prstGeom>
          <a:solidFill>
            <a:srgbClr val="92D05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000000"/>
                </a:solidFill>
                <a:latin typeface="Arial"/>
              </a:rPr>
              <a:t>Pravega GRPC Gateway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43BEB64-7E32-4F39-8E23-B89174B7E2E0}"/>
              </a:ext>
            </a:extLst>
          </p:cNvPr>
          <p:cNvSpPr/>
          <p:nvPr/>
        </p:nvSpPr>
        <p:spPr>
          <a:xfrm>
            <a:off x="536476" y="234129"/>
            <a:ext cx="1778921" cy="2649544"/>
          </a:xfrm>
          <a:prstGeom prst="roundRect">
            <a:avLst/>
          </a:prstGeom>
          <a:noFill/>
          <a:ln w="12700"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30504B-F92B-4CCE-8AD3-07B6C15533E7}"/>
              </a:ext>
            </a:extLst>
          </p:cNvPr>
          <p:cNvSpPr txBox="1"/>
          <p:nvPr/>
        </p:nvSpPr>
        <p:spPr>
          <a:xfrm>
            <a:off x="830065" y="2655321"/>
            <a:ext cx="117038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/>
              <a:t>(simulated)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87F49DA-604B-4015-9DE0-C088DD2D14AE}"/>
              </a:ext>
            </a:extLst>
          </p:cNvPr>
          <p:cNvCxnSpPr>
            <a:cxnSpLocks/>
          </p:cNvCxnSpPr>
          <p:nvPr/>
        </p:nvCxnSpPr>
        <p:spPr>
          <a:xfrm>
            <a:off x="3483429" y="1347532"/>
            <a:ext cx="0" cy="2889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A561896-A76A-4093-AD2A-1D6ED8F21727}"/>
              </a:ext>
            </a:extLst>
          </p:cNvPr>
          <p:cNvCxnSpPr>
            <a:cxnSpLocks/>
          </p:cNvCxnSpPr>
          <p:nvPr/>
        </p:nvCxnSpPr>
        <p:spPr>
          <a:xfrm>
            <a:off x="3483429" y="2162459"/>
            <a:ext cx="0" cy="2889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C9B197E-C002-4E58-A735-2D80C1FB2AF0}"/>
              </a:ext>
            </a:extLst>
          </p:cNvPr>
          <p:cNvCxnSpPr>
            <a:cxnSpLocks/>
          </p:cNvCxnSpPr>
          <p:nvPr/>
        </p:nvCxnSpPr>
        <p:spPr>
          <a:xfrm flipV="1">
            <a:off x="3966754" y="2153574"/>
            <a:ext cx="0" cy="2978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9103352-F671-46A6-AC1C-2BF5671230C6}"/>
              </a:ext>
            </a:extLst>
          </p:cNvPr>
          <p:cNvCxnSpPr>
            <a:cxnSpLocks/>
          </p:cNvCxnSpPr>
          <p:nvPr/>
        </p:nvCxnSpPr>
        <p:spPr>
          <a:xfrm flipV="1">
            <a:off x="3966754" y="1347532"/>
            <a:ext cx="0" cy="2978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7D9A711-71EE-4F61-BEBD-740EA9CF8B17}"/>
              </a:ext>
            </a:extLst>
          </p:cNvPr>
          <p:cNvCxnSpPr>
            <a:cxnSpLocks/>
            <a:stCxn id="45" idx="3"/>
            <a:endCxn id="33" idx="1"/>
          </p:cNvCxnSpPr>
          <p:nvPr/>
        </p:nvCxnSpPr>
        <p:spPr>
          <a:xfrm>
            <a:off x="4291206" y="1089001"/>
            <a:ext cx="43842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6D6DC4F-1A9F-4321-9E95-EBC6C6149ED4}"/>
              </a:ext>
            </a:extLst>
          </p:cNvPr>
          <p:cNvCxnSpPr>
            <a:cxnSpLocks/>
          </p:cNvCxnSpPr>
          <p:nvPr/>
        </p:nvCxnSpPr>
        <p:spPr>
          <a:xfrm>
            <a:off x="1089063" y="2217916"/>
            <a:ext cx="39311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Content Placeholder 4" descr="Web cam">
            <a:extLst>
              <a:ext uri="{FF2B5EF4-FFF2-40B4-BE49-F238E27FC236}">
                <a16:creationId xmlns:a16="http://schemas.microsoft.com/office/drawing/2014/main" id="{D21EE501-4F3E-46A5-AF91-56D38DE3FD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4084" y="1807406"/>
            <a:ext cx="742791" cy="742791"/>
          </a:xfrm>
          <a:prstGeom prst="rect">
            <a:avLst/>
          </a:prstGeom>
        </p:spPr>
      </p:pic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1292985-BF4E-4575-9ABB-29B253C19B04}"/>
              </a:ext>
            </a:extLst>
          </p:cNvPr>
          <p:cNvCxnSpPr>
            <a:cxnSpLocks/>
          </p:cNvCxnSpPr>
          <p:nvPr/>
        </p:nvCxnSpPr>
        <p:spPr>
          <a:xfrm flipV="1">
            <a:off x="2084788" y="1255394"/>
            <a:ext cx="1095384" cy="9625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AF5381E0-AD95-47D1-8C84-818462F0E2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1768" y="1255394"/>
            <a:ext cx="593019" cy="390525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CFB09702-A91A-46E7-995E-87367C5005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80866" y="2051252"/>
            <a:ext cx="579581" cy="325379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5D57D431-A135-4DA1-8F93-124F232598C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85858" y="484653"/>
            <a:ext cx="569595" cy="390352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99A5907A-EE8A-4F01-AA72-0326E225B5F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25958" y="769674"/>
            <a:ext cx="1371057" cy="90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393023"/>
      </p:ext>
    </p:extLst>
  </p:cSld>
  <p:clrMapOvr>
    <a:masterClrMapping/>
  </p:clrMapOvr>
</p:sld>
</file>

<file path=ppt/theme/theme1.xml><?xml version="1.0" encoding="utf-8"?>
<a:theme xmlns:a="http://schemas.openxmlformats.org/drawingml/2006/main" name="Dell EMC 2019">
  <a:themeElements>
    <a:clrScheme name="Dell New VID">
      <a:dk1>
        <a:srgbClr val="444444"/>
      </a:dk1>
      <a:lt1>
        <a:srgbClr val="0076CE"/>
      </a:lt1>
      <a:dk2>
        <a:srgbClr val="FFFFFF"/>
      </a:dk2>
      <a:lt2>
        <a:srgbClr val="000000"/>
      </a:lt2>
      <a:accent1>
        <a:srgbClr val="00447C"/>
      </a:accent1>
      <a:accent2>
        <a:srgbClr val="6EA204"/>
      </a:accent2>
      <a:accent3>
        <a:srgbClr val="F2AF00"/>
      </a:accent3>
      <a:accent4>
        <a:srgbClr val="EE6411"/>
      </a:accent4>
      <a:accent5>
        <a:srgbClr val="CE1126"/>
      </a:accent5>
      <a:accent6>
        <a:srgbClr val="41B6E6"/>
      </a:accent6>
      <a:hlink>
        <a:srgbClr val="0076CE"/>
      </a:hlink>
      <a:folHlink>
        <a:srgbClr val="6E258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bg2"/>
          </a:solidFill>
        </a:ln>
      </a:spPr>
      <a:bodyPr rtlCol="0" anchor="ctr"/>
      <a:lstStyle>
        <a:defPPr algn="ctr">
          <a:defRPr sz="1200" dirty="0" smtClean="0">
            <a:solidFill>
              <a:schemeClr val="bg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ctr">
          <a:defRPr sz="18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Dell_EMC 2019 [Compatibility Mode]" id="{3B96605A-76C2-4F16-B5EE-69ADE922819B}" vid="{1E6A8245-15C1-45BD-84D8-0FE75A118AC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155</Words>
  <Application>Microsoft Office PowerPoint</Application>
  <PresentationFormat>Widescreen</PresentationFormat>
  <Paragraphs>30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Dell EMC 2019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Fahey, Claudio</dc:creator>
  <cp:lastModifiedBy>Fahey, Claudio</cp:lastModifiedBy>
  <cp:revision>7</cp:revision>
  <dcterms:created xsi:type="dcterms:W3CDTF">2019-09-10T18:00:10Z</dcterms:created>
  <dcterms:modified xsi:type="dcterms:W3CDTF">2020-04-09T20:31:09Z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7cb76b2-10b8-4fe1-93d4-2202842406cd_Enabled">
    <vt:lpwstr>True</vt:lpwstr>
  </property>
  <property fmtid="{D5CDD505-2E9C-101B-9397-08002B2CF9AE}" pid="3" name="MSIP_Label_17cb76b2-10b8-4fe1-93d4-2202842406cd_SiteId">
    <vt:lpwstr>945c199a-83a2-4e80-9f8c-5a91be5752dd</vt:lpwstr>
  </property>
  <property fmtid="{D5CDD505-2E9C-101B-9397-08002B2CF9AE}" pid="4" name="MSIP_Label_17cb76b2-10b8-4fe1-93d4-2202842406cd_Owner">
    <vt:lpwstr>Claudio.Fahey@dell.com</vt:lpwstr>
  </property>
  <property fmtid="{D5CDD505-2E9C-101B-9397-08002B2CF9AE}" pid="5" name="MSIP_Label_17cb76b2-10b8-4fe1-93d4-2202842406cd_SetDate">
    <vt:lpwstr>2020-04-09T19:02:02.0867381Z</vt:lpwstr>
  </property>
  <property fmtid="{D5CDD505-2E9C-101B-9397-08002B2CF9AE}" pid="6" name="MSIP_Label_17cb76b2-10b8-4fe1-93d4-2202842406cd_Name">
    <vt:lpwstr>External Public</vt:lpwstr>
  </property>
  <property fmtid="{D5CDD505-2E9C-101B-9397-08002B2CF9AE}" pid="7" name="MSIP_Label_17cb76b2-10b8-4fe1-93d4-2202842406cd_Application">
    <vt:lpwstr>Microsoft Azure Information Protection</vt:lpwstr>
  </property>
  <property fmtid="{D5CDD505-2E9C-101B-9397-08002B2CF9AE}" pid="8" name="MSIP_Label_17cb76b2-10b8-4fe1-93d4-2202842406cd_ActionId">
    <vt:lpwstr>470073e7-697d-4c94-ae30-7ed3bae6b5fd</vt:lpwstr>
  </property>
  <property fmtid="{D5CDD505-2E9C-101B-9397-08002B2CF9AE}" pid="9" name="MSIP_Label_17cb76b2-10b8-4fe1-93d4-2202842406cd_Extended_MSFT_Method">
    <vt:lpwstr>Manual</vt:lpwstr>
  </property>
  <property fmtid="{D5CDD505-2E9C-101B-9397-08002B2CF9AE}" pid="10" name="aiplabel">
    <vt:lpwstr>External Public</vt:lpwstr>
  </property>
</Properties>
</file>