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3" r:id="rId9"/>
    <p:sldId id="261" r:id="rId10"/>
    <p:sldId id="264" r:id="rId11"/>
    <p:sldId id="260" r:id="rId12"/>
    <p:sldId id="262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6CCD-D1FC-4A01-A21F-58E44E67945A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87463-8906-4077-A167-323F224BA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imagem,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r>
              <a:rPr lang="pt-BR" dirty="0" smtClean="0"/>
              <a:t> 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7463-8906-4077-A167-323F224BA3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5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70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7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9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8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7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E51-8ACD-48EB-B07B-3990D15614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682B-F432-4E4A-A025-18CFD43E1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43625" y="4794422"/>
            <a:ext cx="2648375" cy="2063578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Cláudio A. Faria Toledo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Redes-MT3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310" y="365125"/>
            <a:ext cx="5549462" cy="943413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rgbClr val="7030A0"/>
                </a:solidFill>
              </a:rPr>
              <a:t>Cenário Proposto</a:t>
            </a:r>
            <a:endParaRPr lang="pt-BR" sz="6000" dirty="0">
              <a:solidFill>
                <a:srgbClr val="7030A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61816" y="1308538"/>
            <a:ext cx="52834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030A0"/>
                </a:solidFill>
              </a:rPr>
              <a:t>Objetivo: Automatizar o controle da residência para responsáveis que não estão em casa durante o horário de saída de seus filhos.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030A0"/>
                </a:solidFill>
              </a:rPr>
              <a:t>Solução Utilizada: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030A0"/>
                </a:solidFill>
              </a:rPr>
              <a:t>RESIDÊNCIA: Implantar um MCU conectado as seguintes coisas: Controlador de Acesso; Cafeteira; Luzes; Porta e janelas.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030A0"/>
                </a:solidFill>
              </a:rPr>
              <a:t>Manipular estes dispositivos remotamente para o momento de saída do filho. Abrir/fechar janelas e cortinas, preparar café; Destravar a porta no horário de saída, e voltar a travar ao término deste horário, e através do controlador de acesso verificar se o indivíduo saiu ou não.</a:t>
            </a:r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" y="1308538"/>
            <a:ext cx="5171090" cy="49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rgbClr val="7030A0"/>
                </a:solidFill>
              </a:rPr>
              <a:t>I   T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7030A0"/>
                </a:solidFill>
              </a:rPr>
              <a:t>Qualquer coisa que possa ser conectada será </a:t>
            </a:r>
            <a:r>
              <a:rPr lang="pt-BR" dirty="0" smtClean="0">
                <a:solidFill>
                  <a:srgbClr val="7030A0"/>
                </a:solidFill>
              </a:rPr>
              <a:t>conectada;</a:t>
            </a:r>
            <a:endParaRPr lang="pt-BR" dirty="0">
              <a:solidFill>
                <a:srgbClr val="7030A0"/>
              </a:solidFill>
            </a:endParaRPr>
          </a:p>
          <a:p>
            <a:pPr algn="just"/>
            <a:r>
              <a:rPr lang="pt-BR" dirty="0">
                <a:solidFill>
                  <a:srgbClr val="7030A0"/>
                </a:solidFill>
              </a:rPr>
              <a:t>“A </a:t>
            </a:r>
            <a:r>
              <a:rPr lang="pt-BR" dirty="0" err="1">
                <a:solidFill>
                  <a:srgbClr val="7030A0"/>
                </a:solidFill>
              </a:rPr>
              <a:t>IoT</a:t>
            </a:r>
            <a:r>
              <a:rPr lang="pt-BR" dirty="0">
                <a:solidFill>
                  <a:srgbClr val="7030A0"/>
                </a:solidFill>
              </a:rPr>
              <a:t> é uma rede gigante de "coisas" conectadas (que também inclui pessoas):</a:t>
            </a:r>
          </a:p>
          <a:p>
            <a:pPr lvl="1" algn="just"/>
            <a:r>
              <a:rPr lang="pt-BR" sz="2800" dirty="0">
                <a:solidFill>
                  <a:srgbClr val="7030A0"/>
                </a:solidFill>
              </a:rPr>
              <a:t>O relacionamento será entre pessoas-pessoas, pessoas-coisas e coisas-coisas.</a:t>
            </a:r>
          </a:p>
          <a:p>
            <a:pPr algn="just"/>
            <a:r>
              <a:rPr lang="pt-BR" dirty="0" smtClean="0">
                <a:solidFill>
                  <a:srgbClr val="7030A0"/>
                </a:solidFill>
              </a:rPr>
              <a:t>“Até 2020 haverá mais de 26 bilhões de dispositivos conectados”</a:t>
            </a:r>
          </a:p>
          <a:p>
            <a:pPr marL="0" indent="0" algn="r">
              <a:buNone/>
            </a:pPr>
            <a:r>
              <a:rPr lang="pt-BR" dirty="0" smtClean="0">
                <a:solidFill>
                  <a:srgbClr val="7030A0"/>
                </a:solidFill>
              </a:rPr>
              <a:t>-</a:t>
            </a:r>
            <a:r>
              <a:rPr lang="pt-BR" dirty="0" err="1" smtClean="0">
                <a:solidFill>
                  <a:srgbClr val="7030A0"/>
                </a:solidFill>
              </a:rPr>
              <a:t>Gartner</a:t>
            </a:r>
            <a:endParaRPr lang="pt-BR" dirty="0" smtClean="0">
              <a:solidFill>
                <a:srgbClr val="7030A0"/>
              </a:solidFill>
            </a:endParaRPr>
          </a:p>
          <a:p>
            <a:pPr algn="just"/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48" y="770402"/>
            <a:ext cx="691055" cy="6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" y="4611414"/>
            <a:ext cx="2159876" cy="21598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rgbClr val="7030A0"/>
                </a:solidFill>
              </a:rPr>
              <a:t>I   T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Segurança é </a:t>
            </a:r>
            <a:r>
              <a:rPr lang="pt-BR" dirty="0">
                <a:solidFill>
                  <a:srgbClr val="7030A0"/>
                </a:solidFill>
              </a:rPr>
              <a:t>um grande problema que muitas vezes é levantado. Com bilhões de dispositivos conectados, o que as pessoas podem fazer para garantir que suas informações permaneçam seguras? </a:t>
            </a:r>
            <a:endParaRPr lang="pt-BR" dirty="0" smtClean="0">
              <a:solidFill>
                <a:srgbClr val="7030A0"/>
              </a:solidFill>
            </a:endParaRPr>
          </a:p>
          <a:p>
            <a:pPr algn="just"/>
            <a:r>
              <a:rPr lang="pt-BR" dirty="0">
                <a:solidFill>
                  <a:srgbClr val="7030A0"/>
                </a:solidFill>
              </a:rPr>
              <a:t>Outra questão que muitas empresas vão enfrentar é a quantidade massiva de dados que todos esses dispositivos irão produzir. As empresas precisam descobrir uma maneira de armazenar, rastrear, analisar e entender a grande quantidade de dados que serão gerados.</a:t>
            </a:r>
          </a:p>
          <a:p>
            <a:pPr algn="just"/>
            <a:endParaRPr lang="pt-BR" dirty="0">
              <a:solidFill>
                <a:srgbClr val="7030A0"/>
              </a:solidFill>
            </a:endParaRPr>
          </a:p>
          <a:p>
            <a:pPr algn="just"/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48" y="770402"/>
            <a:ext cx="691055" cy="6910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945" y="2285999"/>
            <a:ext cx="881282" cy="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rgbClr val="7030A0"/>
                </a:solidFill>
              </a:rPr>
              <a:t>Considerações Finais</a:t>
            </a:r>
            <a:endParaRPr lang="pt-BR" sz="8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7030A0"/>
                </a:solidFill>
              </a:rPr>
              <a:t>O </a:t>
            </a:r>
            <a:r>
              <a:rPr lang="pt-BR" dirty="0" err="1" smtClean="0">
                <a:solidFill>
                  <a:srgbClr val="7030A0"/>
                </a:solidFill>
              </a:rPr>
              <a:t>IoT</a:t>
            </a:r>
            <a:r>
              <a:rPr lang="pt-BR" dirty="0" smtClean="0">
                <a:solidFill>
                  <a:srgbClr val="7030A0"/>
                </a:solidFill>
              </a:rPr>
              <a:t> é um conceito que mostra potencial de </a:t>
            </a:r>
            <a:r>
              <a:rPr lang="pt-BR" dirty="0" smtClean="0">
                <a:solidFill>
                  <a:srgbClr val="7030A0"/>
                </a:solidFill>
              </a:rPr>
              <a:t>crescimento e aplicação na realidade cotidiana mundial. Através da expansão da abrangência da rede, e da implementação de serviços para manipulação de tarefas, funções e atividades, das mais simples at</a:t>
            </a:r>
            <a:r>
              <a:rPr lang="pt-BR" dirty="0" smtClean="0">
                <a:solidFill>
                  <a:srgbClr val="7030A0"/>
                </a:solidFill>
              </a:rPr>
              <a:t>é as mais complexas, </a:t>
            </a:r>
            <a:r>
              <a:rPr lang="pt-BR" dirty="0" err="1" smtClean="0">
                <a:solidFill>
                  <a:srgbClr val="7030A0"/>
                </a:solidFill>
              </a:rPr>
              <a:t>IoT</a:t>
            </a:r>
            <a:r>
              <a:rPr lang="pt-BR" dirty="0" smtClean="0">
                <a:solidFill>
                  <a:srgbClr val="7030A0"/>
                </a:solidFill>
              </a:rPr>
              <a:t> se torna um conceito necessário para suprir a necessidade do controle e interação tanto com pessoas, quanto com máquinas.</a:t>
            </a:r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08" y="721574"/>
            <a:ext cx="691055" cy="6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7030A0"/>
                </a:solidFill>
              </a:rPr>
              <a:t>Conceito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7030A0"/>
                </a:solidFill>
              </a:rPr>
              <a:t>“Internet”;</a:t>
            </a:r>
          </a:p>
          <a:p>
            <a:pPr lvl="1" algn="just"/>
            <a:r>
              <a:rPr lang="pt-BR" sz="3200" dirty="0">
                <a:solidFill>
                  <a:srgbClr val="7030A0"/>
                </a:solidFill>
              </a:rPr>
              <a:t>Uma rede global de computadores que fornece uma variedade de recursos de informação e comunicação, consistindo de redes interconectadas usando protocolos de comunicação </a:t>
            </a:r>
            <a:r>
              <a:rPr lang="pt-BR" sz="3200" dirty="0" smtClean="0">
                <a:solidFill>
                  <a:srgbClr val="7030A0"/>
                </a:solidFill>
              </a:rPr>
              <a:t>padronizados;</a:t>
            </a:r>
          </a:p>
          <a:p>
            <a:endParaRPr lang="pt-BR" dirty="0" smtClean="0">
              <a:solidFill>
                <a:srgbClr val="7030A0"/>
              </a:solidFill>
            </a:endParaRPr>
          </a:p>
          <a:p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407" y="3660173"/>
            <a:ext cx="3142593" cy="31379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3992"/>
            <a:ext cx="2424742" cy="24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7030A0"/>
                </a:solidFill>
              </a:rPr>
              <a:t>Conceito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7030A0"/>
                </a:solidFill>
              </a:rPr>
              <a:t>“</a:t>
            </a:r>
            <a:r>
              <a:rPr lang="pt-BR" dirty="0" err="1" smtClean="0">
                <a:solidFill>
                  <a:srgbClr val="7030A0"/>
                </a:solidFill>
              </a:rPr>
              <a:t>Things</a:t>
            </a:r>
            <a:r>
              <a:rPr lang="pt-BR" dirty="0" smtClean="0">
                <a:solidFill>
                  <a:srgbClr val="7030A0"/>
                </a:solidFill>
              </a:rPr>
              <a:t>”</a:t>
            </a:r>
          </a:p>
          <a:p>
            <a:pPr lvl="1" algn="just"/>
            <a:r>
              <a:rPr lang="pt-BR" sz="2800" dirty="0" smtClean="0">
                <a:solidFill>
                  <a:srgbClr val="7030A0"/>
                </a:solidFill>
              </a:rPr>
              <a:t>Máquinas de Lavar, Óculos, Cafeteiras...</a:t>
            </a:r>
          </a:p>
          <a:p>
            <a:pPr algn="just"/>
            <a:r>
              <a:rPr lang="pt-BR" dirty="0" smtClean="0">
                <a:solidFill>
                  <a:srgbClr val="7030A0"/>
                </a:solidFill>
              </a:rPr>
              <a:t>TODOS dispositivos que podem veicular dados através de:</a:t>
            </a:r>
          </a:p>
          <a:p>
            <a:pPr lvl="5" algn="just"/>
            <a:r>
              <a:rPr lang="pt-BR" sz="2800" dirty="0" smtClean="0">
                <a:solidFill>
                  <a:srgbClr val="7030A0"/>
                </a:solidFill>
              </a:rPr>
              <a:t>Sensores;</a:t>
            </a:r>
          </a:p>
          <a:p>
            <a:pPr lvl="5" algn="just"/>
            <a:r>
              <a:rPr lang="pt-BR" sz="2800" dirty="0" smtClean="0">
                <a:solidFill>
                  <a:srgbClr val="7030A0"/>
                </a:solidFill>
              </a:rPr>
              <a:t>Input;</a:t>
            </a:r>
          </a:p>
          <a:p>
            <a:pPr lvl="1"/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5" t="662" r="19539" b="1892"/>
          <a:stretch/>
        </p:blipFill>
        <p:spPr>
          <a:xfrm>
            <a:off x="10158247" y="3563007"/>
            <a:ext cx="2033753" cy="32949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58" y="4750308"/>
            <a:ext cx="2624521" cy="21076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" y="3707863"/>
            <a:ext cx="2744291" cy="31501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7523">
            <a:off x="4305651" y="4893559"/>
            <a:ext cx="2852178" cy="14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062" y="0"/>
            <a:ext cx="10515600" cy="1136376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rgbClr val="7030A0"/>
                </a:solidFill>
              </a:rPr>
              <a:t>Origem do Termo</a:t>
            </a:r>
            <a:endParaRPr lang="pt-BR" sz="6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8896"/>
            <a:ext cx="10515600" cy="52972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7030A0"/>
                </a:solidFill>
              </a:rPr>
              <a:t>A ideia de conectar objetos é discutida desde 1991, quando a conexão TCP/IP e a Internet que conhecemos hoje começou a se popularizar. Bill </a:t>
            </a:r>
            <a:r>
              <a:rPr lang="pt-BR" dirty="0" err="1">
                <a:solidFill>
                  <a:srgbClr val="7030A0"/>
                </a:solidFill>
              </a:rPr>
              <a:t>Joy</a:t>
            </a:r>
            <a:r>
              <a:rPr lang="pt-BR" dirty="0">
                <a:solidFill>
                  <a:srgbClr val="7030A0"/>
                </a:solidFill>
              </a:rPr>
              <a:t>, </a:t>
            </a:r>
            <a:r>
              <a:rPr lang="pt-BR" dirty="0" err="1">
                <a:solidFill>
                  <a:srgbClr val="7030A0"/>
                </a:solidFill>
              </a:rPr>
              <a:t>cofundador</a:t>
            </a:r>
            <a:r>
              <a:rPr lang="pt-BR" dirty="0">
                <a:solidFill>
                  <a:srgbClr val="7030A0"/>
                </a:solidFill>
              </a:rPr>
              <a:t> da Sun Microsystems, pensou sobre a conexão de </a:t>
            </a:r>
            <a:r>
              <a:rPr lang="pt-BR" dirty="0" err="1">
                <a:solidFill>
                  <a:srgbClr val="7030A0"/>
                </a:solidFill>
              </a:rPr>
              <a:t>Device</a:t>
            </a:r>
            <a:r>
              <a:rPr lang="pt-BR" dirty="0">
                <a:solidFill>
                  <a:srgbClr val="7030A0"/>
                </a:solidFill>
              </a:rPr>
              <a:t> para </a:t>
            </a:r>
            <a:r>
              <a:rPr lang="pt-BR" dirty="0" err="1">
                <a:solidFill>
                  <a:srgbClr val="7030A0"/>
                </a:solidFill>
              </a:rPr>
              <a:t>Device</a:t>
            </a:r>
            <a:r>
              <a:rPr lang="pt-BR" dirty="0">
                <a:solidFill>
                  <a:srgbClr val="7030A0"/>
                </a:solidFill>
              </a:rPr>
              <a:t> (D2D), tipo de ligação que faz parte de um conceito maior, o de “várias webs</a:t>
            </a:r>
            <a:r>
              <a:rPr lang="pt-BR" dirty="0" smtClean="0">
                <a:solidFill>
                  <a:srgbClr val="7030A0"/>
                </a:solidFill>
              </a:rPr>
              <a:t>”;</a:t>
            </a:r>
            <a:endParaRPr lang="pt-BR" dirty="0">
              <a:solidFill>
                <a:srgbClr val="7030A0"/>
              </a:solidFill>
            </a:endParaRPr>
          </a:p>
          <a:p>
            <a:pPr algn="just"/>
            <a:endParaRPr lang="pt-BR" dirty="0" smtClean="0">
              <a:solidFill>
                <a:srgbClr val="7030A0"/>
              </a:solidFill>
            </a:endParaRPr>
          </a:p>
          <a:p>
            <a:pPr algn="just"/>
            <a:r>
              <a:rPr lang="pt-BR" dirty="0" smtClean="0">
                <a:solidFill>
                  <a:srgbClr val="7030A0"/>
                </a:solidFill>
              </a:rPr>
              <a:t>Em </a:t>
            </a:r>
            <a:r>
              <a:rPr lang="pt-BR" dirty="0">
                <a:solidFill>
                  <a:srgbClr val="7030A0"/>
                </a:solidFill>
              </a:rPr>
              <a:t>1999, Kevin Ashton do MIT propôs o termo “Internet das Coisas" e dez anos depois escreveu o artigo “A Coisa da Internet das Coisas” para o RFID </a:t>
            </a:r>
            <a:r>
              <a:rPr lang="pt-BR" dirty="0" err="1">
                <a:solidFill>
                  <a:srgbClr val="7030A0"/>
                </a:solidFill>
              </a:rPr>
              <a:t>Journal</a:t>
            </a:r>
            <a:r>
              <a:rPr lang="pt-BR" dirty="0">
                <a:solidFill>
                  <a:srgbClr val="7030A0"/>
                </a:solidFill>
              </a:rPr>
              <a:t>. De acordo com o especialista, a rede oferecia, na época, 50 </a:t>
            </a:r>
            <a:r>
              <a:rPr lang="pt-BR" dirty="0" err="1">
                <a:solidFill>
                  <a:srgbClr val="7030A0"/>
                </a:solidFill>
              </a:rPr>
              <a:t>Pentabytes</a:t>
            </a:r>
            <a:r>
              <a:rPr lang="pt-BR" dirty="0">
                <a:solidFill>
                  <a:srgbClr val="7030A0"/>
                </a:solidFill>
              </a:rPr>
              <a:t> de dados acumulados em gravações, registros e reprodução de imagens.</a:t>
            </a:r>
          </a:p>
          <a:p>
            <a:endParaRPr lang="pt-BR" dirty="0" smtClean="0">
              <a:solidFill>
                <a:srgbClr val="7030A0"/>
              </a:solidFill>
            </a:endParaRPr>
          </a:p>
          <a:p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9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rgbClr val="7030A0"/>
                </a:solidFill>
              </a:rPr>
              <a:t>Sensores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13482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rgbClr val="7030A0"/>
                </a:solidFill>
              </a:rPr>
              <a:t>Internet das coisas utiliza sensores e diversos dispositivos que recebem, manipulam e até processam dados, para associá-los a uma rede, pela qual vai ser acessada de “qualquer” lugar, para gerencia e manipulação remota</a:t>
            </a:r>
            <a:r>
              <a:rPr lang="pt-BR" dirty="0" smtClean="0">
                <a:solidFill>
                  <a:srgbClr val="7030A0"/>
                </a:solidFill>
              </a:rPr>
              <a:t>. Estes sensores podem variam numa infinidade de opções, pois se adequam a necessidade, porém, devem estar associados a um MCU, para o processamento e veiculação dos dados gerados.</a:t>
            </a:r>
            <a:endParaRPr lang="pt-BR" dirty="0" smtClean="0">
              <a:solidFill>
                <a:srgbClr val="7030A0"/>
              </a:solidFill>
            </a:endParaRPr>
          </a:p>
          <a:p>
            <a:pPr algn="just"/>
            <a:r>
              <a:rPr lang="pt-BR" dirty="0" err="1" smtClean="0">
                <a:solidFill>
                  <a:srgbClr val="7030A0"/>
                </a:solidFill>
              </a:rPr>
              <a:t>Ex</a:t>
            </a:r>
            <a:r>
              <a:rPr lang="pt-BR" dirty="0" smtClean="0">
                <a:solidFill>
                  <a:srgbClr val="7030A0"/>
                </a:solidFill>
              </a:rPr>
              <a:t>: ARDUINO e </a:t>
            </a:r>
            <a:r>
              <a:rPr lang="pt-BR" dirty="0" err="1" smtClean="0">
                <a:solidFill>
                  <a:srgbClr val="7030A0"/>
                </a:solidFill>
              </a:rPr>
              <a:t>Raspberry</a:t>
            </a:r>
            <a:r>
              <a:rPr lang="pt-BR" dirty="0" smtClean="0">
                <a:solidFill>
                  <a:srgbClr val="7030A0"/>
                </a:solidFill>
              </a:rPr>
              <a:t>.</a:t>
            </a:r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5" y="698001"/>
            <a:ext cx="708338" cy="691055"/>
          </a:xfrm>
          <a:prstGeom prst="rect">
            <a:avLst/>
          </a:prstGeom>
        </p:spPr>
      </p:pic>
      <p:pic>
        <p:nvPicPr>
          <p:cNvPr id="1026" name="Picture 2" descr="https://ae01.alicdn.com/kf/HTB1nr6bRFXXXXc.XpXXq6xXFXXXI/Oficial-smarian-Eletr-nica-Inteligente-16-tipos-de-sensores-Raspberry-Pi-3-Raspberry-Pi-2-Modelo.jpg_640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682" y="2207213"/>
            <a:ext cx="4206765" cy="4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9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err="1" smtClean="0">
                <a:solidFill>
                  <a:srgbClr val="7030A0"/>
                </a:solidFill>
              </a:rPr>
              <a:t>MCUs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7030A0"/>
                </a:solidFill>
              </a:rPr>
              <a:t>Microcontrolador</a:t>
            </a:r>
            <a:r>
              <a:rPr lang="pt-BR" dirty="0">
                <a:solidFill>
                  <a:srgbClr val="7030A0"/>
                </a:solidFill>
              </a:rPr>
              <a:t> é um tipo especial de circuito integrado, pois vem com a possibilidade de ser programado para desempenhar tarefas específicas</a:t>
            </a:r>
            <a:r>
              <a:rPr lang="pt-BR" dirty="0" smtClean="0">
                <a:solidFill>
                  <a:srgbClr val="7030A0"/>
                </a:solidFill>
              </a:rPr>
              <a:t>.</a:t>
            </a:r>
            <a:r>
              <a:rPr lang="pt-BR" dirty="0">
                <a:solidFill>
                  <a:srgbClr val="7030A0"/>
                </a:solidFill>
              </a:rPr>
              <a:t/>
            </a:r>
            <a:br>
              <a:rPr lang="pt-BR" dirty="0">
                <a:solidFill>
                  <a:srgbClr val="7030A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Alguns kits de desenvolvimento possuem diversos hardwares, para se usar com o </a:t>
            </a:r>
            <a:r>
              <a:rPr lang="pt-BR" dirty="0" err="1">
                <a:solidFill>
                  <a:srgbClr val="7030A0"/>
                </a:solidFill>
              </a:rPr>
              <a:t>microcontrolador</a:t>
            </a:r>
            <a:r>
              <a:rPr lang="pt-BR" dirty="0">
                <a:solidFill>
                  <a:srgbClr val="7030A0"/>
                </a:solidFill>
              </a:rPr>
              <a:t>, com display de LED, botões, luzes, acionador de motor, sensores e uma gigantesca </a:t>
            </a:r>
            <a:r>
              <a:rPr lang="pt-BR" dirty="0" smtClean="0">
                <a:solidFill>
                  <a:srgbClr val="7030A0"/>
                </a:solidFill>
              </a:rPr>
              <a:t>infinidade</a:t>
            </a:r>
            <a:r>
              <a:rPr lang="pt-BR" dirty="0">
                <a:solidFill>
                  <a:srgbClr val="7030A0"/>
                </a:solidFill>
              </a:rPr>
              <a:t>.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5" name="Picture 2" descr="Onde os Microcontroladores sÃ£o us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4139344"/>
            <a:ext cx="3232150" cy="24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9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err="1" smtClean="0">
                <a:solidFill>
                  <a:srgbClr val="7030A0"/>
                </a:solidFill>
              </a:rPr>
              <a:t>SBCs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01248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Um computador de placa única </a:t>
            </a:r>
            <a:r>
              <a:rPr lang="pt-BR" dirty="0" smtClean="0">
                <a:solidFill>
                  <a:srgbClr val="7030A0"/>
                </a:solidFill>
              </a:rPr>
              <a:t>(SBC</a:t>
            </a:r>
            <a:r>
              <a:rPr lang="pt-BR" dirty="0">
                <a:solidFill>
                  <a:srgbClr val="7030A0"/>
                </a:solidFill>
              </a:rPr>
              <a:t>) é um computador construído em uma única placa de circuito principal que geralmente inclui um microprocessador (ou múltiplos), RAM e interfaces de </a:t>
            </a:r>
            <a:r>
              <a:rPr lang="pt-BR" dirty="0" smtClean="0">
                <a:solidFill>
                  <a:srgbClr val="7030A0"/>
                </a:solidFill>
              </a:rPr>
              <a:t>entrada e saída.</a:t>
            </a:r>
            <a:r>
              <a:rPr lang="pt-BR" dirty="0">
                <a:solidFill>
                  <a:srgbClr val="7030A0"/>
                </a:solidFill>
              </a:rPr>
              <a:t> Estes </a:t>
            </a:r>
            <a:r>
              <a:rPr lang="pt-BR" dirty="0" smtClean="0">
                <a:solidFill>
                  <a:srgbClr val="7030A0"/>
                </a:solidFill>
              </a:rPr>
              <a:t>são </a:t>
            </a:r>
            <a:r>
              <a:rPr lang="pt-BR" dirty="0">
                <a:solidFill>
                  <a:srgbClr val="7030A0"/>
                </a:solidFill>
              </a:rPr>
              <a:t>os requisitos mínimos para ter um computador totalmente </a:t>
            </a:r>
            <a:r>
              <a:rPr lang="pt-BR" dirty="0" smtClean="0">
                <a:solidFill>
                  <a:srgbClr val="7030A0"/>
                </a:solidFill>
              </a:rPr>
              <a:t>funcional. Computadores </a:t>
            </a:r>
            <a:r>
              <a:rPr lang="pt-BR" dirty="0">
                <a:solidFill>
                  <a:srgbClr val="7030A0"/>
                </a:solidFill>
              </a:rPr>
              <a:t>de placa única são usados ​​para uma variedade de coisas. Eles podem ser usados ​​para fins educacionais ou de demonstração, desenvolvimento, controladores de computador embutidos ou até mesmo como dispositivos de streaming de mídia</a:t>
            </a:r>
            <a:r>
              <a:rPr lang="pt-BR" dirty="0" smtClean="0">
                <a:solidFill>
                  <a:srgbClr val="7030A0"/>
                </a:solidFill>
              </a:rPr>
              <a:t>.</a:t>
            </a:r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5923" t="9696" r="6811" b="3358"/>
          <a:stretch/>
        </p:blipFill>
        <p:spPr>
          <a:xfrm rot="16200000">
            <a:off x="7875435" y="2281044"/>
            <a:ext cx="4430328" cy="31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594" y="365126"/>
            <a:ext cx="3620813" cy="91188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>
                <a:solidFill>
                  <a:srgbClr val="7030A0"/>
                </a:solidFill>
              </a:rPr>
              <a:t>Protocolos</a:t>
            </a:r>
            <a:endParaRPr lang="pt-BR" sz="6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NanoIP</a:t>
            </a:r>
            <a:endParaRPr lang="pt-BR" dirty="0">
              <a:solidFill>
                <a:srgbClr val="7030A0"/>
              </a:solidFill>
            </a:endParaRPr>
          </a:p>
          <a:p>
            <a:pPr lvl="1"/>
            <a:r>
              <a:rPr lang="pt-BR" dirty="0" smtClean="0">
                <a:solidFill>
                  <a:srgbClr val="7030A0"/>
                </a:solidFill>
              </a:rPr>
              <a:t>O NanoIP, que representa o nano Internet </a:t>
            </a:r>
            <a:r>
              <a:rPr lang="pt-BR" dirty="0" err="1" smtClean="0">
                <a:solidFill>
                  <a:srgbClr val="7030A0"/>
                </a:solidFill>
              </a:rPr>
              <a:t>Protocol</a:t>
            </a:r>
            <a:r>
              <a:rPr lang="pt-BR" dirty="0" smtClean="0">
                <a:solidFill>
                  <a:srgbClr val="7030A0"/>
                </a:solidFill>
              </a:rPr>
              <a:t>, é um conceito criado para oferecer serviços de rede semelhantes à Internet para dispositivos embutidos e sensores, sem a sobrecarga do TCP / IP. O NanoIP foi projetado com o mínimo de overheads, rede sem fio e endereçamento local em mente .</a:t>
            </a:r>
          </a:p>
          <a:p>
            <a:r>
              <a:rPr lang="pt-BR" sz="2400" dirty="0">
                <a:solidFill>
                  <a:srgbClr val="7030A0"/>
                </a:solidFill>
              </a:rPr>
              <a:t>6LoWPAN</a:t>
            </a:r>
          </a:p>
          <a:p>
            <a:pPr lvl="1"/>
            <a:r>
              <a:rPr lang="pt-BR" dirty="0">
                <a:solidFill>
                  <a:srgbClr val="7030A0"/>
                </a:solidFill>
              </a:rPr>
              <a:t>6LoWPAN é um acrônimo de IPv6 sobre redes de área pessoal sem fio de baixa potência. É uma camada de adaptação para IPv6 sobre links IEEE802.15.4. Este protocolo opera somente na faixa de </a:t>
            </a:r>
            <a:r>
              <a:rPr lang="pt-BR" dirty="0" err="1">
                <a:solidFill>
                  <a:srgbClr val="7030A0"/>
                </a:solidFill>
              </a:rPr>
              <a:t>freqüência</a:t>
            </a:r>
            <a:r>
              <a:rPr lang="pt-BR" dirty="0">
                <a:solidFill>
                  <a:srgbClr val="7030A0"/>
                </a:solidFill>
              </a:rPr>
              <a:t> de 2.4 GHz com taxa de transferência de 250 </a:t>
            </a:r>
            <a:r>
              <a:rPr lang="pt-BR" dirty="0" err="1">
                <a:solidFill>
                  <a:srgbClr val="7030A0"/>
                </a:solidFill>
              </a:rPr>
              <a:t>kbps</a:t>
            </a:r>
            <a:r>
              <a:rPr lang="pt-BR" dirty="0">
                <a:solidFill>
                  <a:srgbClr val="7030A0"/>
                </a:solidFill>
              </a:rPr>
              <a:t>.</a:t>
            </a:r>
          </a:p>
          <a:p>
            <a:endParaRPr lang="pt-BR" dirty="0">
              <a:solidFill>
                <a:srgbClr val="7030A0"/>
              </a:solidFill>
            </a:endParaRPr>
          </a:p>
          <a:p>
            <a:endParaRPr lang="pt-BR" dirty="0" smtClean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59" y="656822"/>
            <a:ext cx="405187" cy="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rgbClr val="7030A0"/>
                </a:solidFill>
              </a:rPr>
              <a:t>I   T</a:t>
            </a:r>
            <a:endParaRPr lang="pt-BR" sz="8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0405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solidFill>
                  <a:srgbClr val="7030A0"/>
                </a:solidFill>
              </a:rPr>
              <a:t>IoT</a:t>
            </a:r>
            <a:r>
              <a:rPr lang="pt-BR" dirty="0" smtClean="0">
                <a:solidFill>
                  <a:srgbClr val="7030A0"/>
                </a:solidFill>
              </a:rPr>
              <a:t> pode ser aplicada a coisas como redes de transporte: "cidades inteligentes", que podem nos ajudar a reduzir o desperdício e melhorar a eficiência de coisas como o uso de energia; isso nos ajuda a entender e melhorar a maneira como trabalhamos e vivemos.</a:t>
            </a:r>
            <a:endParaRPr lang="pt-BR" dirty="0">
              <a:solidFill>
                <a:srgbClr val="7030A0"/>
              </a:solidFill>
            </a:endParaRPr>
          </a:p>
          <a:p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48" y="770402"/>
            <a:ext cx="691055" cy="6910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6666" r="3702" b="12414"/>
          <a:stretch/>
        </p:blipFill>
        <p:spPr>
          <a:xfrm>
            <a:off x="6999889" y="3456030"/>
            <a:ext cx="5044965" cy="3401969"/>
          </a:xfrm>
          <a:prstGeom prst="rect">
            <a:avLst/>
          </a:prstGeom>
        </p:spPr>
      </p:pic>
      <p:pic>
        <p:nvPicPr>
          <p:cNvPr id="2050" name="Picture 2" descr="Resultado de imagem para smart c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6898"/>
            <a:ext cx="5897880" cy="32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615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Cláudio A. Faria Toledo Redes-MT3</vt:lpstr>
      <vt:lpstr>Conceito</vt:lpstr>
      <vt:lpstr>Conceito</vt:lpstr>
      <vt:lpstr>Origem do Termo</vt:lpstr>
      <vt:lpstr>Sensores</vt:lpstr>
      <vt:lpstr>MCUs</vt:lpstr>
      <vt:lpstr>SBCs</vt:lpstr>
      <vt:lpstr>Protocolos</vt:lpstr>
      <vt:lpstr>I   T</vt:lpstr>
      <vt:lpstr>Cenário Proposto</vt:lpstr>
      <vt:lpstr>I   T</vt:lpstr>
      <vt:lpstr>I   T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Cláudio A. Faria Toledo Redes-MT3</dc:title>
  <dc:creator>CLÁUDIO AUGUSTO DE FARIA TOLEDO</dc:creator>
  <cp:lastModifiedBy>Patricia Toledo</cp:lastModifiedBy>
  <cp:revision>20</cp:revision>
  <dcterms:created xsi:type="dcterms:W3CDTF">2018-04-09T10:41:03Z</dcterms:created>
  <dcterms:modified xsi:type="dcterms:W3CDTF">2018-04-15T18:09:12Z</dcterms:modified>
</cp:coreProperties>
</file>