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7" r:id="rId3"/>
    <p:sldId id="378" r:id="rId4"/>
    <p:sldId id="257" r:id="rId5"/>
    <p:sldId id="259" r:id="rId6"/>
    <p:sldId id="260" r:id="rId7"/>
    <p:sldId id="263" r:id="rId8"/>
    <p:sldId id="262" r:id="rId9"/>
    <p:sldId id="261" r:id="rId10"/>
    <p:sldId id="266" r:id="rId11"/>
    <p:sldId id="267" r:id="rId12"/>
    <p:sldId id="269" r:id="rId13"/>
    <p:sldId id="268" r:id="rId14"/>
    <p:sldId id="27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70" r:id="rId23"/>
    <p:sldId id="371" r:id="rId24"/>
    <p:sldId id="372" r:id="rId25"/>
    <p:sldId id="373" r:id="rId26"/>
    <p:sldId id="375" r:id="rId27"/>
    <p:sldId id="376" r:id="rId28"/>
    <p:sldId id="271" r:id="rId29"/>
    <p:sldId id="272" r:id="rId30"/>
    <p:sldId id="265" r:id="rId31"/>
    <p:sldId id="273" r:id="rId32"/>
    <p:sldId id="274" r:id="rId33"/>
    <p:sldId id="275" r:id="rId34"/>
    <p:sldId id="276" r:id="rId35"/>
    <p:sldId id="277" r:id="rId36"/>
    <p:sldId id="280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1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6CF48-F645-4014-A45A-4A93556EA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705D41-3541-4E7E-92DC-FD8D598A2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089DF2-94B8-45CF-93D8-D05CE618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9815-B16C-4173-AACD-36E4DAAB81AD}" type="datetimeFigureOut">
              <a:rPr lang="es-ES" smtClean="0"/>
              <a:t>23/09/2021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0F3FE8-CE4D-4D8F-A533-AA79923C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0F76D3-E22A-43F2-B865-77CE147C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12-AF40-42CD-97A2-4373C2D888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64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6029-489A-48C1-BD20-B183A204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3C80A1-C8F6-4DE7-B51E-D4F1BEBA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4D917-A573-4FDE-8D74-14F39108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9815-B16C-4173-AACD-36E4DAAB81AD}" type="datetimeFigureOut">
              <a:rPr lang="es-ES" smtClean="0"/>
              <a:t>23/09/2021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09BAF-FB6D-4A11-AD0B-D2128B8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B8D239-DAB2-467F-8FD5-BDC5770C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12-AF40-42CD-97A2-4373C2D888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37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853573-116A-45E6-B25F-4C4AFFCFB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21ECB8-A35F-412C-900A-8DD6A9131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CDBE5-5828-441B-B042-A843F091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9815-B16C-4173-AACD-36E4DAAB81AD}" type="datetimeFigureOut">
              <a:rPr lang="es-ES" smtClean="0"/>
              <a:t>23/09/2021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81E0C-E4E5-49B9-92F2-562AB955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D8335-5A07-4B6A-AAEF-8CDB544B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12-AF40-42CD-97A2-4373C2D888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54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E5ACA-87C1-4F79-ABBA-1C7ED2FB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553E6-D2D8-42E5-91E6-FF2828C7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5E790-DF12-44E1-BECF-4EE2E118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9815-B16C-4173-AACD-36E4DAAB81AD}" type="datetimeFigureOut">
              <a:rPr lang="es-ES" smtClean="0"/>
              <a:t>23/09/2021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024C16-1854-4628-9A0C-B3C451BE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0C1117-26E5-488F-BA25-CFA9C669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12-AF40-42CD-97A2-4373C2D888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61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4F3B5-55DC-467B-9CC9-BE33E289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803175-C3A6-493E-8197-CF24BEFF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A308DA-725E-44CA-82A9-56FF5376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9815-B16C-4173-AACD-36E4DAAB81AD}" type="datetimeFigureOut">
              <a:rPr lang="es-ES" smtClean="0"/>
              <a:t>23/09/2021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0C27E-B5E8-4D4E-8158-EBC9CC9E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80AE0C-53DF-42AE-B789-E8E31D02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12-AF40-42CD-97A2-4373C2D888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4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4765D-6713-4DE8-A113-1FE746F0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73A29-042F-4EFB-87BB-C9C40872C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989B82-0374-4013-920B-35543EB66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3B667-DF0D-47EF-A1AC-9B581510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9815-B16C-4173-AACD-36E4DAAB81AD}" type="datetimeFigureOut">
              <a:rPr lang="es-ES" smtClean="0"/>
              <a:t>23/09/2021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FE26DA-DA00-4CB2-87A8-6584E290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5FB0E3-CE11-40E7-B04B-6B0EFF71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12-AF40-42CD-97A2-4373C2D888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88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4848C-A248-4E46-8C70-32447FD5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AF79E7-50C7-48B1-B66E-EE69195A5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CBA1A2-8013-4076-8AEA-AE91F4CEE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0D3437-230B-4746-9ADF-9C526FAA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C8A1E7-1F34-4504-983A-8F52C9F6D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132D6F-8FBE-4F86-B1D5-C518EAD4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9815-B16C-4173-AACD-36E4DAAB81AD}" type="datetimeFigureOut">
              <a:rPr lang="es-ES" smtClean="0"/>
              <a:t>23/09/2021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60E137-C746-4FEF-A4B8-385F0595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8DAFAF-1547-479F-9F24-FB998DF9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12-AF40-42CD-97A2-4373C2D888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B59C1-2965-4EA9-B23A-27B52EA7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C25CE8-0568-402B-8D81-B3E985F2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9815-B16C-4173-AACD-36E4DAAB81AD}" type="datetimeFigureOut">
              <a:rPr lang="es-ES" smtClean="0"/>
              <a:t>23/09/2021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E8AD8E-4A3B-4229-8835-57E97F12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895DD-0222-4E6F-A06D-9A0CE866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12-AF40-42CD-97A2-4373C2D888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85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A40D9D-33C0-4739-B8C9-3F97F32E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9815-B16C-4173-AACD-36E4DAAB81AD}" type="datetimeFigureOut">
              <a:rPr lang="es-ES" smtClean="0"/>
              <a:t>23/09/2021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F5F888-3DDC-420C-A4B2-C3E4840E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BE6B36-D038-4659-94A4-CCA312F1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12-AF40-42CD-97A2-4373C2D888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42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8E8B6-E441-42B8-B743-7B9B2AC4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912BB-1D9F-4D3D-AFDE-DD0A71C9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14A351-91F6-4617-8D9B-B15EE95C9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394C72-8624-461F-916B-4499CD25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9815-B16C-4173-AACD-36E4DAAB81AD}" type="datetimeFigureOut">
              <a:rPr lang="es-ES" smtClean="0"/>
              <a:t>23/09/2021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D61657-8D42-4C69-BB53-67388E4A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EF555A-5706-4CFC-BBDB-AAAE21EC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12-AF40-42CD-97A2-4373C2D888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78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DFD37-A869-465D-ABB0-3B853584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F69F67-6E54-45E4-AC16-BE25E3273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C36071-75E3-496D-8421-502CC1FA0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F72603-0793-4FAC-BA12-61B418EB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9815-B16C-4173-AACD-36E4DAAB81AD}" type="datetimeFigureOut">
              <a:rPr lang="es-ES" smtClean="0"/>
              <a:t>23/09/2021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65676A-6B18-4C59-9F97-E4BA3814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4C7AB3-4176-4246-9741-BDEF0E09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12-AF40-42CD-97A2-4373C2D888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44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9B4251-0DA1-4FAE-BAF3-F634AB3A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3EA9A3-8E70-48E2-99AF-C39253D1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205EA6-0EE7-40DF-8B0A-A6B6B03E9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9815-B16C-4173-AACD-36E4DAAB81AD}" type="datetimeFigureOut">
              <a:rPr lang="es-ES" smtClean="0"/>
              <a:t>23/09/2021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676DAD-50FB-451F-B514-386AF42EB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55D0F-4487-4CCB-92D8-A8543AB8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20212-AF40-42CD-97A2-4373C2D888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0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44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CF04D-D415-4FE2-8E93-86BE180C8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 Python</a:t>
            </a:r>
          </a:p>
        </p:txBody>
      </p:sp>
      <p:pic>
        <p:nvPicPr>
          <p:cNvPr id="1028" name="Picture 4" descr="Icono&#10;&#10;Descripción generada automáticamente">
            <a:extLst>
              <a:ext uri="{FF2B5EF4-FFF2-40B4-BE49-F238E27FC236}">
                <a16:creationId xmlns:a16="http://schemas.microsoft.com/office/drawing/2014/main" id="{E1F116B5-95B8-468E-9F80-9D5D027E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99753"/>
            <a:ext cx="5459470" cy="54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31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8252327-F2B2-4D8A-A1E6-1FB830BC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844675"/>
            <a:ext cx="5383213" cy="44497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8091D7-A90C-4DD8-84E6-474E0CAFC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550"/>
          <a:stretch/>
        </p:blipFill>
        <p:spPr>
          <a:xfrm>
            <a:off x="6488113" y="1844675"/>
            <a:ext cx="4667250" cy="20780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30BEBD-ED30-4FD3-9D20-81911A5499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50"/>
          <a:stretch/>
        </p:blipFill>
        <p:spPr>
          <a:xfrm>
            <a:off x="6488113" y="3990975"/>
            <a:ext cx="4667250" cy="23034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2A3520-99E5-4DBD-A301-486B41E0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Operadores Aritmeticos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7CEB8E-F14C-4C3C-BD82-703FE1423FE7}"/>
              </a:ext>
            </a:extLst>
          </p:cNvPr>
          <p:cNvSpPr txBox="1"/>
          <p:nvPr/>
        </p:nvSpPr>
        <p:spPr>
          <a:xfrm>
            <a:off x="7737231" y="562708"/>
            <a:ext cx="316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NOTA: Estos operadores pueden usarse con objetos tipo lista y con la librería </a:t>
            </a:r>
            <a:r>
              <a:rPr lang="es-ES" dirty="0" err="1"/>
              <a:t>numpy</a:t>
            </a:r>
            <a:r>
              <a:rPr lang="es-ES" dirty="0"/>
              <a:t> con sus arreglos</a:t>
            </a:r>
          </a:p>
        </p:txBody>
      </p:sp>
    </p:spTree>
    <p:extLst>
      <p:ext uri="{BB962C8B-B14F-4D97-AF65-F5344CB8AC3E}">
        <p14:creationId xmlns:p14="http://schemas.microsoft.com/office/powerpoint/2010/main" val="271944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525E8-D84B-4E5B-A60E-A32B96A7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relacionales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820693-2523-4F61-96B6-777CD7BD2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4" y="1690688"/>
            <a:ext cx="11190056" cy="487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2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6760941-EF99-4F61-A95D-3C3E7C08D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4D9B9FF-D6DA-4F69-B4A0-BA1550D65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7DC0AF9-0747-4070-A6D7-DF3681B9E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74612EAD-0A8C-4C44-AFE1-3DF0669AC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C2D46295-4D0D-487B-8972-141A047F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20706D-B5A9-470C-938C-198962CB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541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 de pertenencia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3DCCD26-1FCC-45B6-8068-941C64F3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909" y="1124043"/>
            <a:ext cx="3267605" cy="50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1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6A385C-11D7-42E1-B090-7E55A95E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Operadores lógicos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56D8A6-0734-491A-8302-5CC985F1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100"/>
            <a:ext cx="10515599" cy="215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4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C977EF-61F8-437C-8C88-4F73B894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Operadores de asignación</a:t>
            </a:r>
          </a:p>
        </p:txBody>
      </p:sp>
      <p:pic>
        <p:nvPicPr>
          <p:cNvPr id="4" name="Marcador de contenido 3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59018C5D-4270-4FED-ADC8-2E77709E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5175"/>
            <a:ext cx="10515599" cy="32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0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0BF536-B9FE-42EA-A953-D801A40A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ES" sz="3700">
                <a:solidFill>
                  <a:srgbClr val="FFFFFF"/>
                </a:solidFill>
              </a:rPr>
              <a:t>Objetos contenedores: Listas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2AD6E-9497-4A76-A83E-5F561468C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16337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/>
              <a:t>Para crearlos, se ordenan los </a:t>
            </a:r>
            <a:r>
              <a:rPr lang="es-MX" sz="2000" dirty="0"/>
              <a:t>objetos separados por comas y encerrados entre corchetes [ ]</a:t>
            </a:r>
          </a:p>
          <a:p>
            <a:pPr marL="0" indent="0">
              <a:buNone/>
            </a:pPr>
            <a:r>
              <a:rPr lang="es-MX" sz="2000" dirty="0"/>
              <a:t>[&lt;objeto_1&gt;, &lt;objeto_2&gt;, ..., &lt;</a:t>
            </a:r>
            <a:r>
              <a:rPr lang="es-MX" sz="2000" dirty="0" err="1"/>
              <a:t>objeto_n</a:t>
            </a:r>
            <a:r>
              <a:rPr lang="es-MX" sz="2000" dirty="0"/>
              <a:t>&gt;]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A25077-4BD4-4DA8-8660-E120E016A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2273820"/>
            <a:ext cx="6894236" cy="1172878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376D8AB-6671-4F40-A40B-9512FCF9848D}"/>
              </a:ext>
            </a:extLst>
          </p:cNvPr>
          <p:cNvSpPr txBox="1">
            <a:spLocks/>
          </p:cNvSpPr>
          <p:nvPr/>
        </p:nvSpPr>
        <p:spPr>
          <a:xfrm>
            <a:off x="4683907" y="3767312"/>
            <a:ext cx="3720284" cy="2450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dirty="0"/>
              <a:t>Están indexados a partir del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000" dirty="0"/>
              <a:t> y aumenta de 1 en 1.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000" dirty="0"/>
              <a:t>Y se obtiene un elemento ingresando su posición en los corchetes cuadrados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335CAA-D555-482B-8074-4E7C90BE7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7149" b="45555"/>
          <a:stretch/>
        </p:blipFill>
        <p:spPr>
          <a:xfrm>
            <a:off x="8404190" y="3233551"/>
            <a:ext cx="3738705" cy="36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9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891FC-203F-4882-A5C5-4CA3E2ED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Métodos para 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45152-0B1E-407F-8762-C8935684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167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/>
              <a:t>Se puede obtener sus métodos con: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92AFCC-DEDD-4C3C-A723-D0D9C0A3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03" y="1358611"/>
            <a:ext cx="6835130" cy="31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8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C5877C-9C0A-42E9-BCB2-41CEC4466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200" b="1" i="1"/>
              <a:t>append()</a:t>
            </a:r>
            <a:r>
              <a:rPr lang="es-MX" sz="2200" b="1"/>
              <a:t>.</a:t>
            </a:r>
          </a:p>
          <a:p>
            <a:pPr marL="0" indent="0">
              <a:buNone/>
            </a:pPr>
            <a:r>
              <a:rPr lang="es-MX" sz="2200"/>
              <a:t>Añade al elemento que se ingresa como argumento al final del objeto tipo </a:t>
            </a:r>
            <a:r>
              <a:rPr lang="es-MX" sz="2200" i="1"/>
              <a:t>list</a:t>
            </a:r>
            <a:r>
              <a:rPr lang="es-MX" sz="2200"/>
              <a:t>.</a:t>
            </a:r>
          </a:p>
          <a:p>
            <a:pPr marL="0" indent="0">
              <a:buNone/>
            </a:pPr>
            <a:r>
              <a:rPr lang="es-MX" sz="2200" b="1" i="1"/>
              <a:t>insert()</a:t>
            </a:r>
            <a:r>
              <a:rPr lang="es-MX" sz="2200" b="1"/>
              <a:t>.</a:t>
            </a:r>
          </a:p>
          <a:p>
            <a:pPr marL="0" indent="0">
              <a:buNone/>
            </a:pPr>
            <a:r>
              <a:rPr lang="es-MX" sz="2200"/>
              <a:t>Añade en la posición correspondiente al número ingresado como primer argumento al elemento ingresado como segundo argumento, desplazando el resto de los elementos hacia la derecha.</a:t>
            </a:r>
          </a:p>
          <a:p>
            <a:pPr marL="0" indent="0">
              <a:buNone/>
            </a:pPr>
            <a:r>
              <a:rPr lang="es-MX" sz="2200" b="1" i="1"/>
              <a:t>remove()</a:t>
            </a:r>
            <a:r>
              <a:rPr lang="es-MX" sz="2200" b="1"/>
              <a:t>.</a:t>
            </a:r>
          </a:p>
          <a:p>
            <a:pPr marL="0" indent="0">
              <a:buNone/>
            </a:pPr>
            <a:r>
              <a:rPr lang="es-MX" sz="2200"/>
              <a:t>Elimina el primer elemento de izquierda a derecha que sea igual al objeto que se ingresa como argumento. Si el objeto no es encontrado, genera un </a:t>
            </a:r>
            <a:r>
              <a:rPr lang="es-MX" sz="2200" i="1"/>
              <a:t>ValueError</a:t>
            </a:r>
            <a:r>
              <a:rPr lang="es-MX" sz="2200"/>
              <a:t>.</a:t>
            </a:r>
          </a:p>
          <a:p>
            <a:pPr marL="0" indent="0">
              <a:buNone/>
            </a:pPr>
            <a:endParaRPr lang="es-ES" sz="2200"/>
          </a:p>
        </p:txBody>
      </p:sp>
    </p:spTree>
    <p:extLst>
      <p:ext uri="{BB962C8B-B14F-4D97-AF65-F5344CB8AC3E}">
        <p14:creationId xmlns:p14="http://schemas.microsoft.com/office/powerpoint/2010/main" val="168196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CFAD5-E1AC-45C1-A49A-C504F8B5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000" b="1" i="1" dirty="0"/>
              <a:t>reverse()</a:t>
            </a:r>
            <a:r>
              <a:rPr lang="es-MX" sz="2000" b="1" dirty="0"/>
              <a:t> .</a:t>
            </a:r>
          </a:p>
          <a:p>
            <a:pPr marL="0" indent="0">
              <a:buNone/>
            </a:pPr>
            <a:r>
              <a:rPr lang="es-MX" sz="2000" dirty="0"/>
              <a:t>Invierte el orden del objeto tipo </a:t>
            </a:r>
            <a:r>
              <a:rPr lang="es-MX" sz="2000" i="1" dirty="0" err="1"/>
              <a:t>list</a:t>
            </a:r>
            <a:r>
              <a:rPr lang="es-MX" sz="2000" dirty="0"/>
              <a:t>.</a:t>
            </a:r>
          </a:p>
          <a:p>
            <a:pPr marL="0" indent="0">
              <a:buNone/>
            </a:pPr>
            <a:r>
              <a:rPr lang="es-MX" sz="2000" b="1" i="1" dirty="0" err="1"/>
              <a:t>sort</a:t>
            </a:r>
            <a:r>
              <a:rPr lang="es-MX" sz="2000" b="1" i="1" dirty="0"/>
              <a:t>()</a:t>
            </a:r>
            <a:r>
              <a:rPr lang="es-MX" sz="2000" b="1" dirty="0"/>
              <a:t>.</a:t>
            </a:r>
          </a:p>
          <a:p>
            <a:pPr marL="0" indent="0">
              <a:buNone/>
            </a:pPr>
            <a:r>
              <a:rPr lang="es-MX" sz="2000" dirty="0"/>
              <a:t>Ordena los elementos de la lista, en caso de que sea posible. Si no se especifica, se hace en orden ascendente; pero si se especifica el argumento </a:t>
            </a:r>
            <a:r>
              <a:rPr lang="es-MX" sz="2000" i="1" dirty="0"/>
              <a:t>reverse=True</a:t>
            </a:r>
            <a:r>
              <a:rPr lang="es-MX" sz="2000" dirty="0"/>
              <a:t>, puede hacerlo de forma descendente.</a:t>
            </a:r>
          </a:p>
          <a:p>
            <a:pPr marL="0" indent="0">
              <a:buNone/>
            </a:pPr>
            <a:r>
              <a:rPr lang="es-MX" sz="2000" b="1" i="1" dirty="0" err="1"/>
              <a:t>count</a:t>
            </a:r>
            <a:r>
              <a:rPr lang="es-MX" sz="2000" b="1" i="1" dirty="0"/>
              <a:t>()</a:t>
            </a:r>
            <a:r>
              <a:rPr lang="es-MX" sz="2000" b="1" dirty="0"/>
              <a:t>.</a:t>
            </a:r>
          </a:p>
          <a:p>
            <a:pPr marL="0" indent="0">
              <a:buNone/>
            </a:pPr>
            <a:r>
              <a:rPr lang="es-MX" sz="2000" dirty="0"/>
              <a:t>Cuenta el número de veces que aparece dentro del objeto tipo </a:t>
            </a:r>
            <a:r>
              <a:rPr lang="es-MX" sz="2000" i="1" dirty="0" err="1"/>
              <a:t>list</a:t>
            </a:r>
            <a:r>
              <a:rPr lang="es-MX" sz="2000" dirty="0"/>
              <a:t> el objeto que se ingresa como argumento.</a:t>
            </a:r>
          </a:p>
          <a:p>
            <a:pPr marL="0" indent="0">
              <a:buNone/>
            </a:pPr>
            <a:r>
              <a:rPr lang="es-MX" sz="2000" b="1" i="1" dirty="0" err="1"/>
              <a:t>clear</a:t>
            </a:r>
            <a:r>
              <a:rPr lang="es-MX" sz="2000" b="1" i="1" dirty="0"/>
              <a:t>()</a:t>
            </a:r>
            <a:endParaRPr lang="es-MX" sz="2000" b="1" dirty="0"/>
          </a:p>
          <a:p>
            <a:pPr marL="0" indent="0">
              <a:buNone/>
            </a:pPr>
            <a:r>
              <a:rPr lang="es-MX" sz="2000" dirty="0"/>
              <a:t>Elimina a todos los elementos de la lista.</a:t>
            </a:r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E58D82-D84B-414A-92E4-89C4E649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54" y="59509"/>
            <a:ext cx="3893456" cy="16079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517063-1F43-4A20-9FB3-38E3C9485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592" y="260813"/>
            <a:ext cx="5097975" cy="9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8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891FC-203F-4882-A5C5-4CA3E2ED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Tuplas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45152-0B1E-407F-8762-C8935684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163866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MX" sz="1600" dirty="0"/>
              <a:t>Los objetos tipo </a:t>
            </a:r>
            <a:r>
              <a:rPr lang="es-MX" sz="1600" dirty="0" err="1"/>
              <a:t>tuple</a:t>
            </a:r>
            <a:r>
              <a:rPr lang="es-MX" sz="1600" dirty="0"/>
              <a:t> son una secuencia ordenada de objetos separados por comas y encerrados entre paréntesis "( )".</a:t>
            </a:r>
          </a:p>
          <a:p>
            <a:pPr marL="0" indent="0">
              <a:buNone/>
            </a:pPr>
            <a:r>
              <a:rPr lang="es-ES" sz="1600" dirty="0"/>
              <a:t>Los elementos contenidos en un objetos de tipo </a:t>
            </a:r>
            <a:r>
              <a:rPr lang="es-ES" sz="1600" dirty="0" err="1"/>
              <a:t>tuple</a:t>
            </a:r>
            <a:r>
              <a:rPr lang="es-ES" sz="1600" dirty="0"/>
              <a:t> no pueden ser modificados con el operador de asignación (=) ni eliminados con la declaración del.</a:t>
            </a:r>
          </a:p>
          <a:p>
            <a:pPr marL="0" indent="0">
              <a:buNone/>
            </a:pPr>
            <a:r>
              <a:rPr lang="es-ES" sz="1600" dirty="0"/>
              <a:t>Se utilizan para hacer constantes.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360767-3438-4D2C-AE8C-62171227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189" y="5268206"/>
            <a:ext cx="3190900" cy="4637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4A7DCC-16C1-48BC-AF8F-478EAD3CC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03" y="2482274"/>
            <a:ext cx="3280898" cy="46379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3F37DAE-CFE7-4B18-AA91-6A7D949868AA}"/>
              </a:ext>
            </a:extLst>
          </p:cNvPr>
          <p:cNvSpPr txBox="1"/>
          <p:nvPr/>
        </p:nvSpPr>
        <p:spPr>
          <a:xfrm>
            <a:off x="4876799" y="2946066"/>
            <a:ext cx="328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Métodos de tuplas: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5A3CC3B-D3EF-4897-BF7A-C355E63D1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9" y="3409858"/>
            <a:ext cx="4847772" cy="17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0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AD01A-0371-459F-B5FF-37C8D9BC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de </a:t>
            </a:r>
            <a:r>
              <a:rPr lang="es-ES" dirty="0" err="1"/>
              <a:t>python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AF324C-8F3D-4B20-886C-2F0F19FB9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054"/>
            <a:ext cx="6449325" cy="4182059"/>
          </a:xfrm>
          <a:prstGeom prst="rect">
            <a:avLst/>
          </a:prstGeom>
        </p:spPr>
      </p:pic>
      <p:pic>
        <p:nvPicPr>
          <p:cNvPr id="2050" name="Picture 2" descr="How to add Python to Windows PATH - Data to Fish">
            <a:extLst>
              <a:ext uri="{FF2B5EF4-FFF2-40B4-BE49-F238E27FC236}">
                <a16:creationId xmlns:a16="http://schemas.microsoft.com/office/drawing/2014/main" id="{6D1AC04A-D0BC-4F55-8FED-4C1459BF3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25" y="1933054"/>
            <a:ext cx="5742675" cy="356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0964B5F-BBC1-4ECC-A748-F689674F0B72}"/>
              </a:ext>
            </a:extLst>
          </p:cNvPr>
          <p:cNvSpPr txBox="1"/>
          <p:nvPr/>
        </p:nvSpPr>
        <p:spPr>
          <a:xfrm>
            <a:off x="6618514" y="5588000"/>
            <a:ext cx="4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Tener seleccionadas esas dos opciones</a:t>
            </a:r>
          </a:p>
        </p:txBody>
      </p:sp>
    </p:spTree>
    <p:extLst>
      <p:ext uri="{BB962C8B-B14F-4D97-AF65-F5344CB8AC3E}">
        <p14:creationId xmlns:p14="http://schemas.microsoft.com/office/powerpoint/2010/main" val="148967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C5877C-9C0A-42E9-BCB2-41CEC4466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200" b="1" i="1"/>
              <a:t>append()</a:t>
            </a:r>
            <a:r>
              <a:rPr lang="es-MX" sz="2200" b="1"/>
              <a:t>.</a:t>
            </a:r>
          </a:p>
          <a:p>
            <a:pPr marL="0" indent="0">
              <a:buNone/>
            </a:pPr>
            <a:r>
              <a:rPr lang="es-MX" sz="2200"/>
              <a:t>Añade al elemento que se ingresa como argumento al final del objeto tipo </a:t>
            </a:r>
            <a:r>
              <a:rPr lang="es-MX" sz="2200" i="1"/>
              <a:t>list</a:t>
            </a:r>
            <a:r>
              <a:rPr lang="es-MX" sz="2200"/>
              <a:t>.</a:t>
            </a:r>
          </a:p>
          <a:p>
            <a:pPr marL="0" indent="0">
              <a:buNone/>
            </a:pPr>
            <a:r>
              <a:rPr lang="es-MX" sz="2200" b="1" i="1"/>
              <a:t>insert()</a:t>
            </a:r>
            <a:r>
              <a:rPr lang="es-MX" sz="2200" b="1"/>
              <a:t>.</a:t>
            </a:r>
          </a:p>
          <a:p>
            <a:pPr marL="0" indent="0">
              <a:buNone/>
            </a:pPr>
            <a:r>
              <a:rPr lang="es-MX" sz="2200"/>
              <a:t>Añade en la posición correspondiente al número ingresado como primer argumento al elemento ingresado como segundo argumento, desplazando el resto de los elementos hacia la derecha.</a:t>
            </a:r>
          </a:p>
          <a:p>
            <a:pPr marL="0" indent="0">
              <a:buNone/>
            </a:pPr>
            <a:r>
              <a:rPr lang="es-MX" sz="2200" b="1" i="1"/>
              <a:t>remove()</a:t>
            </a:r>
            <a:r>
              <a:rPr lang="es-MX" sz="2200" b="1"/>
              <a:t>.</a:t>
            </a:r>
          </a:p>
          <a:p>
            <a:pPr marL="0" indent="0">
              <a:buNone/>
            </a:pPr>
            <a:r>
              <a:rPr lang="es-MX" sz="2200"/>
              <a:t>Elimina el primer elemento de izquierda a derecha que sea igual al objeto que se ingresa como argumento. Si el objeto no es encontrado, genera un </a:t>
            </a:r>
            <a:r>
              <a:rPr lang="es-MX" sz="2200" i="1"/>
              <a:t>ValueError</a:t>
            </a:r>
            <a:r>
              <a:rPr lang="es-MX" sz="2200"/>
              <a:t>.</a:t>
            </a:r>
          </a:p>
          <a:p>
            <a:pPr marL="0" indent="0">
              <a:buNone/>
            </a:pPr>
            <a:endParaRPr lang="es-ES" sz="2200"/>
          </a:p>
        </p:txBody>
      </p:sp>
    </p:spTree>
    <p:extLst>
      <p:ext uri="{BB962C8B-B14F-4D97-AF65-F5344CB8AC3E}">
        <p14:creationId xmlns:p14="http://schemas.microsoft.com/office/powerpoint/2010/main" val="344838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CFAD5-E1AC-45C1-A49A-C504F8B5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000" b="1" i="1" dirty="0"/>
              <a:t>reverse()</a:t>
            </a:r>
            <a:r>
              <a:rPr lang="es-MX" sz="2000" b="1" dirty="0"/>
              <a:t> .</a:t>
            </a:r>
          </a:p>
          <a:p>
            <a:pPr marL="0" indent="0">
              <a:buNone/>
            </a:pPr>
            <a:r>
              <a:rPr lang="es-MX" sz="2000" dirty="0"/>
              <a:t>Invierte el orden del objeto tipo </a:t>
            </a:r>
            <a:r>
              <a:rPr lang="es-MX" sz="2000" i="1" dirty="0" err="1"/>
              <a:t>list</a:t>
            </a:r>
            <a:r>
              <a:rPr lang="es-MX" sz="2000" dirty="0"/>
              <a:t>.</a:t>
            </a:r>
          </a:p>
          <a:p>
            <a:pPr marL="0" indent="0">
              <a:buNone/>
            </a:pPr>
            <a:r>
              <a:rPr lang="es-MX" sz="2000" b="1" i="1" dirty="0" err="1"/>
              <a:t>sort</a:t>
            </a:r>
            <a:r>
              <a:rPr lang="es-MX" sz="2000" b="1" i="1" dirty="0"/>
              <a:t>()</a:t>
            </a:r>
            <a:r>
              <a:rPr lang="es-MX" sz="2000" b="1" dirty="0"/>
              <a:t>.</a:t>
            </a:r>
          </a:p>
          <a:p>
            <a:pPr marL="0" indent="0">
              <a:buNone/>
            </a:pPr>
            <a:r>
              <a:rPr lang="es-MX" sz="2000" dirty="0"/>
              <a:t>Ordena los elementos de la lista, en caso de que sea posible. Si no se especifica, se hace en orden ascendente; pero si se especifica el argumento </a:t>
            </a:r>
            <a:r>
              <a:rPr lang="es-MX" sz="2000" i="1" dirty="0"/>
              <a:t>reverse=True</a:t>
            </a:r>
            <a:r>
              <a:rPr lang="es-MX" sz="2000" dirty="0"/>
              <a:t>, puede hacerlo de forma descendente.</a:t>
            </a:r>
          </a:p>
          <a:p>
            <a:pPr marL="0" indent="0">
              <a:buNone/>
            </a:pPr>
            <a:r>
              <a:rPr lang="es-MX" sz="2000" b="1" i="1" dirty="0" err="1"/>
              <a:t>count</a:t>
            </a:r>
            <a:r>
              <a:rPr lang="es-MX" sz="2000" b="1" i="1" dirty="0"/>
              <a:t>()</a:t>
            </a:r>
            <a:r>
              <a:rPr lang="es-MX" sz="2000" b="1" dirty="0"/>
              <a:t>.</a:t>
            </a:r>
          </a:p>
          <a:p>
            <a:pPr marL="0" indent="0">
              <a:buNone/>
            </a:pPr>
            <a:r>
              <a:rPr lang="es-MX" sz="2000" dirty="0"/>
              <a:t>Cuenta el número de veces que aparece dentro del objeto tipo </a:t>
            </a:r>
            <a:r>
              <a:rPr lang="es-MX" sz="2000" i="1" dirty="0" err="1"/>
              <a:t>list</a:t>
            </a:r>
            <a:r>
              <a:rPr lang="es-MX" sz="2000" dirty="0"/>
              <a:t> el objeto que se ingresa como argumento.</a:t>
            </a:r>
          </a:p>
          <a:p>
            <a:pPr marL="0" indent="0">
              <a:buNone/>
            </a:pPr>
            <a:r>
              <a:rPr lang="es-MX" sz="2000" b="1" i="1" dirty="0" err="1"/>
              <a:t>clear</a:t>
            </a:r>
            <a:r>
              <a:rPr lang="es-MX" sz="2000" b="1" i="1" dirty="0"/>
              <a:t>()</a:t>
            </a:r>
            <a:endParaRPr lang="es-MX" sz="2000" b="1" dirty="0"/>
          </a:p>
          <a:p>
            <a:pPr marL="0" indent="0">
              <a:buNone/>
            </a:pPr>
            <a:r>
              <a:rPr lang="es-MX" sz="2000" dirty="0"/>
              <a:t>Elimina a todos los elementos de la lista.</a:t>
            </a:r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E58D82-D84B-414A-92E4-89C4E649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54" y="59509"/>
            <a:ext cx="3893456" cy="16079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517063-1F43-4A20-9FB3-38E3C9485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592" y="260813"/>
            <a:ext cx="5097975" cy="9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4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MX" b="1">
                <a:solidFill>
                  <a:srgbClr val="FFFFFF"/>
                </a:solidFill>
              </a:rPr>
              <a:t>Funciones útiles con los objetos tipo </a:t>
            </a:r>
            <a:r>
              <a:rPr lang="es-MX" b="1" i="1">
                <a:solidFill>
                  <a:srgbClr val="FFFFFF"/>
                </a:solidFill>
              </a:rPr>
              <a:t>list</a:t>
            </a:r>
            <a:r>
              <a:rPr lang="es-MX" b="1">
                <a:solidFill>
                  <a:srgbClr val="FFFFFF"/>
                </a:solidFill>
              </a:rPr>
              <a:t> y tipo </a:t>
            </a:r>
            <a:r>
              <a:rPr lang="es-MX" b="1" i="1">
                <a:solidFill>
                  <a:srgbClr val="FFFFFF"/>
                </a:solidFill>
              </a:rPr>
              <a:t>tuple</a:t>
            </a:r>
            <a:r>
              <a:rPr lang="es-MX" b="1">
                <a:solidFill>
                  <a:srgbClr val="FFFFFF"/>
                </a:solidFill>
              </a:rPr>
              <a:t>.</a:t>
            </a:r>
            <a:br>
              <a:rPr lang="es-MX" b="1">
                <a:solidFill>
                  <a:srgbClr val="FFFFFF"/>
                </a:solidFill>
              </a:rPr>
            </a:br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 dirty="0"/>
              <a:t>La función </a:t>
            </a:r>
            <a:r>
              <a:rPr lang="es-MX" sz="2000" dirty="0" err="1"/>
              <a:t>len</a:t>
            </a:r>
            <a:r>
              <a:rPr lang="es-MX" sz="2000" dirty="0"/>
              <a:t>().</a:t>
            </a:r>
          </a:p>
          <a:p>
            <a:pPr marL="0" indent="0">
              <a:buNone/>
            </a:pPr>
            <a:r>
              <a:rPr lang="es-MX" sz="2000" dirty="0"/>
              <a:t>La función </a:t>
            </a:r>
            <a:r>
              <a:rPr lang="es-MX" sz="2000" dirty="0" err="1"/>
              <a:t>len</a:t>
            </a:r>
            <a:r>
              <a:rPr lang="es-MX" sz="2000" dirty="0"/>
              <a:t>() devuelve el número de objetos contenidos en una colección de objetos mediante la siguiente sintaxis: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err="1"/>
              <a:t>len</a:t>
            </a:r>
            <a:r>
              <a:rPr lang="es-MX" sz="2000" dirty="0"/>
              <a:t>(&lt;objeto&gt;)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02" y="3446698"/>
            <a:ext cx="4511226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6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s-MX" sz="2600" dirty="0"/>
              <a:t>La función </a:t>
            </a:r>
            <a:r>
              <a:rPr lang="es-MX" sz="2600" dirty="0" err="1"/>
              <a:t>max</a:t>
            </a:r>
            <a:r>
              <a:rPr lang="es-MX" sz="2600" dirty="0"/>
              <a:t>().</a:t>
            </a:r>
          </a:p>
          <a:p>
            <a:pPr marL="0" indent="0">
              <a:buNone/>
            </a:pPr>
            <a:r>
              <a:rPr lang="es-MX" sz="2600" dirty="0"/>
              <a:t>La función </a:t>
            </a:r>
            <a:r>
              <a:rPr lang="es-MX" sz="2600" dirty="0" err="1"/>
              <a:t>max</a:t>
            </a:r>
            <a:r>
              <a:rPr lang="es-MX" sz="2600" dirty="0"/>
              <a:t>() devuelve el elemento de mayor valor contenido en una colección, siempre y cuando dichos objetos sean compatibles, mediante la siguiente sintaxis:</a:t>
            </a:r>
          </a:p>
          <a:p>
            <a:pPr marL="0" indent="0">
              <a:buNone/>
            </a:pPr>
            <a:r>
              <a:rPr lang="es-MX" sz="2600" dirty="0" err="1"/>
              <a:t>max</a:t>
            </a:r>
            <a:r>
              <a:rPr lang="es-MX" sz="2600" dirty="0"/>
              <a:t>(&lt;objeto&gt;)</a:t>
            </a:r>
          </a:p>
          <a:p>
            <a:r>
              <a:rPr lang="es-MX" sz="2600" dirty="0"/>
              <a:t>La función min().</a:t>
            </a:r>
          </a:p>
          <a:p>
            <a:pPr marL="0" indent="0">
              <a:buNone/>
            </a:pPr>
            <a:r>
              <a:rPr lang="es-MX" sz="2600" dirty="0"/>
              <a:t>La función min() devuelve el elemento de menor valor contenido en una colección, siempre y cuando dichos objetos sean compatibles, mediante la siguiente sintaxis:</a:t>
            </a:r>
          </a:p>
          <a:p>
            <a:pPr marL="0" indent="0">
              <a:buNone/>
            </a:pPr>
            <a:r>
              <a:rPr lang="es-MX" sz="2600" dirty="0"/>
              <a:t>min(&lt;objeto&gt;)</a:t>
            </a:r>
          </a:p>
        </p:txBody>
      </p:sp>
    </p:spTree>
    <p:extLst>
      <p:ext uri="{BB962C8B-B14F-4D97-AF65-F5344CB8AC3E}">
        <p14:creationId xmlns:p14="http://schemas.microsoft.com/office/powerpoint/2010/main" val="96186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s-MX" sz="2600" dirty="0"/>
              <a:t>sum().</a:t>
            </a:r>
          </a:p>
          <a:p>
            <a:pPr marL="0" indent="0">
              <a:buNone/>
            </a:pPr>
            <a:r>
              <a:rPr lang="es-MX" sz="2600" dirty="0"/>
              <a:t>La función sum() devuelve la suma los elementos contenido en una colección, siempre y cuando dichos objetos sean compatibles, mediante la siguiente sintaxis:</a:t>
            </a:r>
          </a:p>
          <a:p>
            <a:endParaRPr lang="es-MX" sz="2600" dirty="0"/>
          </a:p>
          <a:p>
            <a:pPr marL="0" indent="0">
              <a:buNone/>
            </a:pPr>
            <a:r>
              <a:rPr lang="es-MX" sz="2600" dirty="0"/>
              <a:t>sum(&lt;objeto&gt;)</a:t>
            </a:r>
          </a:p>
        </p:txBody>
      </p:sp>
    </p:spTree>
    <p:extLst>
      <p:ext uri="{BB962C8B-B14F-4D97-AF65-F5344CB8AC3E}">
        <p14:creationId xmlns:p14="http://schemas.microsoft.com/office/powerpoint/2010/main" val="97531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29C7A9-8BE0-4E8C-B9F9-A936D2C8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Diccionarios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2676A7-4E74-4A21-AA58-50A3EC1F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>
                <a:solidFill>
                  <a:srgbClr val="FFFFFF"/>
                </a:solidFill>
              </a:rPr>
              <a:t>Se hace una secuencia de pares clave: valor, separados por comas y encerrados entre llaves { }.</a:t>
            </a:r>
          </a:p>
          <a:p>
            <a:pPr marL="0" indent="0">
              <a:buNone/>
            </a:pPr>
            <a:endParaRPr lang="es-MX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MX">
                <a:solidFill>
                  <a:srgbClr val="FFFFFF"/>
                </a:solidFill>
              </a:rPr>
              <a:t>La sintaxis es la siguiente:</a:t>
            </a:r>
          </a:p>
          <a:p>
            <a:pPr marL="0" indent="0">
              <a:buNone/>
            </a:pPr>
            <a:endParaRPr lang="es-MX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MX">
                <a:solidFill>
                  <a:srgbClr val="FFFFFF"/>
                </a:solidFill>
              </a:rPr>
              <a:t>{&lt;identificador 1&gt;: &lt;objeto 1&gt;, &lt;identificador 2&gt;: &lt;objeto 2&gt;, ..., &lt;identificador n&gt;: &lt;objeto n&gt;}</a:t>
            </a:r>
          </a:p>
          <a:p>
            <a:pPr marL="0" indent="0">
              <a:buNone/>
            </a:pPr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27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185371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MX" sz="2400" dirty="0"/>
              <a:t>A diferencia de los tipos como </a:t>
            </a:r>
            <a:r>
              <a:rPr lang="es-MX" sz="2400" dirty="0" err="1"/>
              <a:t>list</a:t>
            </a:r>
            <a:r>
              <a:rPr lang="es-MX" sz="2400" dirty="0"/>
              <a:t> y </a:t>
            </a:r>
            <a:r>
              <a:rPr lang="es-MX" sz="2400" dirty="0" err="1"/>
              <a:t>tuple</a:t>
            </a:r>
            <a:r>
              <a:rPr lang="es-MX" sz="2400" dirty="0"/>
              <a:t>, los cuales usan índices numéricos, los objetos de tipo </a:t>
            </a:r>
            <a:r>
              <a:rPr lang="es-MX" sz="2400" dirty="0" err="1"/>
              <a:t>dict</a:t>
            </a:r>
            <a:r>
              <a:rPr lang="es-MX" sz="2400" dirty="0"/>
              <a:t> utilizan a los identificadores para acceder a los elementos que contienen.</a:t>
            </a:r>
          </a:p>
          <a:p>
            <a:pPr marL="0" indent="0">
              <a:buNone/>
            </a:pPr>
            <a:r>
              <a:rPr lang="es-MX" sz="2400" dirty="0"/>
              <a:t>&lt;objeto tipo </a:t>
            </a:r>
            <a:r>
              <a:rPr lang="es-MX" sz="2400" dirty="0" err="1"/>
              <a:t>dict</a:t>
            </a:r>
            <a:r>
              <a:rPr lang="es-MX" sz="2400" dirty="0"/>
              <a:t>&gt;[&lt;identificador&gt;]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CECD70-0342-47A5-BAE0-A17AB1FB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923" y="2739100"/>
            <a:ext cx="7739834" cy="30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30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79709" y="686863"/>
            <a:ext cx="7037591" cy="102582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MX" sz="1600" dirty="0"/>
              <a:t>Para modificar un elemento de un objeto tipo </a:t>
            </a:r>
            <a:r>
              <a:rPr lang="es-MX" sz="1600" dirty="0" err="1"/>
              <a:t>dict</a:t>
            </a:r>
            <a:r>
              <a:rPr lang="es-MX" sz="1600" dirty="0"/>
              <a:t> se utiliza el operador de asignación ( = ).</a:t>
            </a:r>
          </a:p>
          <a:p>
            <a:pPr marL="0" indent="0">
              <a:buNone/>
            </a:pPr>
            <a:r>
              <a:rPr lang="es-ES" sz="1600" dirty="0"/>
              <a:t>En caso de que no exista un elemento con ese identificador, el elemento se añadirá al objeto tipo </a:t>
            </a:r>
            <a:r>
              <a:rPr lang="es-ES" sz="1600" dirty="0" err="1"/>
              <a:t>dict</a:t>
            </a:r>
            <a:r>
              <a:rPr lang="es-ES" sz="1600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8EC614-1DF6-44F6-A503-54D21FDE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709" y="1933607"/>
            <a:ext cx="7075100" cy="39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8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5894E4-7B21-4FC8-B06C-8181B984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Despliegue</a:t>
            </a:r>
          </a:p>
        </p:txBody>
      </p:sp>
      <p:pic>
        <p:nvPicPr>
          <p:cNvPr id="4" name="Marcador de contenido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1E70A8DB-E92A-4BAE-A19A-AE7726791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7981" y="640080"/>
            <a:ext cx="5871410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76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91F09D-4940-46A8-B634-ABBF573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Despliegue con formato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95F86C-AABA-4E02-935C-8FAEC4AEF27A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Carácter</a:t>
            </a:r>
            <a:r>
              <a:rPr lang="en-US" sz="2000" dirty="0"/>
              <a:t> escape | Modo de </a:t>
            </a:r>
            <a:r>
              <a:rPr lang="en-US" sz="2000" dirty="0" err="1"/>
              <a:t>despliegue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s: Cadena de </a:t>
            </a:r>
            <a:r>
              <a:rPr lang="en-US" sz="2000" dirty="0" err="1"/>
              <a:t>texto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d: </a:t>
            </a:r>
            <a:r>
              <a:rPr lang="en-US" sz="2000" dirty="0" err="1"/>
              <a:t>Entero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f: </a:t>
            </a:r>
            <a:r>
              <a:rPr lang="en-US" sz="2000" dirty="0" err="1"/>
              <a:t>Flotante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e: </a:t>
            </a:r>
            <a:r>
              <a:rPr lang="en-US" sz="2000" dirty="0" err="1"/>
              <a:t>Flotante</a:t>
            </a:r>
            <a:r>
              <a:rPr lang="en-US" sz="2000" dirty="0"/>
              <a:t> </a:t>
            </a:r>
            <a:r>
              <a:rPr lang="en-US" sz="2000" dirty="0" err="1"/>
              <a:t>exponencial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7DEE681-26F2-41C6-8E89-589908C3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10828"/>
            <a:ext cx="6250769" cy="38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4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2715A-1646-408C-8D0E-6C2154BB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7057" cy="1325563"/>
          </a:xfrm>
        </p:spPr>
        <p:txBody>
          <a:bodyPr/>
          <a:lstStyle/>
          <a:p>
            <a:r>
              <a:rPr lang="es-ES" dirty="0"/>
              <a:t>Instalación de </a:t>
            </a:r>
            <a:r>
              <a:rPr lang="es-ES" dirty="0" err="1"/>
              <a:t>vscode</a:t>
            </a:r>
            <a:r>
              <a:rPr lang="es-ES" dirty="0"/>
              <a:t> para la creación de scripts </a:t>
            </a:r>
          </a:p>
        </p:txBody>
      </p:sp>
      <p:pic>
        <p:nvPicPr>
          <p:cNvPr id="3074" name="Picture 2" descr="Visual Studio Code - How to download and install VSC">
            <a:extLst>
              <a:ext uri="{FF2B5EF4-FFF2-40B4-BE49-F238E27FC236}">
                <a16:creationId xmlns:a16="http://schemas.microsoft.com/office/drawing/2014/main" id="{53B3CDE2-6FA5-4219-8AD8-0B517014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41" y="1585912"/>
            <a:ext cx="47529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8CF9796-81D3-4B74-AC20-D2F9E989DA80}"/>
              </a:ext>
            </a:extLst>
          </p:cNvPr>
          <p:cNvSpPr txBox="1"/>
          <p:nvPr/>
        </p:nvSpPr>
        <p:spPr>
          <a:xfrm>
            <a:off x="7177086" y="5373688"/>
            <a:ext cx="4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Tener seleccionada la opción de PATH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9EF05C-0CC2-421C-A239-ADBA34D8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84312"/>
            <a:ext cx="4354285" cy="51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5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F9AB2-4538-4F1B-B864-61FB0067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1110E-0023-4748-974F-B8DD2776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Funciones que convierten los datos a otro tipo de dato:</a:t>
            </a:r>
          </a:p>
          <a:p>
            <a:pPr marL="0" indent="0">
              <a:buNone/>
            </a:pPr>
            <a:r>
              <a:rPr lang="es-ES" dirty="0" err="1"/>
              <a:t>type</a:t>
            </a:r>
            <a:r>
              <a:rPr lang="es-ES" dirty="0"/>
              <a:t>(&lt;objeto&gt;) : regresa el tipo de dato</a:t>
            </a:r>
          </a:p>
          <a:p>
            <a:pPr marL="0" indent="0">
              <a:buNone/>
            </a:pPr>
            <a:r>
              <a:rPr lang="es-ES" dirty="0" err="1"/>
              <a:t>str</a:t>
            </a:r>
            <a:r>
              <a:rPr lang="es-ES" dirty="0"/>
              <a:t> (&lt;objeto&gt;) : convierte a cadena</a:t>
            </a:r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(&lt;objeto&gt;) : Trunca los </a:t>
            </a:r>
            <a:r>
              <a:rPr lang="es-ES" dirty="0" err="1"/>
              <a:t>float</a:t>
            </a:r>
            <a:r>
              <a:rPr lang="es-ES" dirty="0"/>
              <a:t> a parte entera, convierte un </a:t>
            </a:r>
            <a:r>
              <a:rPr lang="es-ES" dirty="0" err="1"/>
              <a:t>str</a:t>
            </a:r>
            <a:r>
              <a:rPr lang="es-ES" dirty="0"/>
              <a:t> a numero si este representa numero, cambia True a 1 y False a 0</a:t>
            </a:r>
          </a:p>
        </p:txBody>
      </p:sp>
    </p:spTree>
    <p:extLst>
      <p:ext uri="{BB962C8B-B14F-4D97-AF65-F5344CB8AC3E}">
        <p14:creationId xmlns:p14="http://schemas.microsoft.com/office/powerpoint/2010/main" val="3144185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BF03D-8DE6-4CBF-B14C-91A91488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Caracteres de escape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43791C2-CE08-499E-B51F-E079FABC7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406"/>
            <a:ext cx="10461420" cy="32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92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4DCC57B-D68F-4E88-81DD-B562CE75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3" y="757646"/>
            <a:ext cx="10705266" cy="50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6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F07FC7-FDA1-48E6-AE36-5E620DD0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ES" sz="2800"/>
              <a:t>Input()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01741-D7C9-412C-889C-AA338B2D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s-MX" sz="2000"/>
              <a:t>La función </a:t>
            </a:r>
            <a:r>
              <a:rPr lang="es-MX" sz="2000" i="1"/>
              <a:t>input()</a:t>
            </a:r>
            <a:r>
              <a:rPr lang="es-MX" sz="2000"/>
              <a:t> captura los caracteres provenientes de entrada estándar (el teclado) hasta que se introduce un retorno de carro </a:t>
            </a:r>
            <a:r>
              <a:rPr lang="es-MX" sz="2000" b="1"/>
              <a:t>&lt;Intro&gt;</a:t>
            </a:r>
            <a:r>
              <a:rPr lang="es-MX" sz="2000"/>
              <a:t> y el contenido capturado es devuelto al intérprete como una cadena de texto.</a:t>
            </a:r>
          </a:p>
          <a:p>
            <a:pPr marL="0" indent="0">
              <a:buNone/>
            </a:pPr>
            <a:endParaRPr lang="es-ES" sz="2000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A145FC8-0580-4FB6-81F7-939C32BD3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27" y="643467"/>
            <a:ext cx="398764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E3689-FA56-4784-8F59-77783213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If</a:t>
            </a:r>
            <a:r>
              <a:rPr lang="es-ES" dirty="0"/>
              <a:t>, </a:t>
            </a:r>
            <a:r>
              <a:rPr lang="es-ES" dirty="0" err="1"/>
              <a:t>elif</a:t>
            </a:r>
            <a:r>
              <a:rPr lang="es-ES" dirty="0"/>
              <a:t>, </a:t>
            </a:r>
            <a:r>
              <a:rPr lang="es-ES" dirty="0" err="1"/>
              <a:t>else</a:t>
            </a:r>
            <a:r>
              <a:rPr lang="es-ES" dirty="0"/>
              <a:t> y comentarios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4045C2C-4EFB-4AEA-BF0A-A58A2A131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2075"/>
            <a:ext cx="3200400" cy="657225"/>
          </a:xfrm>
          <a:prstGeom prst="rect">
            <a:avLst/>
          </a:prstGeom>
        </p:spPr>
      </p:pic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55703F09-A7EC-466D-B821-723553A03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300"/>
            <a:ext cx="8994959" cy="481537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4F73253-D90D-434E-B91F-502AF1F09F46}"/>
              </a:ext>
            </a:extLst>
          </p:cNvPr>
          <p:cNvSpPr txBox="1"/>
          <p:nvPr/>
        </p:nvSpPr>
        <p:spPr>
          <a:xfrm>
            <a:off x="6904383" y="654665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importante que después del </a:t>
            </a:r>
            <a:r>
              <a:rPr lang="es-ES" dirty="0" err="1"/>
              <a:t>if</a:t>
            </a:r>
            <a:r>
              <a:rPr lang="es-ES" dirty="0"/>
              <a:t>, </a:t>
            </a:r>
            <a:r>
              <a:rPr lang="es-ES" dirty="0" err="1"/>
              <a:t>elif</a:t>
            </a:r>
            <a:r>
              <a:rPr lang="es-ES" dirty="0"/>
              <a:t> o </a:t>
            </a:r>
            <a:r>
              <a:rPr lang="es-ES" dirty="0" err="1"/>
              <a:t>else</a:t>
            </a:r>
            <a:r>
              <a:rPr lang="es-ES" dirty="0"/>
              <a:t>, utilizar identacion, ya que Python así separa los bloques de código, que en otros lenguajes se utiliza los corchetes: {bloque de código}</a:t>
            </a:r>
          </a:p>
        </p:txBody>
      </p:sp>
    </p:spTree>
    <p:extLst>
      <p:ext uri="{BB962C8B-B14F-4D97-AF65-F5344CB8AC3E}">
        <p14:creationId xmlns:p14="http://schemas.microsoft.com/office/powerpoint/2010/main" val="130968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343696-A880-4E89-97D6-B011D006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While</a:t>
            </a: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567D3C97-AC01-45CA-8F63-D15D2466A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477" y="1618957"/>
            <a:ext cx="7975772" cy="43941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30B3C23-BC97-4324-BE41-0248E12BBE81}"/>
              </a:ext>
            </a:extLst>
          </p:cNvPr>
          <p:cNvSpPr txBox="1"/>
          <p:nvPr/>
        </p:nvSpPr>
        <p:spPr>
          <a:xfrm>
            <a:off x="435429" y="2061029"/>
            <a:ext cx="2685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Evalúa una expresión lógica y repite el bloque de código </a:t>
            </a:r>
            <a:r>
              <a:rPr lang="es-ES" dirty="0" err="1"/>
              <a:t>identado</a:t>
            </a:r>
            <a:r>
              <a:rPr lang="es-ES" dirty="0"/>
              <a:t> mientras se cumple la condición </a:t>
            </a:r>
          </a:p>
        </p:txBody>
      </p:sp>
    </p:spTree>
    <p:extLst>
      <p:ext uri="{BB962C8B-B14F-4D97-AF65-F5344CB8AC3E}">
        <p14:creationId xmlns:p14="http://schemas.microsoft.com/office/powerpoint/2010/main" val="617196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05D-CDFA-44DF-9A07-65AD828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iterables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14EB1-9929-4CA5-8753-D1362D33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Una de las grandes fortalezas de Python es su capacidad de realizar iteraciones de forma dinámica a partir de diversos tipos de objetos con la capacidad de ser iterables.</a:t>
            </a:r>
          </a:p>
          <a:p>
            <a:pPr marL="0" indent="0">
              <a:buNone/>
            </a:pPr>
            <a:r>
              <a:rPr lang="es-MX" dirty="0"/>
              <a:t>Algunos de estos objetos son los de tipo: </a:t>
            </a:r>
            <a:r>
              <a:rPr lang="es-MX" i="1" dirty="0" err="1"/>
              <a:t>Str</a:t>
            </a:r>
            <a:r>
              <a:rPr lang="es-MX" i="1" dirty="0"/>
              <a:t>, </a:t>
            </a:r>
            <a:r>
              <a:rPr lang="es-MX" i="1" dirty="0" err="1"/>
              <a:t>list</a:t>
            </a:r>
            <a:r>
              <a:rPr lang="es-MX" i="1" dirty="0"/>
              <a:t>, </a:t>
            </a:r>
            <a:r>
              <a:rPr lang="es-MX" i="1" dirty="0" err="1"/>
              <a:t>tuple</a:t>
            </a:r>
            <a:r>
              <a:rPr lang="es-MX" i="1" dirty="0"/>
              <a:t>, </a:t>
            </a:r>
            <a:r>
              <a:rPr lang="es-MX" i="1" dirty="0" err="1"/>
              <a:t>dict</a:t>
            </a:r>
            <a:endParaRPr lang="es-MX" i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12E9E5-1EB0-4C46-93D9-0C2BB7DD6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19183"/>
            <a:ext cx="3182257" cy="21942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B4E4FC-1360-415E-BAEF-1F49A28C1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644" y="3819183"/>
            <a:ext cx="1890356" cy="21346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353F24-88E1-4EB0-BFFF-B0C62A576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570" y="3819183"/>
            <a:ext cx="4438887" cy="18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7DD4C-AE1F-49E9-8E1C-2DABBAF5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</a:rPr>
              <a:t>ENTORNO INTERACTIVO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D44A1-E7BD-4923-BFAE-ACDDBC83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Como Python es un lenguaje interpretado (que se ejecuta en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), se puede utilizar en el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o mediante el uso de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ya hechos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Shell: En el símbolo del sistema (CMD) se puede invocar usando la palabra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4E9A6677-066D-492F-AB9C-F62951AE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098010"/>
            <a:ext cx="6894236" cy="11857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6E29EBF-9656-49D2-A1D9-7BB7D71511D3}"/>
              </a:ext>
            </a:extLst>
          </p:cNvPr>
          <p:cNvSpPr txBox="1"/>
          <p:nvPr/>
        </p:nvSpPr>
        <p:spPr>
          <a:xfrm>
            <a:off x="4654297" y="5468386"/>
            <a:ext cx="3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Shell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5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0A4CD-1A0A-40B2-831D-1EB6220D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EJECUCION DE SCRIPTS (O GUIONES)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A83DF-380C-42D3-BDE8-8F426FFE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Son archivos de texto que contienen código. Estos archivos tienen la extensión </a:t>
            </a:r>
            <a:r>
              <a:rPr lang="es-ES" b="1" dirty="0"/>
              <a:t>.</a:t>
            </a:r>
            <a:r>
              <a:rPr lang="es-ES" b="1" dirty="0" err="1"/>
              <a:t>py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Para ejecutarlo se necesita primero abrir el CMD, el cual se puede hacer mediante “búsqueda” en </a:t>
            </a:r>
            <a:r>
              <a:rPr lang="es-ES" b="1" dirty="0"/>
              <a:t>la carpeta donde se encuentre el script</a:t>
            </a: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50B2E9-9CC6-4DA4-8A27-9CD35E13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30"/>
          <a:stretch/>
        </p:blipFill>
        <p:spPr>
          <a:xfrm>
            <a:off x="1072945" y="3816011"/>
            <a:ext cx="10046110" cy="30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2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83D3979-9E79-4DBF-B2E9-05872E08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6" y="990490"/>
            <a:ext cx="4767449" cy="171460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7311F1C-CA68-4766-B068-87FEC7D05606}"/>
              </a:ext>
            </a:extLst>
          </p:cNvPr>
          <p:cNvSpPr txBox="1"/>
          <p:nvPr/>
        </p:nvSpPr>
        <p:spPr>
          <a:xfrm>
            <a:off x="723596" y="2782669"/>
            <a:ext cx="883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Una vez abierto, se llama al archivo donde tengamos el script después de la palabra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515120E-954F-426B-B2E6-F3A2D126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96" y="3568124"/>
            <a:ext cx="10250816" cy="113722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FB77391-217F-43A5-BC38-A7F49216E923}"/>
              </a:ext>
            </a:extLst>
          </p:cNvPr>
          <p:cNvSpPr/>
          <p:nvPr/>
        </p:nvSpPr>
        <p:spPr>
          <a:xfrm>
            <a:off x="8172754" y="3717636"/>
            <a:ext cx="2533346" cy="47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4F00C0B-FB58-4822-A75A-5644E4D6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846" y="990489"/>
            <a:ext cx="4848202" cy="171460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DC9D088-7FC0-479D-A10D-EC9F050239B3}"/>
              </a:ext>
            </a:extLst>
          </p:cNvPr>
          <p:cNvSpPr txBox="1"/>
          <p:nvPr/>
        </p:nvSpPr>
        <p:spPr>
          <a:xfrm>
            <a:off x="7991019" y="476140"/>
            <a:ext cx="193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Script en VSC </a:t>
            </a:r>
          </a:p>
        </p:txBody>
      </p:sp>
    </p:spTree>
    <p:extLst>
      <p:ext uri="{BB962C8B-B14F-4D97-AF65-F5344CB8AC3E}">
        <p14:creationId xmlns:p14="http://schemas.microsoft.com/office/powerpoint/2010/main" val="179078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B02EC3-325F-4347-BAA4-93A74DEF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TIPOS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60B2AC-0CF0-401D-9EC1-4F167967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75227"/>
            <a:ext cx="8333144" cy="43941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8431491-5FFD-427E-9881-8BFEFA5DE5B3}"/>
              </a:ext>
            </a:extLst>
          </p:cNvPr>
          <p:cNvSpPr txBox="1"/>
          <p:nvPr/>
        </p:nvSpPr>
        <p:spPr>
          <a:xfrm>
            <a:off x="8889676" y="1851660"/>
            <a:ext cx="287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También se encuentran los booleanos, es decir </a:t>
            </a:r>
            <a:r>
              <a:rPr lang="es-ES" b="1" dirty="0"/>
              <a:t>True</a:t>
            </a:r>
            <a:r>
              <a:rPr lang="es-ES" dirty="0"/>
              <a:t> y </a:t>
            </a:r>
            <a:r>
              <a:rPr lang="es-ES" b="1" dirty="0"/>
              <a:t>False</a:t>
            </a:r>
          </a:p>
          <a:p>
            <a:r>
              <a:rPr lang="es-ES" dirty="0"/>
              <a:t>Así como el </a:t>
            </a:r>
            <a:r>
              <a:rPr lang="es-ES" b="1" dirty="0" err="1"/>
              <a:t>None</a:t>
            </a:r>
            <a:r>
              <a:rPr lang="es-ES" dirty="0"/>
              <a:t> que es </a:t>
            </a:r>
            <a:r>
              <a:rPr lang="es-ES" dirty="0" err="1"/>
              <a:t>vacio</a:t>
            </a:r>
            <a:r>
              <a:rPr lang="es-ES" dirty="0"/>
              <a:t> en </a:t>
            </a:r>
            <a:r>
              <a:rPr lang="es-ES" dirty="0" err="1"/>
              <a:t>python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570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DEA55-DF52-4566-AE81-B6366665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s-ES" sz="3200" b="1">
                <a:solidFill>
                  <a:schemeClr val="bg1"/>
                </a:solidFill>
              </a:rPr>
              <a:t>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CE385-9FD2-401C-82D9-1BD458EFF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900" dirty="0"/>
              <a:t>Los nombres pueden empezar con un </a:t>
            </a:r>
            <a:r>
              <a:rPr lang="es-AR" sz="1900" dirty="0" err="1"/>
              <a:t>guión</a:t>
            </a:r>
            <a:r>
              <a:rPr lang="es-AR" sz="1900" dirty="0"/>
              <a:t> bajo </a:t>
            </a:r>
            <a:r>
              <a:rPr lang="es-AR" sz="1900" i="1" dirty="0"/>
              <a:t>_</a:t>
            </a:r>
            <a:r>
              <a:rPr lang="es-AR" sz="1900" dirty="0"/>
              <a:t> o un </a:t>
            </a:r>
            <a:r>
              <a:rPr lang="es-AR" sz="1900" dirty="0" err="1"/>
              <a:t>caracter</a:t>
            </a:r>
            <a:r>
              <a:rPr lang="es-AR" sz="1900" dirty="0"/>
              <a:t> alfabético (numero no). </a:t>
            </a:r>
          </a:p>
          <a:p>
            <a:pPr marL="0" indent="0">
              <a:buNone/>
            </a:pPr>
            <a:r>
              <a:rPr lang="es-AR" sz="1900" dirty="0"/>
              <a:t>Como acepta el Unicode se puede usar cualquier carácter como la ñ.</a:t>
            </a:r>
          </a:p>
          <a:p>
            <a:pPr marL="0" indent="0">
              <a:buNone/>
            </a:pPr>
            <a:r>
              <a:rPr lang="es-AR" sz="1900" dirty="0"/>
              <a:t>Python es </a:t>
            </a:r>
            <a:r>
              <a:rPr lang="es-AR" sz="1900" dirty="0" err="1"/>
              <a:t>cAse</a:t>
            </a:r>
            <a:r>
              <a:rPr lang="es-AR" sz="1900" dirty="0"/>
              <a:t> </a:t>
            </a:r>
            <a:r>
              <a:rPr lang="es-AR" sz="1900" dirty="0" err="1"/>
              <a:t>SenSiTive</a:t>
            </a:r>
            <a:r>
              <a:rPr lang="es-AR" sz="1900" dirty="0"/>
              <a:t>. </a:t>
            </a:r>
          </a:p>
          <a:p>
            <a:pPr marL="0" indent="0">
              <a:buNone/>
            </a:pPr>
            <a:r>
              <a:rPr lang="es-AR" sz="1900" dirty="0"/>
              <a:t>Palabras reservadas: (NO USAR COMO VARIABLES)</a:t>
            </a:r>
          </a:p>
          <a:p>
            <a:pPr marL="0" indent="0">
              <a:buNone/>
            </a:pPr>
            <a:endParaRPr lang="es-AR" sz="1900" dirty="0"/>
          </a:p>
          <a:p>
            <a:pPr marL="0" indent="0">
              <a:buNone/>
            </a:pPr>
            <a:endParaRPr lang="es-AR" sz="1900" dirty="0"/>
          </a:p>
          <a:p>
            <a:pPr marL="0" indent="0">
              <a:buNone/>
            </a:pPr>
            <a:endParaRPr lang="es-ES" sz="1900" dirty="0"/>
          </a:p>
        </p:txBody>
      </p:sp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C0DC834E-091C-47CD-87DB-E6FC7250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83" y="4189305"/>
            <a:ext cx="7458234" cy="16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2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EDC4D-86D3-4FF4-AABC-2DCC9850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Asignación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F99C7-BC84-4C70-83EC-50C22ED0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Para asignar un nombre a un objeto, se utiliza el operador de asignación "=" con la siguiente sintaxis:</a:t>
            </a:r>
          </a:p>
          <a:p>
            <a:pPr marL="0" indent="0">
              <a:buNone/>
            </a:pPr>
            <a:r>
              <a:rPr lang="es-AR" dirty="0"/>
              <a:t>&lt;identificador&gt; = &lt;objeto&gt;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También se puede asignar a varios a la vez: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0EDDC5-34BF-4121-81E6-C1A3B92F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409450" cy="9324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0E2FA1-F58B-48D8-961C-F99BCD65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00" y="4988331"/>
            <a:ext cx="9985000" cy="5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03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1253</Words>
  <Application>Microsoft Office PowerPoint</Application>
  <PresentationFormat>Panorámica</PresentationFormat>
  <Paragraphs>125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Introducción Python</vt:lpstr>
      <vt:lpstr>Instalación de python</vt:lpstr>
      <vt:lpstr>Instalación de vscode para la creación de scripts </vt:lpstr>
      <vt:lpstr>ENTORNO INTERACTIVO</vt:lpstr>
      <vt:lpstr>EJECUCION DE SCRIPTS (O GUIONES)</vt:lpstr>
      <vt:lpstr>Presentación de PowerPoint</vt:lpstr>
      <vt:lpstr>TIPOS DE DATOS</vt:lpstr>
      <vt:lpstr>Nombres</vt:lpstr>
      <vt:lpstr>Asignación</vt:lpstr>
      <vt:lpstr>Operadores Aritmeticos</vt:lpstr>
      <vt:lpstr>Operadores relacionales</vt:lpstr>
      <vt:lpstr>Operadores de pertenencia</vt:lpstr>
      <vt:lpstr>Operadores lógicos</vt:lpstr>
      <vt:lpstr>Operadores de asignación</vt:lpstr>
      <vt:lpstr>Objetos contenedores: Listas </vt:lpstr>
      <vt:lpstr>Métodos para listas</vt:lpstr>
      <vt:lpstr>Presentación de PowerPoint</vt:lpstr>
      <vt:lpstr>Presentación de PowerPoint</vt:lpstr>
      <vt:lpstr>Tuplas</vt:lpstr>
      <vt:lpstr>Presentación de PowerPoint</vt:lpstr>
      <vt:lpstr>Presentación de PowerPoint</vt:lpstr>
      <vt:lpstr>Funciones útiles con los objetos tipo list y tipo tuple. </vt:lpstr>
      <vt:lpstr>Presentación de PowerPoint</vt:lpstr>
      <vt:lpstr>Presentación de PowerPoint</vt:lpstr>
      <vt:lpstr>Diccionarios</vt:lpstr>
      <vt:lpstr>Presentación de PowerPoint</vt:lpstr>
      <vt:lpstr>Presentación de PowerPoint</vt:lpstr>
      <vt:lpstr>Despliegue</vt:lpstr>
      <vt:lpstr>Despliegue con formato</vt:lpstr>
      <vt:lpstr>Constructores</vt:lpstr>
      <vt:lpstr>Caracteres de escape</vt:lpstr>
      <vt:lpstr>Presentación de PowerPoint</vt:lpstr>
      <vt:lpstr>Input()</vt:lpstr>
      <vt:lpstr>If, elif, else y comentarios</vt:lpstr>
      <vt:lpstr>While</vt:lpstr>
      <vt:lpstr>Objetos iterables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CLAUDIO GAYTAN GUTIERREZ</dc:creator>
  <cp:lastModifiedBy>JOSE CLAUDIO GAYTAN GUTIERREZ</cp:lastModifiedBy>
  <cp:revision>22</cp:revision>
  <dcterms:created xsi:type="dcterms:W3CDTF">2021-09-23T14:40:31Z</dcterms:created>
  <dcterms:modified xsi:type="dcterms:W3CDTF">2021-09-24T22:33:02Z</dcterms:modified>
</cp:coreProperties>
</file>