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4"/>
  </p:notesMasterIdLst>
  <p:sldIdLst>
    <p:sldId id="256" r:id="rId5"/>
    <p:sldId id="263" r:id="rId6"/>
    <p:sldId id="257" r:id="rId7"/>
    <p:sldId id="258" r:id="rId8"/>
    <p:sldId id="259" r:id="rId9"/>
    <p:sldId id="260" r:id="rId10"/>
    <p:sldId id="261" r:id="rId11"/>
    <p:sldId id="262" r:id="rId12"/>
    <p:sldId id="264" r:id="rId13"/>
    <p:sldId id="267" r:id="rId14"/>
    <p:sldId id="268" r:id="rId15"/>
    <p:sldId id="265"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06"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8" r:id="rId114"/>
    <p:sldId id="369" r:id="rId115"/>
    <p:sldId id="370" r:id="rId116"/>
    <p:sldId id="371" r:id="rId117"/>
    <p:sldId id="372" r:id="rId118"/>
    <p:sldId id="402" r:id="rId119"/>
    <p:sldId id="404" r:id="rId120"/>
    <p:sldId id="405" r:id="rId121"/>
    <p:sldId id="406" r:id="rId122"/>
    <p:sldId id="366" r:id="rId123"/>
    <p:sldId id="367"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401" r:id="rId144"/>
    <p:sldId id="392" r:id="rId145"/>
    <p:sldId id="393" r:id="rId146"/>
    <p:sldId id="394" r:id="rId147"/>
    <p:sldId id="395" r:id="rId148"/>
    <p:sldId id="396" r:id="rId149"/>
    <p:sldId id="397" r:id="rId150"/>
    <p:sldId id="398" r:id="rId151"/>
    <p:sldId id="399" r:id="rId152"/>
    <p:sldId id="400" r:id="rId1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48" autoAdjust="0"/>
    <p:restoredTop sz="83023" autoAdjust="0"/>
  </p:normalViewPr>
  <p:slideViewPr>
    <p:cSldViewPr snapToGrid="0">
      <p:cViewPr>
        <p:scale>
          <a:sx n="50" d="100"/>
          <a:sy n="50" d="100"/>
        </p:scale>
        <p:origin x="2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notesMaster" Target="notesMasters/notesMaster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66C07-D59C-4894-8421-27C2E35C30E3}" type="datetimeFigureOut">
              <a:rPr lang="es-AR" smtClean="0"/>
              <a:t>23/9/2021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24C3-C757-462C-BB8C-20E5AD73615C}" type="slidenum">
              <a:rPr lang="es-AR" smtClean="0"/>
              <a:t>‹Nº›</a:t>
            </a:fld>
            <a:endParaRPr lang="es-AR"/>
          </a:p>
        </p:txBody>
      </p:sp>
    </p:spTree>
    <p:extLst>
      <p:ext uri="{BB962C8B-B14F-4D97-AF65-F5344CB8AC3E}">
        <p14:creationId xmlns:p14="http://schemas.microsoft.com/office/powerpoint/2010/main" val="381598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1" kern="1200" dirty="0" err="1">
                <a:solidFill>
                  <a:schemeClr val="tx1"/>
                </a:solidFill>
                <a:effectLst/>
                <a:latin typeface="+mn-lt"/>
                <a:ea typeface="+mn-ea"/>
                <a:cs typeface="+mn-cs"/>
              </a:rPr>
              <a:t>import</a:t>
            </a:r>
            <a:r>
              <a:rPr lang="es-AR" dirty="0"/>
              <a:t> </a:t>
            </a:r>
            <a:r>
              <a:rPr lang="es-AR" sz="1200" b="1" kern="1200" dirty="0" err="1">
                <a:solidFill>
                  <a:schemeClr val="tx1"/>
                </a:solidFill>
                <a:effectLst/>
                <a:latin typeface="+mn-lt"/>
                <a:ea typeface="+mn-ea"/>
                <a:cs typeface="+mn-cs"/>
              </a:rPr>
              <a:t>this</a:t>
            </a:r>
            <a:endParaRPr lang="es-AR" dirty="0"/>
          </a:p>
        </p:txBody>
      </p:sp>
      <p:sp>
        <p:nvSpPr>
          <p:cNvPr id="4" name="Marcador de número de diapositiva 3"/>
          <p:cNvSpPr>
            <a:spLocks noGrp="1"/>
          </p:cNvSpPr>
          <p:nvPr>
            <p:ph type="sldNum" sz="quarter" idx="10"/>
          </p:nvPr>
        </p:nvSpPr>
        <p:spPr/>
        <p:txBody>
          <a:bodyPr/>
          <a:lstStyle/>
          <a:p>
            <a:fld id="{0D4424C3-C757-462C-BB8C-20E5AD73615C}" type="slidenum">
              <a:rPr lang="es-AR" smtClean="0"/>
              <a:t>7</a:t>
            </a:fld>
            <a:endParaRPr lang="es-AR"/>
          </a:p>
        </p:txBody>
      </p:sp>
    </p:spTree>
    <p:extLst>
      <p:ext uri="{BB962C8B-B14F-4D97-AF65-F5344CB8AC3E}">
        <p14:creationId xmlns:p14="http://schemas.microsoft.com/office/powerpoint/2010/main" val="230341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kern="1200" dirty="0">
                <a:solidFill>
                  <a:schemeClr val="tx1"/>
                </a:solidFill>
                <a:effectLst/>
                <a:latin typeface="+mn-lt"/>
                <a:ea typeface="+mn-ea"/>
                <a:cs typeface="+mn-cs"/>
              </a:rPr>
              <a:t>Los lenguajes de alto nivel interactúan con los sistema de cómputo de dos formas.</a:t>
            </a:r>
          </a:p>
          <a:p>
            <a:r>
              <a:rPr lang="es-AR" sz="1200" b="0" i="0" kern="1200" dirty="0">
                <a:solidFill>
                  <a:schemeClr val="tx1"/>
                </a:solidFill>
                <a:effectLst/>
                <a:latin typeface="+mn-lt"/>
                <a:ea typeface="+mn-ea"/>
                <a:cs typeface="+mn-cs"/>
              </a:rPr>
              <a:t>Mediante un compilador, el cual traduce el código de un programa a lenguaje de bajo nivel, dando por resultado un "archivo binario" el cual es susceptible de ser ejecutado.</a:t>
            </a:r>
          </a:p>
          <a:p>
            <a:r>
              <a:rPr lang="es-AR" sz="1200" b="0" i="0" kern="1200" dirty="0">
                <a:solidFill>
                  <a:schemeClr val="tx1"/>
                </a:solidFill>
                <a:effectLst/>
                <a:latin typeface="+mn-lt"/>
                <a:ea typeface="+mn-ea"/>
                <a:cs typeface="+mn-cs"/>
              </a:rPr>
              <a:t>Mediante un intérprete, el cual ejecuta de inmediato las instrucciones que se ingresan.</a:t>
            </a:r>
          </a:p>
          <a:p>
            <a:r>
              <a:rPr lang="es-AR" sz="1200" b="0" i="0" kern="1200" dirty="0">
                <a:solidFill>
                  <a:schemeClr val="tx1"/>
                </a:solidFill>
                <a:effectLst/>
                <a:latin typeface="+mn-lt"/>
                <a:ea typeface="+mn-ea"/>
                <a:cs typeface="+mn-cs"/>
              </a:rPr>
              <a:t>Por lo general los lenguajes compilados son más rápidos y consumen menos recursos que los lenguajes interpretados en vista de que el archivo resultante es código de bajo nivel, mientras que los lenguajes interpretados deben seguir un proceso a través de varios niveles de abstracción hasta que las instrucciones son ejecutadas por el sistema.</a:t>
            </a:r>
          </a:p>
          <a:p>
            <a:r>
              <a:rPr lang="es-AR" sz="1200" b="0" i="0" kern="1200" dirty="0">
                <a:solidFill>
                  <a:schemeClr val="tx1"/>
                </a:solidFill>
                <a:effectLst/>
                <a:latin typeface="+mn-lt"/>
                <a:ea typeface="+mn-ea"/>
                <a:cs typeface="+mn-cs"/>
              </a:rPr>
              <a:t>Python es un lenguaje interpretado de alto nivel.</a:t>
            </a:r>
          </a:p>
          <a:p>
            <a:endParaRPr lang="es-AR" dirty="0"/>
          </a:p>
        </p:txBody>
      </p:sp>
      <p:sp>
        <p:nvSpPr>
          <p:cNvPr id="4" name="Marcador de número de diapositiva 3"/>
          <p:cNvSpPr>
            <a:spLocks noGrp="1"/>
          </p:cNvSpPr>
          <p:nvPr>
            <p:ph type="sldNum" sz="quarter" idx="10"/>
          </p:nvPr>
        </p:nvSpPr>
        <p:spPr/>
        <p:txBody>
          <a:bodyPr/>
          <a:lstStyle/>
          <a:p>
            <a:fld id="{0D4424C3-C757-462C-BB8C-20E5AD73615C}" type="slidenum">
              <a:rPr lang="es-AR" smtClean="0"/>
              <a:t>12</a:t>
            </a:fld>
            <a:endParaRPr lang="es-AR"/>
          </a:p>
        </p:txBody>
      </p:sp>
    </p:spTree>
    <p:extLst>
      <p:ext uri="{BB962C8B-B14F-4D97-AF65-F5344CB8AC3E}">
        <p14:creationId xmlns:p14="http://schemas.microsoft.com/office/powerpoint/2010/main" val="22909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kern="1200" dirty="0">
                <a:solidFill>
                  <a:schemeClr val="tx1"/>
                </a:solidFill>
                <a:effectLst/>
                <a:latin typeface="+mn-lt"/>
                <a:ea typeface="+mn-ea"/>
                <a:cs typeface="+mn-cs"/>
              </a:rPr>
              <a:t>Cabe hacer notar que el código de este script no es compatible con Python 3, ya que </a:t>
            </a:r>
            <a:r>
              <a:rPr lang="es-AR" sz="1200" b="0" i="1" kern="1200" dirty="0" err="1">
                <a:solidFill>
                  <a:schemeClr val="tx1"/>
                </a:solidFill>
                <a:effectLst/>
                <a:latin typeface="+mn-lt"/>
                <a:ea typeface="+mn-ea"/>
                <a:cs typeface="+mn-cs"/>
              </a:rPr>
              <a:t>print</a:t>
            </a:r>
            <a:r>
              <a:rPr lang="es-AR" sz="1200" b="0" i="0" kern="1200" dirty="0">
                <a:solidFill>
                  <a:schemeClr val="tx1"/>
                </a:solidFill>
                <a:effectLst/>
                <a:latin typeface="+mn-lt"/>
                <a:ea typeface="+mn-ea"/>
                <a:cs typeface="+mn-cs"/>
              </a:rPr>
              <a:t> requiere del uso de paréntesis en </a:t>
            </a:r>
            <a:r>
              <a:rPr lang="es-AR" sz="1200" b="0" i="0" kern="1200" dirty="0" err="1">
                <a:solidFill>
                  <a:schemeClr val="tx1"/>
                </a:solidFill>
                <a:effectLst/>
                <a:latin typeface="+mn-lt"/>
                <a:ea typeface="+mn-ea"/>
                <a:cs typeface="+mn-cs"/>
              </a:rPr>
              <a:t>dicah</a:t>
            </a:r>
            <a:r>
              <a:rPr lang="es-AR" sz="1200" b="0" i="0" kern="1200" dirty="0">
                <a:solidFill>
                  <a:schemeClr val="tx1"/>
                </a:solidFill>
                <a:effectLst/>
                <a:latin typeface="+mn-lt"/>
                <a:ea typeface="+mn-ea"/>
                <a:cs typeface="+mn-cs"/>
              </a:rPr>
              <a:t> versión.</a:t>
            </a:r>
            <a:endParaRPr lang="es-AR" dirty="0"/>
          </a:p>
        </p:txBody>
      </p:sp>
      <p:sp>
        <p:nvSpPr>
          <p:cNvPr id="4" name="Marcador de número de diapositiva 3"/>
          <p:cNvSpPr>
            <a:spLocks noGrp="1"/>
          </p:cNvSpPr>
          <p:nvPr>
            <p:ph type="sldNum" sz="quarter" idx="10"/>
          </p:nvPr>
        </p:nvSpPr>
        <p:spPr/>
        <p:txBody>
          <a:bodyPr/>
          <a:lstStyle/>
          <a:p>
            <a:fld id="{0D4424C3-C757-462C-BB8C-20E5AD73615C}" type="slidenum">
              <a:rPr lang="es-AR" smtClean="0"/>
              <a:t>19</a:t>
            </a:fld>
            <a:endParaRPr lang="es-AR"/>
          </a:p>
        </p:txBody>
      </p:sp>
    </p:spTree>
    <p:extLst>
      <p:ext uri="{BB962C8B-B14F-4D97-AF65-F5344CB8AC3E}">
        <p14:creationId xmlns:p14="http://schemas.microsoft.com/office/powerpoint/2010/main" val="279322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kern="1200" dirty="0">
                <a:solidFill>
                  <a:schemeClr val="tx1"/>
                </a:solidFill>
                <a:effectLst/>
                <a:latin typeface="+mn-lt"/>
                <a:ea typeface="+mn-ea"/>
                <a:cs typeface="+mn-cs"/>
              </a:rPr>
              <a:t>Python 2 sólo soporta nombres con caracteres alfabéticos del código ASCII.</a:t>
            </a:r>
            <a:endParaRPr lang="es-AR" dirty="0"/>
          </a:p>
        </p:txBody>
      </p:sp>
      <p:sp>
        <p:nvSpPr>
          <p:cNvPr id="4" name="Marcador de número de diapositiva 3"/>
          <p:cNvSpPr>
            <a:spLocks noGrp="1"/>
          </p:cNvSpPr>
          <p:nvPr>
            <p:ph type="sldNum" sz="quarter" idx="10"/>
          </p:nvPr>
        </p:nvSpPr>
        <p:spPr/>
        <p:txBody>
          <a:bodyPr/>
          <a:lstStyle/>
          <a:p>
            <a:fld id="{0D4424C3-C757-462C-BB8C-20E5AD73615C}" type="slidenum">
              <a:rPr lang="es-AR" smtClean="0"/>
              <a:t>24</a:t>
            </a:fld>
            <a:endParaRPr lang="es-AR"/>
          </a:p>
        </p:txBody>
      </p:sp>
    </p:spTree>
    <p:extLst>
      <p:ext uri="{BB962C8B-B14F-4D97-AF65-F5344CB8AC3E}">
        <p14:creationId xmlns:p14="http://schemas.microsoft.com/office/powerpoint/2010/main" val="251909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23-Sep-21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23-Sep-21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23-Sep-21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Programación 2</a:t>
            </a:r>
            <a:endParaRPr lang="es-AR" dirty="0"/>
          </a:p>
        </p:txBody>
      </p:sp>
      <p:sp>
        <p:nvSpPr>
          <p:cNvPr id="3" name="Subtítulo 2"/>
          <p:cNvSpPr>
            <a:spLocks noGrp="1"/>
          </p:cNvSpPr>
          <p:nvPr>
            <p:ph type="subTitle" idx="1"/>
          </p:nvPr>
        </p:nvSpPr>
        <p:spPr/>
        <p:txBody>
          <a:bodyPr/>
          <a:lstStyle/>
          <a:p>
            <a:r>
              <a:rPr lang="es-MX" dirty="0"/>
              <a:t>Luis Eduardo Guajardo Guerra</a:t>
            </a:r>
            <a:endParaRPr lang="es-AR" dirty="0"/>
          </a:p>
        </p:txBody>
      </p:sp>
    </p:spTree>
    <p:extLst>
      <p:ext uri="{BB962C8B-B14F-4D97-AF65-F5344CB8AC3E}">
        <p14:creationId xmlns:p14="http://schemas.microsoft.com/office/powerpoint/2010/main" val="1017134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introducción a los lenguajes de programación</a:t>
            </a:r>
            <a:br>
              <a:rPr lang="es-AR" b="1" dirty="0"/>
            </a:br>
            <a:endParaRPr lang="es-AR" dirty="0"/>
          </a:p>
        </p:txBody>
      </p:sp>
      <p:sp>
        <p:nvSpPr>
          <p:cNvPr id="3" name="Marcador de contenido 2"/>
          <p:cNvSpPr>
            <a:spLocks noGrp="1"/>
          </p:cNvSpPr>
          <p:nvPr>
            <p:ph idx="1"/>
          </p:nvPr>
        </p:nvSpPr>
        <p:spPr/>
        <p:txBody>
          <a:bodyPr>
            <a:normAutofit lnSpcReduction="10000"/>
          </a:bodyPr>
          <a:lstStyle/>
          <a:p>
            <a:r>
              <a:rPr lang="es-AR" dirty="0"/>
              <a:t>Un lenguaje es un conjunto de cadenas de símbolos con los que se pueden crear mensajes. De ese modo los mensajes son transmitidos de un emisor a un receptor. Aún cuando en la naturaleza se pueden identificar ciertos lenguajes, los seres humanos hemos desarrollado lenguajes de diversos tipos y gran complejidad.</a:t>
            </a:r>
          </a:p>
          <a:p>
            <a:r>
              <a:rPr lang="es-AR" dirty="0"/>
              <a:t>Los lenguajes constan principalmente de la gramática, la cual trata sobre la construcción del lenguaje, y la semántica, la cual trata sobre el significado del lenguaje.</a:t>
            </a:r>
          </a:p>
          <a:p>
            <a:r>
              <a:rPr lang="es-AR" dirty="0"/>
              <a:t>A su vez, la gramática consta de:</a:t>
            </a:r>
          </a:p>
          <a:p>
            <a:r>
              <a:rPr lang="es-AR" dirty="0"/>
              <a:t>Morfología: cómo se construyen las notaciones (género, tiempos, declinaciones).</a:t>
            </a:r>
          </a:p>
          <a:p>
            <a:r>
              <a:rPr lang="es-AR" dirty="0"/>
              <a:t>Sintaxis: cómo se deben escribir las notaciones (orden, estructura).</a:t>
            </a:r>
          </a:p>
        </p:txBody>
      </p:sp>
    </p:spTree>
    <p:extLst>
      <p:ext uri="{BB962C8B-B14F-4D97-AF65-F5344CB8AC3E}">
        <p14:creationId xmlns:p14="http://schemas.microsoft.com/office/powerpoint/2010/main" val="11593393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60713" y="169137"/>
            <a:ext cx="5523411" cy="6427541"/>
          </a:xfrm>
          <a:prstGeom prst="rect">
            <a:avLst/>
          </a:prstGeom>
        </p:spPr>
      </p:pic>
    </p:spTree>
    <p:extLst>
      <p:ext uri="{BB962C8B-B14F-4D97-AF65-F5344CB8AC3E}">
        <p14:creationId xmlns:p14="http://schemas.microsoft.com/office/powerpoint/2010/main" val="13016196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Del mismo modo, es posible eliminar o modificar un rango de elementos de un objeto tipo </a:t>
            </a:r>
            <a:r>
              <a:rPr lang="es-MX" i="1" dirty="0" err="1"/>
              <a:t>list</a:t>
            </a:r>
            <a:r>
              <a:rPr lang="es-MX" dirty="0"/>
              <a:t> utilizando la declaración </a:t>
            </a:r>
            <a:r>
              <a:rPr lang="es-MX" i="1" dirty="0"/>
              <a:t>del</a:t>
            </a:r>
            <a:r>
              <a:rPr lang="es-MX" dirty="0"/>
              <a:t> con una sintaxis similar.</a:t>
            </a:r>
          </a:p>
        </p:txBody>
      </p:sp>
      <p:pic>
        <p:nvPicPr>
          <p:cNvPr id="4" name="Imagen 3"/>
          <p:cNvPicPr>
            <a:picLocks noChangeAspect="1"/>
          </p:cNvPicPr>
          <p:nvPr/>
        </p:nvPicPr>
        <p:blipFill>
          <a:blip r:embed="rId2"/>
          <a:stretch>
            <a:fillRect/>
          </a:stretch>
        </p:blipFill>
        <p:spPr>
          <a:xfrm>
            <a:off x="1296080" y="2786062"/>
            <a:ext cx="6437132" cy="3944237"/>
          </a:xfrm>
          <a:prstGeom prst="rect">
            <a:avLst/>
          </a:prstGeom>
        </p:spPr>
      </p:pic>
    </p:spTree>
    <p:extLst>
      <p:ext uri="{BB962C8B-B14F-4D97-AF65-F5344CB8AC3E}">
        <p14:creationId xmlns:p14="http://schemas.microsoft.com/office/powerpoint/2010/main" val="23036204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Operadores aplicables a los objetos tipo </a:t>
            </a:r>
            <a:r>
              <a:rPr lang="es-MX" b="1" i="1" dirty="0" err="1"/>
              <a:t>list</a:t>
            </a:r>
            <a:r>
              <a:rPr lang="es-MX" b="1" dirty="0"/>
              <a:t>.</a:t>
            </a:r>
            <a:br>
              <a:rPr lang="es-MX" b="1" dirty="0"/>
            </a:br>
            <a:endParaRPr lang="es-MX" dirty="0"/>
          </a:p>
        </p:txBody>
      </p:sp>
      <p:sp>
        <p:nvSpPr>
          <p:cNvPr id="4" name="Marcador de texto 3"/>
          <p:cNvSpPr>
            <a:spLocks noGrp="1"/>
          </p:cNvSpPr>
          <p:nvPr>
            <p:ph type="body" idx="1"/>
          </p:nvPr>
        </p:nvSpPr>
        <p:spPr/>
        <p:txBody>
          <a:bodyPr/>
          <a:lstStyle/>
          <a:p>
            <a:endParaRPr lang="es-MX"/>
          </a:p>
        </p:txBody>
      </p:sp>
    </p:spTree>
    <p:extLst>
      <p:ext uri="{BB962C8B-B14F-4D97-AF65-F5344CB8AC3E}">
        <p14:creationId xmlns:p14="http://schemas.microsoft.com/office/powerpoint/2010/main" val="15166220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operador de adición (</a:t>
            </a:r>
            <a:r>
              <a:rPr lang="es-MX" b="1" i="1" dirty="0"/>
              <a: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El operador de adición (</a:t>
            </a:r>
            <a:r>
              <a:rPr lang="es-MX" i="1" dirty="0"/>
              <a:t>+</a:t>
            </a:r>
            <a:r>
              <a:rPr lang="es-MX" dirty="0"/>
              <a:t>) es compatible entre objetos tipo </a:t>
            </a:r>
            <a:r>
              <a:rPr lang="es-MX" i="1" dirty="0" err="1"/>
              <a:t>list</a:t>
            </a:r>
            <a:r>
              <a:rPr lang="es-MX" dirty="0"/>
              <a:t> y permite crear una nueva lista a partir de la concatenación de las listas de origen.</a:t>
            </a:r>
          </a:p>
        </p:txBody>
      </p:sp>
      <p:pic>
        <p:nvPicPr>
          <p:cNvPr id="4" name="Imagen 3"/>
          <p:cNvPicPr>
            <a:picLocks noChangeAspect="1"/>
          </p:cNvPicPr>
          <p:nvPr/>
        </p:nvPicPr>
        <p:blipFill>
          <a:blip r:embed="rId2"/>
          <a:stretch>
            <a:fillRect/>
          </a:stretch>
        </p:blipFill>
        <p:spPr>
          <a:xfrm>
            <a:off x="1087619" y="3239315"/>
            <a:ext cx="7677558" cy="2267633"/>
          </a:xfrm>
          <a:prstGeom prst="rect">
            <a:avLst/>
          </a:prstGeom>
        </p:spPr>
      </p:pic>
    </p:spTree>
    <p:extLst>
      <p:ext uri="{BB962C8B-B14F-4D97-AF65-F5344CB8AC3E}">
        <p14:creationId xmlns:p14="http://schemas.microsoft.com/office/powerpoint/2010/main" val="1852739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operador de multiplicación (*).</a:t>
            </a:r>
            <a:br>
              <a:rPr lang="es-MX" b="1" dirty="0"/>
            </a:br>
            <a:endParaRPr lang="es-MX" dirty="0"/>
          </a:p>
        </p:txBody>
      </p:sp>
      <p:sp>
        <p:nvSpPr>
          <p:cNvPr id="3" name="Marcador de contenido 2"/>
          <p:cNvSpPr>
            <a:spLocks noGrp="1"/>
          </p:cNvSpPr>
          <p:nvPr>
            <p:ph idx="1"/>
          </p:nvPr>
        </p:nvSpPr>
        <p:spPr/>
        <p:txBody>
          <a:bodyPr/>
          <a:lstStyle/>
          <a:p>
            <a:r>
              <a:rPr lang="es-MX" dirty="0"/>
              <a:t>El operador de multiplicación (*) es compatible entre objetos tipo </a:t>
            </a:r>
            <a:r>
              <a:rPr lang="es-MX" i="1" dirty="0" err="1"/>
              <a:t>list</a:t>
            </a:r>
            <a:r>
              <a:rPr lang="es-MX" dirty="0"/>
              <a:t> y objetos tipo </a:t>
            </a:r>
            <a:r>
              <a:rPr lang="es-MX" i="1" dirty="0" err="1"/>
              <a:t>int</a:t>
            </a:r>
            <a:r>
              <a:rPr lang="es-MX" dirty="0"/>
              <a:t>, y permite crear una nueva lista que se repite y concatena el número de veces que indica el objeto tipo </a:t>
            </a:r>
            <a:r>
              <a:rPr lang="es-MX" i="1" dirty="0" err="1"/>
              <a:t>int</a:t>
            </a:r>
            <a:r>
              <a:rPr lang="es-MX" dirty="0"/>
              <a:t>.</a:t>
            </a:r>
          </a:p>
          <a:p>
            <a:endParaRPr lang="es-MX" dirty="0"/>
          </a:p>
        </p:txBody>
      </p:sp>
      <p:pic>
        <p:nvPicPr>
          <p:cNvPr id="4" name="Imagen 3"/>
          <p:cNvPicPr>
            <a:picLocks noChangeAspect="1"/>
          </p:cNvPicPr>
          <p:nvPr/>
        </p:nvPicPr>
        <p:blipFill>
          <a:blip r:embed="rId2"/>
          <a:stretch>
            <a:fillRect/>
          </a:stretch>
        </p:blipFill>
        <p:spPr>
          <a:xfrm>
            <a:off x="677334" y="3341641"/>
            <a:ext cx="8056549" cy="3138915"/>
          </a:xfrm>
          <a:prstGeom prst="rect">
            <a:avLst/>
          </a:prstGeom>
        </p:spPr>
      </p:pic>
    </p:spTree>
    <p:extLst>
      <p:ext uri="{BB962C8B-B14F-4D97-AF65-F5344CB8AC3E}">
        <p14:creationId xmlns:p14="http://schemas.microsoft.com/office/powerpoint/2010/main" val="16123348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0560"/>
          </a:xfrm>
        </p:spPr>
        <p:txBody>
          <a:bodyPr>
            <a:normAutofit fontScale="90000"/>
          </a:bodyPr>
          <a:lstStyle/>
          <a:p>
            <a:r>
              <a:rPr lang="es-MX" b="1" dirty="0"/>
              <a:t>Métodos propios de los objetos tipo </a:t>
            </a:r>
            <a:r>
              <a:rPr lang="es-MX" b="1" i="1" dirty="0" err="1"/>
              <a:t>list</a:t>
            </a:r>
            <a:r>
              <a:rPr lang="es-MX" b="1" dirty="0"/>
              <a:t>.</a:t>
            </a:r>
            <a:br>
              <a:rPr lang="es-MX" b="1" dirty="0"/>
            </a:br>
            <a:endParaRPr lang="es-MX" dirty="0"/>
          </a:p>
        </p:txBody>
      </p:sp>
      <p:sp>
        <p:nvSpPr>
          <p:cNvPr id="3" name="Marcador de contenido 2"/>
          <p:cNvSpPr>
            <a:spLocks noGrp="1"/>
          </p:cNvSpPr>
          <p:nvPr>
            <p:ph idx="1"/>
          </p:nvPr>
        </p:nvSpPr>
        <p:spPr>
          <a:xfrm>
            <a:off x="677334" y="1580607"/>
            <a:ext cx="8596668" cy="4460756"/>
          </a:xfrm>
        </p:spPr>
        <p:txBody>
          <a:bodyPr/>
          <a:lstStyle/>
          <a:p>
            <a:r>
              <a:rPr lang="es-MX" b="1" i="1" dirty="0" err="1"/>
              <a:t>append</a:t>
            </a:r>
            <a:r>
              <a:rPr lang="es-MX" b="1" i="1" dirty="0"/>
              <a:t>()</a:t>
            </a:r>
            <a:r>
              <a:rPr lang="es-MX" b="1" dirty="0"/>
              <a:t>.</a:t>
            </a:r>
          </a:p>
          <a:p>
            <a:r>
              <a:rPr lang="es-MX" dirty="0"/>
              <a:t>Añade al elemento que se ingresa como argumento al final del objeto tipo </a:t>
            </a:r>
            <a:r>
              <a:rPr lang="es-MX" i="1" dirty="0" err="1"/>
              <a:t>list</a:t>
            </a:r>
            <a:r>
              <a:rPr lang="es-MX" dirty="0"/>
              <a:t>.</a:t>
            </a:r>
          </a:p>
          <a:p>
            <a:r>
              <a:rPr lang="es-MX" b="1" i="1" dirty="0" err="1"/>
              <a:t>insert</a:t>
            </a:r>
            <a:r>
              <a:rPr lang="es-MX" b="1" i="1" dirty="0"/>
              <a:t>()</a:t>
            </a:r>
            <a:r>
              <a:rPr lang="es-MX" b="1" dirty="0"/>
              <a:t>.</a:t>
            </a:r>
          </a:p>
          <a:p>
            <a:r>
              <a:rPr lang="es-MX" dirty="0"/>
              <a:t>Añade en la posición correspondiente al número ingresado como primer argumento al elemento ingresado como segundo argumento, desplazando el resto de los elementos hacia la derecha.</a:t>
            </a:r>
          </a:p>
          <a:p>
            <a:r>
              <a:rPr lang="es-MX" b="1" i="1" dirty="0" err="1"/>
              <a:t>remove</a:t>
            </a:r>
            <a:r>
              <a:rPr lang="es-MX" b="1" i="1" dirty="0"/>
              <a:t>()</a:t>
            </a:r>
            <a:r>
              <a:rPr lang="es-MX" b="1" dirty="0"/>
              <a:t>.</a:t>
            </a:r>
          </a:p>
          <a:p>
            <a:r>
              <a:rPr lang="es-MX" dirty="0"/>
              <a:t>Elimina el primer elemento de izquierda a derecha que sea igual al objeto que se ingresa como argumento. Si el objeto no es encontrado, genera un </a:t>
            </a:r>
            <a:r>
              <a:rPr lang="es-MX" i="1" dirty="0" err="1"/>
              <a:t>ValueError</a:t>
            </a:r>
            <a:r>
              <a:rPr lang="es-MX" dirty="0"/>
              <a:t>.</a:t>
            </a:r>
          </a:p>
          <a:p>
            <a:endParaRPr lang="es-MX" dirty="0"/>
          </a:p>
        </p:txBody>
      </p:sp>
    </p:spTree>
    <p:extLst>
      <p:ext uri="{BB962C8B-B14F-4D97-AF65-F5344CB8AC3E}">
        <p14:creationId xmlns:p14="http://schemas.microsoft.com/office/powerpoint/2010/main" val="41089563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r>
              <a:rPr lang="es-MX" b="1" i="1" dirty="0"/>
              <a:t>reverse()</a:t>
            </a:r>
            <a:r>
              <a:rPr lang="es-MX" b="1" dirty="0"/>
              <a:t> .</a:t>
            </a:r>
          </a:p>
          <a:p>
            <a:r>
              <a:rPr lang="es-MX" dirty="0"/>
              <a:t>Invierte el orden del objeto tipo </a:t>
            </a:r>
            <a:r>
              <a:rPr lang="es-MX" i="1" dirty="0" err="1"/>
              <a:t>list</a:t>
            </a:r>
            <a:r>
              <a:rPr lang="es-MX" dirty="0"/>
              <a:t>.</a:t>
            </a:r>
          </a:p>
          <a:p>
            <a:r>
              <a:rPr lang="es-MX" b="1" i="1" dirty="0" err="1"/>
              <a:t>sort</a:t>
            </a:r>
            <a:r>
              <a:rPr lang="es-MX" b="1" i="1" dirty="0"/>
              <a:t>()</a:t>
            </a:r>
            <a:r>
              <a:rPr lang="es-MX" b="1" dirty="0"/>
              <a:t>.</a:t>
            </a:r>
          </a:p>
          <a:p>
            <a:r>
              <a:rPr lang="es-MX" dirty="0"/>
              <a:t>Ordena los elementos de la lista, en caso de que sea posible. Si no se especifica, se hace en orden ascendente; pero si se especifica el argumento </a:t>
            </a:r>
            <a:r>
              <a:rPr lang="es-MX" i="1" dirty="0"/>
              <a:t>reverse=True</a:t>
            </a:r>
            <a:r>
              <a:rPr lang="es-MX" dirty="0"/>
              <a:t>, puede hacerlo de forma descendente.</a:t>
            </a:r>
          </a:p>
          <a:p>
            <a:r>
              <a:rPr lang="es-MX" b="1" i="1" dirty="0" err="1"/>
              <a:t>count</a:t>
            </a:r>
            <a:r>
              <a:rPr lang="es-MX" b="1" i="1" dirty="0"/>
              <a:t>()</a:t>
            </a:r>
            <a:r>
              <a:rPr lang="es-MX" b="1" dirty="0"/>
              <a:t>.</a:t>
            </a:r>
          </a:p>
          <a:p>
            <a:r>
              <a:rPr lang="es-MX" dirty="0"/>
              <a:t>Cuenta el número de veces que aparece dentro del objeto tipo </a:t>
            </a:r>
            <a:r>
              <a:rPr lang="es-MX" i="1" dirty="0" err="1"/>
              <a:t>list</a:t>
            </a:r>
            <a:r>
              <a:rPr lang="es-MX" dirty="0"/>
              <a:t> el objeto que se ingresa como argumento.</a:t>
            </a:r>
          </a:p>
          <a:p>
            <a:r>
              <a:rPr lang="es-MX" b="1" i="1" dirty="0" err="1"/>
              <a:t>clear</a:t>
            </a:r>
            <a:r>
              <a:rPr lang="es-MX" b="1" i="1" dirty="0"/>
              <a:t>()</a:t>
            </a:r>
            <a:endParaRPr lang="es-MX" b="1" dirty="0"/>
          </a:p>
          <a:p>
            <a:r>
              <a:rPr lang="es-MX" dirty="0"/>
              <a:t>Elimina a todos los elementos de la lista.</a:t>
            </a:r>
          </a:p>
          <a:p>
            <a:endParaRPr lang="es-MX" dirty="0"/>
          </a:p>
          <a:p>
            <a:endParaRPr lang="es-MX" dirty="0"/>
          </a:p>
        </p:txBody>
      </p:sp>
    </p:spTree>
    <p:extLst>
      <p:ext uri="{BB962C8B-B14F-4D97-AF65-F5344CB8AC3E}">
        <p14:creationId xmlns:p14="http://schemas.microsoft.com/office/powerpoint/2010/main" val="30377383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b="1" dirty="0"/>
              <a:t>Objetos tipo </a:t>
            </a:r>
            <a:r>
              <a:rPr lang="es-MX" b="1" i="1" dirty="0" err="1"/>
              <a:t>tuple</a:t>
            </a:r>
            <a:r>
              <a:rPr lang="es-MX" b="1" dirty="0"/>
              <a:t>.</a:t>
            </a:r>
            <a:br>
              <a:rPr lang="es-MX" b="1" dirty="0"/>
            </a:br>
            <a:endParaRPr lang="es-MX" dirty="0"/>
          </a:p>
        </p:txBody>
      </p:sp>
      <p:sp>
        <p:nvSpPr>
          <p:cNvPr id="5" name="Marcador de contenido 4"/>
          <p:cNvSpPr>
            <a:spLocks noGrp="1"/>
          </p:cNvSpPr>
          <p:nvPr>
            <p:ph idx="1"/>
          </p:nvPr>
        </p:nvSpPr>
        <p:spPr/>
        <p:txBody>
          <a:bodyPr/>
          <a:lstStyle/>
          <a:p>
            <a:r>
              <a:rPr lang="es-MX" dirty="0"/>
              <a:t>Los objetos tipo </a:t>
            </a:r>
            <a:r>
              <a:rPr lang="es-MX" dirty="0" err="1"/>
              <a:t>tuple</a:t>
            </a:r>
            <a:r>
              <a:rPr lang="es-MX" dirty="0"/>
              <a:t> son una secuencia ordenada de objetos separados por comas y encerrados entre paréntesis "( )".</a:t>
            </a:r>
          </a:p>
          <a:p>
            <a:endParaRPr lang="es-MX" dirty="0"/>
          </a:p>
          <a:p>
            <a:r>
              <a:rPr lang="es-MX" dirty="0"/>
              <a:t>(&lt;objeto_1&gt;, &lt;objeto_2&gt;, ..., &lt;</a:t>
            </a:r>
            <a:r>
              <a:rPr lang="es-MX" dirty="0" err="1"/>
              <a:t>objeto_n</a:t>
            </a:r>
            <a:r>
              <a:rPr lang="es-MX" dirty="0"/>
              <a:t>)</a:t>
            </a:r>
          </a:p>
        </p:txBody>
      </p:sp>
      <p:pic>
        <p:nvPicPr>
          <p:cNvPr id="7" name="Imagen 6"/>
          <p:cNvPicPr>
            <a:picLocks noChangeAspect="1"/>
          </p:cNvPicPr>
          <p:nvPr/>
        </p:nvPicPr>
        <p:blipFill>
          <a:blip r:embed="rId2"/>
          <a:stretch>
            <a:fillRect/>
          </a:stretch>
        </p:blipFill>
        <p:spPr>
          <a:xfrm>
            <a:off x="324667" y="4001452"/>
            <a:ext cx="9776036" cy="1876834"/>
          </a:xfrm>
          <a:prstGeom prst="rect">
            <a:avLst/>
          </a:prstGeom>
        </p:spPr>
      </p:pic>
    </p:spTree>
    <p:extLst>
      <p:ext uri="{BB962C8B-B14F-4D97-AF65-F5344CB8AC3E}">
        <p14:creationId xmlns:p14="http://schemas.microsoft.com/office/powerpoint/2010/main" val="5522963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Los objetos tipo </a:t>
            </a:r>
            <a:r>
              <a:rPr lang="es-MX" b="1" i="1" dirty="0" err="1"/>
              <a:t>tuple</a:t>
            </a:r>
            <a:r>
              <a:rPr lang="es-MX" b="1" dirty="0"/>
              <a:t> son "inmutables".</a:t>
            </a:r>
            <a:br>
              <a:rPr lang="es-MX" b="1" dirty="0"/>
            </a:br>
            <a:endParaRPr lang="es-MX" dirty="0"/>
          </a:p>
        </p:txBody>
      </p:sp>
      <p:sp>
        <p:nvSpPr>
          <p:cNvPr id="3" name="Marcador de contenido 2"/>
          <p:cNvSpPr>
            <a:spLocks noGrp="1"/>
          </p:cNvSpPr>
          <p:nvPr>
            <p:ph idx="1"/>
          </p:nvPr>
        </p:nvSpPr>
        <p:spPr/>
        <p:txBody>
          <a:bodyPr/>
          <a:lstStyle/>
          <a:p>
            <a:r>
              <a:rPr lang="es-MX" dirty="0"/>
              <a:t>Los elementos contenidos en un objetos de tipo </a:t>
            </a:r>
            <a:r>
              <a:rPr lang="es-MX" i="1" dirty="0" err="1"/>
              <a:t>tuple</a:t>
            </a:r>
            <a:r>
              <a:rPr lang="es-MX" dirty="0"/>
              <a:t> no pueden ser modificados con el operador de asignación (</a:t>
            </a:r>
            <a:r>
              <a:rPr lang="es-MX" i="1" dirty="0"/>
              <a:t>=</a:t>
            </a:r>
            <a:r>
              <a:rPr lang="es-MX" dirty="0"/>
              <a:t>) ni eliminados con la declaración </a:t>
            </a:r>
            <a:r>
              <a:rPr lang="es-MX" i="1" dirty="0"/>
              <a:t>del</a:t>
            </a:r>
            <a:r>
              <a:rPr lang="es-MX" dirty="0"/>
              <a:t>.</a:t>
            </a:r>
          </a:p>
        </p:txBody>
      </p:sp>
    </p:spTree>
    <p:extLst>
      <p:ext uri="{BB962C8B-B14F-4D97-AF65-F5344CB8AC3E}">
        <p14:creationId xmlns:p14="http://schemas.microsoft.com/office/powerpoint/2010/main" val="33716706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87827" y="296363"/>
            <a:ext cx="8294915" cy="6466759"/>
          </a:xfrm>
          <a:prstGeom prst="rect">
            <a:avLst/>
          </a:prstGeom>
        </p:spPr>
      </p:pic>
    </p:spTree>
    <p:extLst>
      <p:ext uri="{BB962C8B-B14F-4D97-AF65-F5344CB8AC3E}">
        <p14:creationId xmlns:p14="http://schemas.microsoft.com/office/powerpoint/2010/main" val="6000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Lenguajes de alto y bajo nivel.</a:t>
            </a:r>
            <a:br>
              <a:rPr lang="es-AR" b="1" dirty="0"/>
            </a:br>
            <a:endParaRPr lang="es-AR" dirty="0"/>
          </a:p>
        </p:txBody>
      </p:sp>
      <p:sp>
        <p:nvSpPr>
          <p:cNvPr id="3" name="Marcador de contenido 2"/>
          <p:cNvSpPr>
            <a:spLocks noGrp="1"/>
          </p:cNvSpPr>
          <p:nvPr>
            <p:ph idx="1"/>
          </p:nvPr>
        </p:nvSpPr>
        <p:spPr/>
        <p:txBody>
          <a:bodyPr/>
          <a:lstStyle/>
          <a:p>
            <a:r>
              <a:rPr lang="es-AR" dirty="0"/>
              <a:t>Los lenguajes de bajo nivel constan de un conjunto básico de instrucciones que son ejecutados directamente por la unidad de procesamiento de un sistema de cómputo, tal como es el caso del lenguaje ensamblador. Dichos lenguajes están ligados intrínsecamente al tipo de procesador que los ejecuta y resultan ser muy complicados de elaborar e interpretar por las personas.</a:t>
            </a:r>
          </a:p>
          <a:p>
            <a:r>
              <a:rPr lang="es-AR" dirty="0"/>
              <a:t>Por su parte, los lenguajes de alto nivel son más accesibles para el ser humano e incluso menos dependientes del tipo de hardware, pero deben de ser a su vez traducidos a lenguaje de bajo nivel.</a:t>
            </a:r>
          </a:p>
        </p:txBody>
      </p:sp>
    </p:spTree>
    <p:extLst>
      <p:ext uri="{BB962C8B-B14F-4D97-AF65-F5344CB8AC3E}">
        <p14:creationId xmlns:p14="http://schemas.microsoft.com/office/powerpoint/2010/main" val="33422602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Métodos de los objetos de tipo </a:t>
            </a:r>
            <a:r>
              <a:rPr lang="es-MX" b="1" i="1" dirty="0" err="1"/>
              <a:t>tuple</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Los objetos tipo </a:t>
            </a:r>
            <a:r>
              <a:rPr lang="es-MX" i="1" dirty="0" err="1"/>
              <a:t>tuple</a:t>
            </a:r>
            <a:r>
              <a:rPr lang="es-MX" dirty="0"/>
              <a:t> sólo cuentan con los métodos:</a:t>
            </a:r>
          </a:p>
          <a:p>
            <a:r>
              <a:rPr lang="es-MX" i="1" dirty="0" err="1"/>
              <a:t>count</a:t>
            </a:r>
            <a:r>
              <a:rPr lang="es-MX" i="1" dirty="0"/>
              <a:t>()</a:t>
            </a:r>
            <a:r>
              <a:rPr lang="es-MX" dirty="0"/>
              <a:t>.</a:t>
            </a:r>
          </a:p>
          <a:p>
            <a:r>
              <a:rPr lang="es-MX" i="1" dirty="0" err="1"/>
              <a:t>index</a:t>
            </a:r>
            <a:r>
              <a:rPr lang="es-MX" i="1" dirty="0"/>
              <a:t>()</a:t>
            </a:r>
            <a:r>
              <a:rPr lang="es-MX" dirty="0"/>
              <a:t>.</a:t>
            </a:r>
          </a:p>
          <a:p>
            <a:endParaRPr lang="es-MX" dirty="0"/>
          </a:p>
        </p:txBody>
      </p:sp>
    </p:spTree>
    <p:extLst>
      <p:ext uri="{BB962C8B-B14F-4D97-AF65-F5344CB8AC3E}">
        <p14:creationId xmlns:p14="http://schemas.microsoft.com/office/powerpoint/2010/main" val="40082766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Transformaciones entre objetos tipo </a:t>
            </a:r>
            <a:r>
              <a:rPr lang="es-MX" b="1" i="1" dirty="0" err="1"/>
              <a:t>list</a:t>
            </a:r>
            <a:r>
              <a:rPr lang="es-MX" b="1" dirty="0"/>
              <a:t> y tipo </a:t>
            </a:r>
            <a:r>
              <a:rPr lang="es-MX" b="1" i="1" dirty="0" err="1"/>
              <a:t>tuple</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Los objetos tipo </a:t>
            </a:r>
            <a:r>
              <a:rPr lang="es-MX" i="1" dirty="0" err="1"/>
              <a:t>list</a:t>
            </a:r>
            <a:r>
              <a:rPr lang="es-MX" dirty="0"/>
              <a:t> y tipo </a:t>
            </a:r>
            <a:r>
              <a:rPr lang="es-MX" i="1" dirty="0" err="1"/>
              <a:t>tuple</a:t>
            </a:r>
            <a:r>
              <a:rPr lang="es-MX" dirty="0"/>
              <a:t> pueden ser convertidos en objetos del otro tipo mediante las funciones </a:t>
            </a:r>
            <a:r>
              <a:rPr lang="es-MX" i="1" dirty="0" err="1"/>
              <a:t>list</a:t>
            </a:r>
            <a:r>
              <a:rPr lang="es-MX" i="1" dirty="0"/>
              <a:t>()</a:t>
            </a:r>
            <a:r>
              <a:rPr lang="es-MX" dirty="0"/>
              <a:t> y </a:t>
            </a:r>
            <a:r>
              <a:rPr lang="es-MX" i="1" dirty="0" err="1"/>
              <a:t>tuple</a:t>
            </a:r>
            <a:r>
              <a:rPr lang="es-MX" i="1" dirty="0"/>
              <a:t>()</a:t>
            </a:r>
            <a:r>
              <a:rPr lang="es-MX" dirty="0"/>
              <a:t>.</a:t>
            </a:r>
          </a:p>
        </p:txBody>
      </p:sp>
      <p:pic>
        <p:nvPicPr>
          <p:cNvPr id="4" name="Imagen 3"/>
          <p:cNvPicPr>
            <a:picLocks noChangeAspect="1"/>
          </p:cNvPicPr>
          <p:nvPr/>
        </p:nvPicPr>
        <p:blipFill>
          <a:blip r:embed="rId2"/>
          <a:stretch>
            <a:fillRect/>
          </a:stretch>
        </p:blipFill>
        <p:spPr>
          <a:xfrm>
            <a:off x="2194151" y="2819862"/>
            <a:ext cx="3775575" cy="3951866"/>
          </a:xfrm>
          <a:prstGeom prst="rect">
            <a:avLst/>
          </a:prstGeom>
        </p:spPr>
      </p:pic>
    </p:spTree>
    <p:extLst>
      <p:ext uri="{BB962C8B-B14F-4D97-AF65-F5344CB8AC3E}">
        <p14:creationId xmlns:p14="http://schemas.microsoft.com/office/powerpoint/2010/main" val="16866436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Funciones útiles con los objetos tipo </a:t>
            </a:r>
            <a:r>
              <a:rPr lang="es-MX" b="1" i="1" dirty="0" err="1"/>
              <a:t>list</a:t>
            </a:r>
            <a:r>
              <a:rPr lang="es-MX" b="1" dirty="0"/>
              <a:t> y tipo </a:t>
            </a:r>
            <a:r>
              <a:rPr lang="es-MX" b="1" i="1" dirty="0" err="1"/>
              <a:t>tuple</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La función </a:t>
            </a:r>
            <a:r>
              <a:rPr lang="es-MX" dirty="0" err="1"/>
              <a:t>len</a:t>
            </a:r>
            <a:r>
              <a:rPr lang="es-MX" dirty="0"/>
              <a:t>().</a:t>
            </a:r>
          </a:p>
          <a:p>
            <a:r>
              <a:rPr lang="es-MX" dirty="0"/>
              <a:t>La función </a:t>
            </a:r>
            <a:r>
              <a:rPr lang="es-MX" dirty="0" err="1"/>
              <a:t>len</a:t>
            </a:r>
            <a:r>
              <a:rPr lang="es-MX" dirty="0"/>
              <a:t>() devuelve el número de objetos contenidos en una colección de objetos mediante la siguiente sintaxis:</a:t>
            </a:r>
          </a:p>
          <a:p>
            <a:endParaRPr lang="es-MX" dirty="0"/>
          </a:p>
          <a:p>
            <a:r>
              <a:rPr lang="es-MX" dirty="0" err="1"/>
              <a:t>len</a:t>
            </a:r>
            <a:r>
              <a:rPr lang="es-MX" dirty="0"/>
              <a:t>(&lt;objeto&gt;)</a:t>
            </a:r>
          </a:p>
        </p:txBody>
      </p:sp>
      <p:pic>
        <p:nvPicPr>
          <p:cNvPr id="5" name="Imagen 4"/>
          <p:cNvPicPr>
            <a:picLocks noChangeAspect="1"/>
          </p:cNvPicPr>
          <p:nvPr/>
        </p:nvPicPr>
        <p:blipFill>
          <a:blip r:embed="rId2"/>
          <a:stretch>
            <a:fillRect/>
          </a:stretch>
        </p:blipFill>
        <p:spPr>
          <a:xfrm>
            <a:off x="3249929" y="3550783"/>
            <a:ext cx="4352653" cy="2400868"/>
          </a:xfrm>
          <a:prstGeom prst="rect">
            <a:avLst/>
          </a:prstGeom>
        </p:spPr>
      </p:pic>
    </p:spTree>
    <p:extLst>
      <p:ext uri="{BB962C8B-B14F-4D97-AF65-F5344CB8AC3E}">
        <p14:creationId xmlns:p14="http://schemas.microsoft.com/office/powerpoint/2010/main" val="18441604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función </a:t>
            </a:r>
            <a:r>
              <a:rPr lang="es-MX" dirty="0" err="1"/>
              <a:t>max</a:t>
            </a:r>
            <a:r>
              <a:rPr lang="es-MX" dirty="0"/>
              <a:t>().</a:t>
            </a:r>
          </a:p>
          <a:p>
            <a:r>
              <a:rPr lang="es-MX" dirty="0"/>
              <a:t>La función </a:t>
            </a:r>
            <a:r>
              <a:rPr lang="es-MX" dirty="0" err="1"/>
              <a:t>max</a:t>
            </a:r>
            <a:r>
              <a:rPr lang="es-MX" dirty="0"/>
              <a:t>() devuelve el elemento de mayor valor contenido en una colección, siempre y cuando dichos objetos sean compatibles, mediante la siguiente sintaxis:</a:t>
            </a:r>
          </a:p>
          <a:p>
            <a:r>
              <a:rPr lang="es-MX" dirty="0" err="1"/>
              <a:t>max</a:t>
            </a:r>
            <a:r>
              <a:rPr lang="es-MX" dirty="0"/>
              <a:t>(&lt;objeto&gt;)</a:t>
            </a:r>
          </a:p>
          <a:p>
            <a:r>
              <a:rPr lang="es-MX" dirty="0"/>
              <a:t>La función min().</a:t>
            </a:r>
          </a:p>
          <a:p>
            <a:r>
              <a:rPr lang="es-MX" dirty="0"/>
              <a:t>La función min() devuelve el elemento de menor valor contenido en una colección, siempre y cuando dichos objetos sean compatibles, mediante la siguiente sintaxis:</a:t>
            </a:r>
          </a:p>
          <a:p>
            <a:r>
              <a:rPr lang="es-MX" dirty="0"/>
              <a:t>min(&lt;objeto&gt;)</a:t>
            </a:r>
          </a:p>
        </p:txBody>
      </p:sp>
    </p:spTree>
    <p:extLst>
      <p:ext uri="{BB962C8B-B14F-4D97-AF65-F5344CB8AC3E}">
        <p14:creationId xmlns:p14="http://schemas.microsoft.com/office/powerpoint/2010/main" val="9618671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función sum().</a:t>
            </a:r>
          </a:p>
          <a:p>
            <a:r>
              <a:rPr lang="es-MX" dirty="0"/>
              <a:t>La función sum() devuelve la suma los elementos contenido en una colección, siempre y cuando dichos objetos sean compatibles, mediante la siguiente sintaxis:</a:t>
            </a:r>
          </a:p>
          <a:p>
            <a:endParaRPr lang="es-MX" dirty="0"/>
          </a:p>
          <a:p>
            <a:r>
              <a:rPr lang="es-MX" dirty="0"/>
              <a:t>sum(&lt;objeto&gt;)</a:t>
            </a:r>
          </a:p>
        </p:txBody>
      </p:sp>
    </p:spTree>
    <p:extLst>
      <p:ext uri="{BB962C8B-B14F-4D97-AF65-F5344CB8AC3E}">
        <p14:creationId xmlns:p14="http://schemas.microsoft.com/office/powerpoint/2010/main" val="9753181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Conjuntos &lt;set&gt;</a:t>
            </a:r>
          </a:p>
        </p:txBody>
      </p:sp>
      <p:sp>
        <p:nvSpPr>
          <p:cNvPr id="3" name="Marcador de contenido 2"/>
          <p:cNvSpPr>
            <a:spLocks noGrp="1"/>
          </p:cNvSpPr>
          <p:nvPr>
            <p:ph idx="1"/>
          </p:nvPr>
        </p:nvSpPr>
        <p:spPr/>
        <p:txBody>
          <a:bodyPr/>
          <a:lstStyle/>
          <a:p>
            <a:r>
              <a:rPr lang="es-MX" dirty="0"/>
              <a:t>Un conjunto, es una colección no ordenada y sin elementos repetidos. Los usos básicos de éstos incluyen verificación de pertenencia y eliminación de entradas duplicadas.</a:t>
            </a:r>
          </a:p>
          <a:p>
            <a:r>
              <a:rPr lang="es-MX" dirty="0"/>
              <a:t>Los objetos tipo set son una secuencia ordenada de objetos separados por comas y encerrados entre paréntesis “{ }".</a:t>
            </a:r>
          </a:p>
          <a:p>
            <a:endParaRPr lang="es-MX" dirty="0"/>
          </a:p>
          <a:p>
            <a:r>
              <a:rPr lang="es-MX" dirty="0"/>
              <a:t>{&lt;objeto_1&gt;, &lt;objeto_2&gt;, ..., &lt;</a:t>
            </a:r>
            <a:r>
              <a:rPr lang="es-MX" dirty="0" err="1"/>
              <a:t>objeto_n</a:t>
            </a:r>
            <a:r>
              <a:rPr lang="es-MX" dirty="0"/>
              <a:t>}</a:t>
            </a:r>
          </a:p>
          <a:p>
            <a:endParaRPr lang="es-MX" dirty="0"/>
          </a:p>
          <a:p>
            <a:endParaRPr lang="es-MX" dirty="0"/>
          </a:p>
        </p:txBody>
      </p:sp>
    </p:spTree>
    <p:extLst>
      <p:ext uri="{BB962C8B-B14F-4D97-AF65-F5344CB8AC3E}">
        <p14:creationId xmlns:p14="http://schemas.microsoft.com/office/powerpoint/2010/main" val="5588790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Métodos</a:t>
            </a:r>
            <a:br>
              <a:rPr lang="es-MX" dirty="0"/>
            </a:br>
            <a:endParaRPr lang="es-MX" dirty="0"/>
          </a:p>
        </p:txBody>
      </p:sp>
      <p:sp>
        <p:nvSpPr>
          <p:cNvPr id="3" name="Marcador de contenido 2"/>
          <p:cNvSpPr>
            <a:spLocks noGrp="1"/>
          </p:cNvSpPr>
          <p:nvPr>
            <p:ph idx="1"/>
          </p:nvPr>
        </p:nvSpPr>
        <p:spPr/>
        <p:txBody>
          <a:bodyPr/>
          <a:lstStyle/>
          <a:p>
            <a:r>
              <a:rPr lang="es-MX" dirty="0" err="1"/>
              <a:t>add</a:t>
            </a:r>
            <a:r>
              <a:rPr lang="es-MX" dirty="0"/>
              <a:t>()</a:t>
            </a:r>
          </a:p>
          <a:p>
            <a:r>
              <a:rPr lang="es-MX" dirty="0"/>
              <a:t>Este método agrega un elemento a un </a:t>
            </a:r>
            <a:r>
              <a:rPr lang="es-MX" b="1" dirty="0"/>
              <a:t>conjunto mutable</a:t>
            </a:r>
            <a:r>
              <a:rPr lang="es-MX" dirty="0"/>
              <a:t>. Esto no tiene efecto si el elemento ya esta presente.</a:t>
            </a:r>
          </a:p>
          <a:p>
            <a:r>
              <a:rPr lang="es-MX" dirty="0" err="1"/>
              <a:t>clear</a:t>
            </a:r>
            <a:r>
              <a:rPr lang="es-MX" dirty="0"/>
              <a:t>()</a:t>
            </a:r>
          </a:p>
          <a:p>
            <a:r>
              <a:rPr lang="es-MX" dirty="0"/>
              <a:t>Este método remueve todos los elementos desde este </a:t>
            </a:r>
            <a:r>
              <a:rPr lang="es-MX" b="1" dirty="0"/>
              <a:t>conjunto mutable</a:t>
            </a:r>
            <a:r>
              <a:rPr lang="es-MX" dirty="0"/>
              <a:t>.</a:t>
            </a:r>
          </a:p>
          <a:p>
            <a:r>
              <a:rPr lang="es-MX" dirty="0" err="1"/>
              <a:t>discard</a:t>
            </a:r>
            <a:r>
              <a:rPr lang="es-MX" dirty="0"/>
              <a:t>()</a:t>
            </a:r>
          </a:p>
          <a:p>
            <a:r>
              <a:rPr lang="es-MX" dirty="0"/>
              <a:t>Este método remueve un elemento desde un </a:t>
            </a:r>
            <a:r>
              <a:rPr lang="es-MX" b="1" dirty="0"/>
              <a:t>conjunto mutable</a:t>
            </a:r>
            <a:r>
              <a:rPr lang="es-MX" dirty="0"/>
              <a:t> si esta presente.</a:t>
            </a:r>
          </a:p>
          <a:p>
            <a:endParaRPr lang="es-MX" dirty="0"/>
          </a:p>
          <a:p>
            <a:endParaRPr lang="es-MX" dirty="0"/>
          </a:p>
        </p:txBody>
      </p:sp>
    </p:spTree>
    <p:extLst>
      <p:ext uri="{BB962C8B-B14F-4D97-AF65-F5344CB8AC3E}">
        <p14:creationId xmlns:p14="http://schemas.microsoft.com/office/powerpoint/2010/main" val="41488110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53427" y="238940"/>
            <a:ext cx="7554550" cy="1997365"/>
          </a:xfrm>
          <a:prstGeom prst="rect">
            <a:avLst/>
          </a:prstGeom>
        </p:spPr>
      </p:pic>
      <p:pic>
        <p:nvPicPr>
          <p:cNvPr id="5" name="Imagen 4"/>
          <p:cNvPicPr>
            <a:picLocks noChangeAspect="1"/>
          </p:cNvPicPr>
          <p:nvPr/>
        </p:nvPicPr>
        <p:blipFill>
          <a:blip r:embed="rId3"/>
          <a:stretch>
            <a:fillRect/>
          </a:stretch>
        </p:blipFill>
        <p:spPr>
          <a:xfrm>
            <a:off x="753427" y="2799261"/>
            <a:ext cx="8284573" cy="2313710"/>
          </a:xfrm>
          <a:prstGeom prst="rect">
            <a:avLst/>
          </a:prstGeom>
        </p:spPr>
      </p:pic>
    </p:spTree>
    <p:extLst>
      <p:ext uri="{BB962C8B-B14F-4D97-AF65-F5344CB8AC3E}">
        <p14:creationId xmlns:p14="http://schemas.microsoft.com/office/powerpoint/2010/main" val="24119530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40054" y="1602241"/>
            <a:ext cx="10133957" cy="2721565"/>
          </a:xfrm>
          <a:prstGeom prst="rect">
            <a:avLst/>
          </a:prstGeom>
        </p:spPr>
      </p:pic>
    </p:spTree>
    <p:extLst>
      <p:ext uri="{BB962C8B-B14F-4D97-AF65-F5344CB8AC3E}">
        <p14:creationId xmlns:p14="http://schemas.microsoft.com/office/powerpoint/2010/main" val="30312723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Objetos tipo </a:t>
            </a:r>
            <a:r>
              <a:rPr lang="es-MX" dirty="0" err="1"/>
              <a:t>dict</a:t>
            </a:r>
            <a:br>
              <a:rPr lang="es-MX" dirty="0"/>
            </a:b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390272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Interpretado vs Compilado</a:t>
            </a:r>
            <a:br>
              <a:rPr lang="es-MX" dirty="0"/>
            </a:br>
            <a:r>
              <a:rPr lang="es-MX" dirty="0"/>
              <a:t> vs </a:t>
            </a:r>
            <a:r>
              <a:rPr lang="es-MX" dirty="0" err="1"/>
              <a:t>Semi</a:t>
            </a:r>
            <a:r>
              <a:rPr lang="es-MX" dirty="0"/>
              <a:t>-Compilado</a:t>
            </a:r>
            <a:endParaRPr lang="es-AR" dirty="0"/>
          </a:p>
        </p:txBody>
      </p:sp>
      <p:sp>
        <p:nvSpPr>
          <p:cNvPr id="3" name="Marcador de contenido 2"/>
          <p:cNvSpPr>
            <a:spLocks noGrp="1"/>
          </p:cNvSpPr>
          <p:nvPr>
            <p:ph idx="1"/>
          </p:nvPr>
        </p:nvSpPr>
        <p:spPr/>
        <p:txBody>
          <a:bodyPr/>
          <a:lstStyle/>
          <a:p>
            <a:r>
              <a:rPr lang="es-MX" dirty="0"/>
              <a:t>Compilado: El código no es entendido por la maquina por eso es necesario hablar el mismo idioma de la maquina, para hacer eso nuestro código ejemplo .c es compilado en un idioma que la maquina entienda dando como resultado un ejecutable .</a:t>
            </a:r>
            <a:r>
              <a:rPr lang="es-MX" dirty="0" err="1"/>
              <a:t>exe</a:t>
            </a:r>
            <a:r>
              <a:rPr lang="es-MX" dirty="0"/>
              <a:t>, .</a:t>
            </a:r>
            <a:r>
              <a:rPr lang="es-MX" dirty="0" err="1"/>
              <a:t>out</a:t>
            </a:r>
            <a:r>
              <a:rPr lang="es-MX" dirty="0"/>
              <a:t>, .o ejemplo: C, C++</a:t>
            </a:r>
          </a:p>
          <a:p>
            <a:r>
              <a:rPr lang="es-MX" dirty="0"/>
              <a:t>Interpretado: El código se interpreta y se ejecuta en </a:t>
            </a:r>
            <a:r>
              <a:rPr lang="es-MX" dirty="0" err="1"/>
              <a:t>live</a:t>
            </a:r>
            <a:r>
              <a:rPr lang="es-MX" dirty="0"/>
              <a:t> en el mismo tiempo en el que se escribe no ocupa compilarse en un código maquina. Ejemplo Python (.</a:t>
            </a:r>
            <a:r>
              <a:rPr lang="es-MX" dirty="0" err="1"/>
              <a:t>py</a:t>
            </a:r>
            <a:r>
              <a:rPr lang="es-MX" dirty="0"/>
              <a:t>)</a:t>
            </a:r>
          </a:p>
          <a:p>
            <a:r>
              <a:rPr lang="es-MX" dirty="0" err="1"/>
              <a:t>Semi</a:t>
            </a:r>
            <a:r>
              <a:rPr lang="es-MX" dirty="0"/>
              <a:t>-Compilado: Este termino es usando una maquina virtual la cual se comunica directamente con la computadora y nuestro código se compila pero para que se comunique con la maquina virtual y la maquina virtual se comunicara con la computadora. Ejemplo: Java, C#</a:t>
            </a:r>
          </a:p>
        </p:txBody>
      </p:sp>
    </p:spTree>
    <p:extLst>
      <p:ext uri="{BB962C8B-B14F-4D97-AF65-F5344CB8AC3E}">
        <p14:creationId xmlns:p14="http://schemas.microsoft.com/office/powerpoint/2010/main" val="37089900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Estructura de un objeto tipo </a:t>
            </a:r>
            <a:r>
              <a:rPr lang="es-MX" b="1" i="1" dirty="0" err="1"/>
              <a:t>dict</a:t>
            </a:r>
            <a:r>
              <a:rPr lang="es-MX" b="1" dirty="0"/>
              <a:t>.</a:t>
            </a:r>
            <a:br>
              <a:rPr lang="es-MX" b="1" dirty="0"/>
            </a:br>
            <a:endParaRPr lang="es-MX" dirty="0"/>
          </a:p>
        </p:txBody>
      </p:sp>
      <p:sp>
        <p:nvSpPr>
          <p:cNvPr id="3" name="Marcador de contenido 2"/>
          <p:cNvSpPr>
            <a:spLocks noGrp="1"/>
          </p:cNvSpPr>
          <p:nvPr>
            <p:ph idx="1"/>
          </p:nvPr>
        </p:nvSpPr>
        <p:spPr/>
        <p:txBody>
          <a:bodyPr>
            <a:normAutofit lnSpcReduction="10000"/>
          </a:bodyPr>
          <a:lstStyle/>
          <a:p>
            <a:r>
              <a:rPr lang="es-MX" dirty="0"/>
              <a:t>Los objetos de tipo </a:t>
            </a:r>
            <a:r>
              <a:rPr lang="es-MX" i="1" dirty="0" err="1"/>
              <a:t>dict</a:t>
            </a:r>
            <a:r>
              <a:rPr lang="es-MX" dirty="0"/>
              <a:t> se definen como una sucesión de pares </a:t>
            </a:r>
            <a:r>
              <a:rPr lang="es-MX" i="1" dirty="0"/>
              <a:t>clave: valor</a:t>
            </a:r>
            <a:r>
              <a:rPr lang="es-MX" dirty="0"/>
              <a:t> separados por comas.</a:t>
            </a:r>
          </a:p>
          <a:p>
            <a:r>
              <a:rPr lang="es-MX" dirty="0"/>
              <a:t>El identificador debe de ser un objeto inmutable tal como es el caso de:</a:t>
            </a:r>
          </a:p>
          <a:p>
            <a:pPr lvl="1"/>
            <a:r>
              <a:rPr lang="es-MX" dirty="0"/>
              <a:t>Objetos de tipo </a:t>
            </a:r>
            <a:r>
              <a:rPr lang="es-MX" i="1" dirty="0" err="1"/>
              <a:t>str</a:t>
            </a:r>
            <a:r>
              <a:rPr lang="es-MX" dirty="0"/>
              <a:t>.</a:t>
            </a:r>
          </a:p>
          <a:p>
            <a:pPr lvl="1"/>
            <a:r>
              <a:rPr lang="es-MX" dirty="0"/>
              <a:t>Objetos de tipo </a:t>
            </a:r>
            <a:r>
              <a:rPr lang="es-MX" i="1" dirty="0" err="1"/>
              <a:t>int</a:t>
            </a:r>
            <a:r>
              <a:rPr lang="es-MX" dirty="0"/>
              <a:t>.</a:t>
            </a:r>
          </a:p>
          <a:p>
            <a:pPr lvl="1"/>
            <a:r>
              <a:rPr lang="es-MX" dirty="0"/>
              <a:t>Objetos de tipo </a:t>
            </a:r>
            <a:r>
              <a:rPr lang="es-MX" i="1" dirty="0" err="1"/>
              <a:t>float</a:t>
            </a:r>
            <a:r>
              <a:rPr lang="es-MX" dirty="0"/>
              <a:t>.</a:t>
            </a:r>
          </a:p>
          <a:p>
            <a:pPr lvl="1"/>
            <a:r>
              <a:rPr lang="es-MX" dirty="0"/>
              <a:t>Objetos de tipo </a:t>
            </a:r>
            <a:r>
              <a:rPr lang="es-MX" i="1" dirty="0" err="1"/>
              <a:t>complex</a:t>
            </a:r>
            <a:r>
              <a:rPr lang="es-MX" dirty="0"/>
              <a:t>.</a:t>
            </a:r>
          </a:p>
          <a:p>
            <a:pPr lvl="1"/>
            <a:r>
              <a:rPr lang="es-MX" dirty="0"/>
              <a:t>Objetos de tipo </a:t>
            </a:r>
            <a:r>
              <a:rPr lang="es-MX" i="1" dirty="0" err="1"/>
              <a:t>bool</a:t>
            </a:r>
            <a:r>
              <a:rPr lang="es-MX" dirty="0"/>
              <a:t>.</a:t>
            </a:r>
          </a:p>
          <a:p>
            <a:pPr lvl="1"/>
            <a:r>
              <a:rPr lang="es-MX" dirty="0"/>
              <a:t>Objetos de tipo </a:t>
            </a:r>
            <a:r>
              <a:rPr lang="es-MX" i="1" dirty="0"/>
              <a:t>bytes</a:t>
            </a:r>
            <a:r>
              <a:rPr lang="es-MX" dirty="0"/>
              <a:t>.</a:t>
            </a:r>
          </a:p>
          <a:p>
            <a:pPr lvl="1"/>
            <a:r>
              <a:rPr lang="es-MX" dirty="0"/>
              <a:t>Objetos de tipo </a:t>
            </a:r>
            <a:r>
              <a:rPr lang="es-MX" i="1" dirty="0" err="1"/>
              <a:t>tuple</a:t>
            </a:r>
            <a:r>
              <a:rPr lang="es-MX" dirty="0"/>
              <a:t>.</a:t>
            </a:r>
          </a:p>
          <a:p>
            <a:r>
              <a:rPr lang="es-MX" dirty="0"/>
              <a:t>Lo más común y recomendable es utilizar objetos de tipo </a:t>
            </a:r>
            <a:r>
              <a:rPr lang="es-MX" i="1" dirty="0" err="1"/>
              <a:t>str</a:t>
            </a:r>
            <a:r>
              <a:rPr lang="es-MX" dirty="0"/>
              <a:t> o </a:t>
            </a:r>
            <a:r>
              <a:rPr lang="es-MX" i="1" dirty="0" err="1"/>
              <a:t>int</a:t>
            </a:r>
            <a:r>
              <a:rPr lang="es-MX" dirty="0"/>
              <a:t>.</a:t>
            </a:r>
          </a:p>
          <a:p>
            <a:endParaRPr lang="es-MX" dirty="0"/>
          </a:p>
        </p:txBody>
      </p:sp>
    </p:spTree>
    <p:extLst>
      <p:ext uri="{BB962C8B-B14F-4D97-AF65-F5344CB8AC3E}">
        <p14:creationId xmlns:p14="http://schemas.microsoft.com/office/powerpoint/2010/main" val="41523118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Sintaxis con llaves.</a:t>
            </a:r>
            <a:br>
              <a:rPr lang="es-MX" dirty="0"/>
            </a:br>
            <a:endParaRPr lang="es-MX" dirty="0"/>
          </a:p>
        </p:txBody>
      </p:sp>
      <p:sp>
        <p:nvSpPr>
          <p:cNvPr id="3" name="Marcador de contenido 2"/>
          <p:cNvSpPr>
            <a:spLocks noGrp="1"/>
          </p:cNvSpPr>
          <p:nvPr>
            <p:ph idx="1"/>
          </p:nvPr>
        </p:nvSpPr>
        <p:spPr/>
        <p:txBody>
          <a:bodyPr/>
          <a:lstStyle/>
          <a:p>
            <a:r>
              <a:rPr lang="es-MX" dirty="0"/>
              <a:t>Se hace una secuencia de pares clave: valor, separados por comas y encerrados entre llaves ({ }).</a:t>
            </a:r>
          </a:p>
          <a:p>
            <a:endParaRPr lang="es-MX" dirty="0"/>
          </a:p>
          <a:p>
            <a:r>
              <a:rPr lang="es-MX" dirty="0"/>
              <a:t>La sintaxis es la siguiente:</a:t>
            </a:r>
          </a:p>
          <a:p>
            <a:endParaRPr lang="es-MX" dirty="0"/>
          </a:p>
          <a:p>
            <a:r>
              <a:rPr lang="es-MX" dirty="0"/>
              <a:t>{&lt;identificador 1&gt;: &lt;objeto 1&gt;, &lt;identificador 2&gt;: &lt;objeto 2&gt;, ..., &lt;identificador n&gt;: &lt;objeto n&gt;}</a:t>
            </a:r>
          </a:p>
        </p:txBody>
      </p:sp>
    </p:spTree>
    <p:extLst>
      <p:ext uri="{BB962C8B-B14F-4D97-AF65-F5344CB8AC3E}">
        <p14:creationId xmlns:p14="http://schemas.microsoft.com/office/powerpoint/2010/main" val="20795320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9008" y="2286135"/>
            <a:ext cx="9483685" cy="2024607"/>
          </a:xfrm>
          <a:prstGeom prst="rect">
            <a:avLst/>
          </a:prstGeom>
        </p:spPr>
      </p:pic>
    </p:spTree>
    <p:extLst>
      <p:ext uri="{BB962C8B-B14F-4D97-AF65-F5344CB8AC3E}">
        <p14:creationId xmlns:p14="http://schemas.microsoft.com/office/powerpoint/2010/main" val="21638161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función </a:t>
            </a:r>
            <a:r>
              <a:rPr lang="es-MX" b="1" i="1" dirty="0" err="1"/>
              <a:t>dict</a:t>
            </a:r>
            <a:r>
              <a:rPr lang="es-MX" b="1" i="1" dirty="0"/>
              <a: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Es posible crear objetos de tipo </a:t>
            </a:r>
            <a:r>
              <a:rPr lang="es-MX" dirty="0" err="1"/>
              <a:t>dict</a:t>
            </a:r>
            <a:r>
              <a:rPr lang="es-MX" dirty="0"/>
              <a:t> mediante la función </a:t>
            </a:r>
            <a:r>
              <a:rPr lang="es-MX" dirty="0" err="1"/>
              <a:t>dict</a:t>
            </a:r>
            <a:r>
              <a:rPr lang="es-MX" dirty="0"/>
              <a:t>(). En este caso los identificadores deben de cumplir con las reglas para la definición de nombres y no llevan apóstrofes ni comillas. La relación entre el identificador y el valor se define mediante el operador de asignación (=).</a:t>
            </a:r>
          </a:p>
          <a:p>
            <a:endParaRPr lang="es-MX" dirty="0"/>
          </a:p>
          <a:p>
            <a:r>
              <a:rPr lang="es-MX" dirty="0" err="1"/>
              <a:t>dict</a:t>
            </a:r>
            <a:r>
              <a:rPr lang="es-MX" dirty="0"/>
              <a:t>(&lt;nombre 1&gt;=&lt;valor 1&gt;, &lt;nombre2 &gt;=&lt;valor 2&gt;, ... , &lt;nombre n&gt;=&lt;valor n&gt;)</a:t>
            </a:r>
          </a:p>
        </p:txBody>
      </p:sp>
    </p:spTree>
    <p:extLst>
      <p:ext uri="{BB962C8B-B14F-4D97-AF65-F5344CB8AC3E}">
        <p14:creationId xmlns:p14="http://schemas.microsoft.com/office/powerpoint/2010/main" val="10229486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09846" y="1465896"/>
            <a:ext cx="8701465" cy="3497989"/>
          </a:xfrm>
          <a:prstGeom prst="rect">
            <a:avLst/>
          </a:prstGeom>
        </p:spPr>
      </p:pic>
    </p:spTree>
    <p:extLst>
      <p:ext uri="{BB962C8B-B14F-4D97-AF65-F5344CB8AC3E}">
        <p14:creationId xmlns:p14="http://schemas.microsoft.com/office/powerpoint/2010/main" val="13700451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Acceso y modificación de los elementos de tipo </a:t>
            </a:r>
            <a:r>
              <a:rPr lang="es-MX" b="1" i="1" dirty="0" err="1"/>
              <a:t>dict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A diferencia de los tipos como </a:t>
            </a:r>
            <a:r>
              <a:rPr lang="es-MX" dirty="0" err="1"/>
              <a:t>list</a:t>
            </a:r>
            <a:r>
              <a:rPr lang="es-MX" dirty="0"/>
              <a:t> y </a:t>
            </a:r>
            <a:r>
              <a:rPr lang="es-MX" dirty="0" err="1"/>
              <a:t>tuple</a:t>
            </a:r>
            <a:r>
              <a:rPr lang="es-MX" dirty="0"/>
              <a:t>, los cuales usan índices numéricos, los objetos de tipo </a:t>
            </a:r>
            <a:r>
              <a:rPr lang="es-MX" dirty="0" err="1"/>
              <a:t>dict</a:t>
            </a:r>
            <a:r>
              <a:rPr lang="es-MX" dirty="0"/>
              <a:t> utilizan a los identificadores para acceder a los elementos que contienen.</a:t>
            </a:r>
          </a:p>
          <a:p>
            <a:endParaRPr lang="es-MX" dirty="0"/>
          </a:p>
          <a:p>
            <a:r>
              <a:rPr lang="es-MX" dirty="0"/>
              <a:t>La sintaxis para acceder a un elemento de un objeto de tipo </a:t>
            </a:r>
            <a:r>
              <a:rPr lang="es-MX" dirty="0" err="1"/>
              <a:t>dict</a:t>
            </a:r>
            <a:r>
              <a:rPr lang="es-MX" dirty="0"/>
              <a:t> es la siguiente:</a:t>
            </a:r>
          </a:p>
          <a:p>
            <a:endParaRPr lang="es-MX" dirty="0"/>
          </a:p>
          <a:p>
            <a:r>
              <a:rPr lang="es-MX" dirty="0"/>
              <a:t>&lt;objeto tipo </a:t>
            </a:r>
            <a:r>
              <a:rPr lang="es-MX" dirty="0" err="1"/>
              <a:t>dict</a:t>
            </a:r>
            <a:r>
              <a:rPr lang="es-MX" dirty="0"/>
              <a:t>&gt;[&lt;identificador&gt;]</a:t>
            </a:r>
          </a:p>
          <a:p>
            <a:r>
              <a:rPr lang="es-MX" dirty="0"/>
              <a:t>En caso de que el identificador no corresponda a ninguno dentro del objeto, se generará un </a:t>
            </a:r>
            <a:r>
              <a:rPr lang="es-MX" dirty="0" err="1"/>
              <a:t>errorde</a:t>
            </a:r>
            <a:r>
              <a:rPr lang="es-MX" dirty="0"/>
              <a:t> tipo </a:t>
            </a:r>
            <a:r>
              <a:rPr lang="es-MX" dirty="0" err="1"/>
              <a:t>KeyError</a:t>
            </a:r>
            <a:r>
              <a:rPr lang="es-MX" dirty="0"/>
              <a:t>.</a:t>
            </a:r>
          </a:p>
        </p:txBody>
      </p:sp>
    </p:spTree>
    <p:extLst>
      <p:ext uri="{BB962C8B-B14F-4D97-AF65-F5344CB8AC3E}">
        <p14:creationId xmlns:p14="http://schemas.microsoft.com/office/powerpoint/2010/main" val="27834388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8469" y="1558835"/>
            <a:ext cx="9696177" cy="3783874"/>
          </a:xfrm>
          <a:prstGeom prst="rect">
            <a:avLst/>
          </a:prstGeom>
        </p:spPr>
      </p:pic>
    </p:spTree>
    <p:extLst>
      <p:ext uri="{BB962C8B-B14F-4D97-AF65-F5344CB8AC3E}">
        <p14:creationId xmlns:p14="http://schemas.microsoft.com/office/powerpoint/2010/main" val="36912422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Modificación o adición de un elemento contenido en un objeto de tipo </a:t>
            </a:r>
            <a:r>
              <a:rPr lang="es-MX" b="1" i="1" dirty="0" err="1"/>
              <a:t>dict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Para modificar un elemento de un objeto tipo </a:t>
            </a:r>
            <a:r>
              <a:rPr lang="es-MX" dirty="0" err="1"/>
              <a:t>dict</a:t>
            </a:r>
            <a:r>
              <a:rPr lang="es-MX" dirty="0"/>
              <a:t> se utiliza el operador de asignación ( = ).</a:t>
            </a:r>
          </a:p>
          <a:p>
            <a:endParaRPr lang="es-MX" dirty="0"/>
          </a:p>
          <a:p>
            <a:r>
              <a:rPr lang="es-MX" dirty="0"/>
              <a:t>&lt;objeto tipo </a:t>
            </a:r>
            <a:r>
              <a:rPr lang="es-MX" dirty="0" err="1"/>
              <a:t>dict</a:t>
            </a:r>
            <a:r>
              <a:rPr lang="es-MX" dirty="0"/>
              <a:t>&gt;[&lt;identificador&gt;] = &lt;valor&gt;</a:t>
            </a:r>
          </a:p>
          <a:p>
            <a:r>
              <a:rPr lang="es-MX" dirty="0"/>
              <a:t>En caso de que no exista un elemento con ese identificador, el elemento se añadirá al objeto tipo </a:t>
            </a:r>
            <a:r>
              <a:rPr lang="es-MX" dirty="0" err="1"/>
              <a:t>dict</a:t>
            </a:r>
            <a:r>
              <a:rPr lang="es-MX" dirty="0"/>
              <a:t>.</a:t>
            </a:r>
          </a:p>
        </p:txBody>
      </p:sp>
    </p:spTree>
    <p:extLst>
      <p:ext uri="{BB962C8B-B14F-4D97-AF65-F5344CB8AC3E}">
        <p14:creationId xmlns:p14="http://schemas.microsoft.com/office/powerpoint/2010/main" val="16867376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76930" y="677908"/>
            <a:ext cx="9321285" cy="5226504"/>
          </a:xfrm>
          <a:prstGeom prst="rect">
            <a:avLst/>
          </a:prstGeom>
        </p:spPr>
      </p:pic>
    </p:spTree>
    <p:extLst>
      <p:ext uri="{BB962C8B-B14F-4D97-AF65-F5344CB8AC3E}">
        <p14:creationId xmlns:p14="http://schemas.microsoft.com/office/powerpoint/2010/main" val="2703585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Eliminación de un elemento contenido en un objeto de tipo </a:t>
            </a:r>
            <a:r>
              <a:rPr lang="es-MX" b="1" i="1" dirty="0" err="1"/>
              <a:t>dict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Para eliminar un elemento de un objeto tipo </a:t>
            </a:r>
            <a:r>
              <a:rPr lang="es-MX" dirty="0" err="1"/>
              <a:t>dict</a:t>
            </a:r>
            <a:r>
              <a:rPr lang="es-MX" dirty="0"/>
              <a:t> se utiliza la declaración del.</a:t>
            </a:r>
          </a:p>
          <a:p>
            <a:endParaRPr lang="es-MX" dirty="0"/>
          </a:p>
          <a:p>
            <a:r>
              <a:rPr lang="es-MX" dirty="0"/>
              <a:t>del &lt;objeto tipo </a:t>
            </a:r>
            <a:r>
              <a:rPr lang="es-MX" dirty="0" err="1"/>
              <a:t>dict</a:t>
            </a:r>
            <a:r>
              <a:rPr lang="es-MX" dirty="0"/>
              <a:t>&gt;[&lt;identificador&gt;]</a:t>
            </a:r>
          </a:p>
        </p:txBody>
      </p:sp>
      <p:pic>
        <p:nvPicPr>
          <p:cNvPr id="5" name="Imagen 4"/>
          <p:cNvPicPr>
            <a:picLocks noChangeAspect="1"/>
          </p:cNvPicPr>
          <p:nvPr/>
        </p:nvPicPr>
        <p:blipFill>
          <a:blip r:embed="rId2"/>
          <a:stretch>
            <a:fillRect/>
          </a:stretch>
        </p:blipFill>
        <p:spPr>
          <a:xfrm>
            <a:off x="936444" y="3758856"/>
            <a:ext cx="8588166" cy="2512695"/>
          </a:xfrm>
          <a:prstGeom prst="rect">
            <a:avLst/>
          </a:prstGeom>
        </p:spPr>
      </p:pic>
    </p:spTree>
    <p:extLst>
      <p:ext uri="{BB962C8B-B14F-4D97-AF65-F5344CB8AC3E}">
        <p14:creationId xmlns:p14="http://schemas.microsoft.com/office/powerpoint/2010/main" val="172882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El entorno interactivo</a:t>
            </a:r>
            <a:endParaRPr lang="es-AR" dirty="0"/>
          </a:p>
        </p:txBody>
      </p:sp>
      <p:sp>
        <p:nvSpPr>
          <p:cNvPr id="3" name="Marcador de contenido 2"/>
          <p:cNvSpPr>
            <a:spLocks noGrp="1"/>
          </p:cNvSpPr>
          <p:nvPr>
            <p:ph idx="1"/>
          </p:nvPr>
        </p:nvSpPr>
        <p:spPr/>
        <p:txBody>
          <a:bodyPr>
            <a:normAutofit fontScale="92500"/>
          </a:bodyPr>
          <a:lstStyle/>
          <a:p>
            <a:r>
              <a:rPr lang="es-AR" dirty="0"/>
              <a:t>Debido a que Python es un lenguaje interpretado, es posible utilizarlo mediante un entorno interactivo (</a:t>
            </a:r>
            <a:r>
              <a:rPr lang="es-AR" dirty="0" err="1"/>
              <a:t>shell</a:t>
            </a:r>
            <a:r>
              <a:rPr lang="es-AR" dirty="0"/>
              <a:t>) o mediante el uso de guiones (scripts).</a:t>
            </a:r>
          </a:p>
          <a:p>
            <a:r>
              <a:rPr lang="es-AR" dirty="0"/>
              <a:t>El entorno interactivo (</a:t>
            </a:r>
            <a:r>
              <a:rPr lang="es-AR" dirty="0" err="1"/>
              <a:t>shell</a:t>
            </a:r>
            <a:r>
              <a:rPr lang="es-AR" dirty="0"/>
              <a:t>) de Python se ejecuta desde una terminal de texto.</a:t>
            </a:r>
          </a:p>
          <a:p>
            <a:r>
              <a:rPr lang="es-AR" dirty="0"/>
              <a:t>En el caso de los sistemas basados en UNIX, como GNU/Linux *BSD y Mac OS X, es necesario abrir una terminal de texto e invocar el </a:t>
            </a:r>
            <a:r>
              <a:rPr lang="es-AR" dirty="0" err="1"/>
              <a:t>shell</a:t>
            </a:r>
            <a:r>
              <a:rPr lang="es-AR" dirty="0"/>
              <a:t> de la siguiente manera:</a:t>
            </a:r>
          </a:p>
          <a:p>
            <a:r>
              <a:rPr lang="es-AR" b="1" dirty="0"/>
              <a:t>$ python3</a:t>
            </a:r>
          </a:p>
          <a:p>
            <a:r>
              <a:rPr lang="es-AR" dirty="0"/>
              <a:t>Generalmente cuando se utiliza el comando </a:t>
            </a:r>
            <a:r>
              <a:rPr lang="es-AR" dirty="0" err="1"/>
              <a:t>python</a:t>
            </a:r>
            <a:r>
              <a:rPr lang="es-AR" dirty="0"/>
              <a:t> se invocará a Python 2 y cuando se utiliza python3 se invocará a Python 3.</a:t>
            </a:r>
          </a:p>
          <a:p>
            <a:r>
              <a:rPr lang="es-AR" dirty="0"/>
              <a:t>En el caso de Windows, se selecciona el lanzador de Python, el cual abrirá una terminal de texto corriendo el entorno interactivo.</a:t>
            </a:r>
          </a:p>
        </p:txBody>
      </p:sp>
    </p:spTree>
    <p:extLst>
      <p:ext uri="{BB962C8B-B14F-4D97-AF65-F5344CB8AC3E}">
        <p14:creationId xmlns:p14="http://schemas.microsoft.com/office/powerpoint/2010/main" val="18947480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Funciones</a:t>
            </a:r>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37028756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Definición de una función.</a:t>
            </a:r>
            <a:br>
              <a:rPr lang="es-MX" dirty="0"/>
            </a:br>
            <a:endParaRPr lang="es-MX" dirty="0"/>
          </a:p>
        </p:txBody>
      </p:sp>
      <p:sp>
        <p:nvSpPr>
          <p:cNvPr id="3" name="Marcador de contenido 2"/>
          <p:cNvSpPr>
            <a:spLocks noGrp="1"/>
          </p:cNvSpPr>
          <p:nvPr>
            <p:ph idx="1"/>
          </p:nvPr>
        </p:nvSpPr>
        <p:spPr/>
        <p:txBody>
          <a:bodyPr/>
          <a:lstStyle/>
          <a:p>
            <a:r>
              <a:rPr lang="es-MX" dirty="0"/>
              <a:t>De forma general, las funciones en Python se definen de la siguiente manera:</a:t>
            </a:r>
          </a:p>
          <a:p>
            <a:endParaRPr lang="es-MX" dirty="0"/>
          </a:p>
          <a:p>
            <a:r>
              <a:rPr lang="es-MX" dirty="0" err="1"/>
              <a:t>def</a:t>
            </a:r>
            <a:r>
              <a:rPr lang="es-MX" dirty="0"/>
              <a:t> &lt;nombre&gt;(&lt;parámetros&gt;):</a:t>
            </a:r>
          </a:p>
          <a:p>
            <a:r>
              <a:rPr lang="es-MX" dirty="0"/>
              <a:t>    &lt;código&gt;</a:t>
            </a:r>
          </a:p>
        </p:txBody>
      </p:sp>
    </p:spTree>
    <p:extLst>
      <p:ext uri="{BB962C8B-B14F-4D97-AF65-F5344CB8AC3E}">
        <p14:creationId xmlns:p14="http://schemas.microsoft.com/office/powerpoint/2010/main" val="21805017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28887" y="0"/>
            <a:ext cx="5648462" cy="6660614"/>
          </a:xfrm>
          <a:prstGeom prst="rect">
            <a:avLst/>
          </a:prstGeom>
        </p:spPr>
      </p:pic>
    </p:spTree>
    <p:extLst>
      <p:ext uri="{BB962C8B-B14F-4D97-AF65-F5344CB8AC3E}">
        <p14:creationId xmlns:p14="http://schemas.microsoft.com/office/powerpoint/2010/main" val="18020386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Parámetros y argumentos.</a:t>
            </a:r>
            <a:br>
              <a:rPr lang="es-MX" dirty="0"/>
            </a:br>
            <a:endParaRPr lang="es-MX" dirty="0"/>
          </a:p>
        </p:txBody>
      </p:sp>
      <p:sp>
        <p:nvSpPr>
          <p:cNvPr id="3" name="Marcador de contenido 2"/>
          <p:cNvSpPr>
            <a:spLocks noGrp="1"/>
          </p:cNvSpPr>
          <p:nvPr>
            <p:ph idx="1"/>
          </p:nvPr>
        </p:nvSpPr>
        <p:spPr/>
        <p:txBody>
          <a:bodyPr/>
          <a:lstStyle/>
          <a:p>
            <a:r>
              <a:rPr lang="es-MX" dirty="0"/>
              <a:t>Es posible ingresar datos al ser invocadas a estos datos se les denomina argumentos y son ligados a nombres, los cuales se conocen como parámetros. El número de argumentos ingresados debe corresponder al número de parámetros que se definen. En caso de que no se ingresen los argumentos necesarios, se generará un error de tipo </a:t>
            </a:r>
            <a:r>
              <a:rPr lang="es-MX" i="1" dirty="0" err="1"/>
              <a:t>TypeError</a:t>
            </a:r>
            <a:r>
              <a:rPr lang="es-MX" dirty="0"/>
              <a:t>.</a:t>
            </a:r>
          </a:p>
        </p:txBody>
      </p:sp>
    </p:spTree>
    <p:extLst>
      <p:ext uri="{BB962C8B-B14F-4D97-AF65-F5344CB8AC3E}">
        <p14:creationId xmlns:p14="http://schemas.microsoft.com/office/powerpoint/2010/main" val="12066116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35429" y="208053"/>
            <a:ext cx="6576605" cy="6501382"/>
          </a:xfrm>
          <a:prstGeom prst="rect">
            <a:avLst/>
          </a:prstGeom>
        </p:spPr>
      </p:pic>
    </p:spTree>
    <p:extLst>
      <p:ext uri="{BB962C8B-B14F-4D97-AF65-F5344CB8AC3E}">
        <p14:creationId xmlns:p14="http://schemas.microsoft.com/office/powerpoint/2010/main" val="27626352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Parámetros con argumentos por defecto.</a:t>
            </a:r>
            <a:br>
              <a:rPr lang="es-MX" dirty="0"/>
            </a:br>
            <a:endParaRPr lang="es-MX" dirty="0"/>
          </a:p>
        </p:txBody>
      </p:sp>
      <p:sp>
        <p:nvSpPr>
          <p:cNvPr id="3" name="Marcador de contenido 2"/>
          <p:cNvSpPr>
            <a:spLocks noGrp="1"/>
          </p:cNvSpPr>
          <p:nvPr>
            <p:ph idx="1"/>
          </p:nvPr>
        </p:nvSpPr>
        <p:spPr/>
        <p:txBody>
          <a:bodyPr/>
          <a:lstStyle/>
          <a:p>
            <a:r>
              <a:rPr lang="es-MX" dirty="0"/>
              <a:t>Es posible asignar valores por defecto a cada parámetro definido en una función mediante el operado de asignación ( </a:t>
            </a:r>
            <a:r>
              <a:rPr lang="es-MX" i="1" dirty="0"/>
              <a:t>=</a:t>
            </a:r>
            <a:r>
              <a:rPr lang="es-MX" dirty="0"/>
              <a:t> ).</a:t>
            </a:r>
          </a:p>
          <a:p>
            <a:r>
              <a:rPr lang="es-MX" dirty="0"/>
              <a:t>Si a todos los parámetros se les asigna un valor, entonces no es necesario ingresar argumentos al invocar la función, ya que dichos valores serán utilizados. Los argumentos que se ingresen se irán sustituyendo de izquierda a derecha.</a:t>
            </a:r>
          </a:p>
          <a:p>
            <a:endParaRPr lang="es-MX" dirty="0"/>
          </a:p>
        </p:txBody>
      </p:sp>
    </p:spTree>
    <p:extLst>
      <p:ext uri="{BB962C8B-B14F-4D97-AF65-F5344CB8AC3E}">
        <p14:creationId xmlns:p14="http://schemas.microsoft.com/office/powerpoint/2010/main" val="12505764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362064" y="237308"/>
            <a:ext cx="4770256" cy="6313915"/>
          </a:xfrm>
          <a:prstGeom prst="rect">
            <a:avLst/>
          </a:prstGeom>
        </p:spPr>
      </p:pic>
    </p:spTree>
    <p:extLst>
      <p:ext uri="{BB962C8B-B14F-4D97-AF65-F5344CB8AC3E}">
        <p14:creationId xmlns:p14="http://schemas.microsoft.com/office/powerpoint/2010/main" val="16473443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Captura de varios argumentos en un parámetro de tipo </a:t>
            </a:r>
            <a:r>
              <a:rPr lang="es-MX" i="1" dirty="0" err="1"/>
              <a:t>tuple</a:t>
            </a:r>
            <a:r>
              <a:rPr lang="es-MX" dirty="0"/>
              <a:t> (</a:t>
            </a:r>
            <a:r>
              <a:rPr lang="es-MX" dirty="0" err="1"/>
              <a:t>args</a:t>
            </a:r>
            <a:r>
              <a:rPr lang="es-MX" dirty="0"/>
              <a:t>).</a:t>
            </a:r>
            <a:br>
              <a:rPr lang="es-MX" dirty="0"/>
            </a:br>
            <a:endParaRPr lang="es-MX" dirty="0"/>
          </a:p>
        </p:txBody>
      </p:sp>
      <p:sp>
        <p:nvSpPr>
          <p:cNvPr id="3" name="Marcador de contenido 2"/>
          <p:cNvSpPr>
            <a:spLocks noGrp="1"/>
          </p:cNvSpPr>
          <p:nvPr>
            <p:ph idx="1"/>
          </p:nvPr>
        </p:nvSpPr>
        <p:spPr/>
        <p:txBody>
          <a:bodyPr/>
          <a:lstStyle/>
          <a:p>
            <a:r>
              <a:rPr lang="es-MX" dirty="0"/>
              <a:t>Es posible definir un parámetro que acepte un número indeterminado de argumentos y que éstos queden guardados dentro de un objeto tipo </a:t>
            </a:r>
            <a:r>
              <a:rPr lang="es-MX" i="1" dirty="0" err="1"/>
              <a:t>tuple</a:t>
            </a:r>
            <a:r>
              <a:rPr lang="es-MX" dirty="0"/>
              <a:t>. Para esto, basta preceder al nombre del parámetro con un solo asterisco ( </a:t>
            </a:r>
            <a:r>
              <a:rPr lang="es-MX" i="1" dirty="0"/>
              <a:t>*</a:t>
            </a:r>
            <a:r>
              <a:rPr lang="es-MX" dirty="0"/>
              <a:t> ).</a:t>
            </a:r>
          </a:p>
        </p:txBody>
      </p:sp>
    </p:spTree>
    <p:extLst>
      <p:ext uri="{BB962C8B-B14F-4D97-AF65-F5344CB8AC3E}">
        <p14:creationId xmlns:p14="http://schemas.microsoft.com/office/powerpoint/2010/main" val="35826283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78907" y="1136469"/>
            <a:ext cx="9496094" cy="3958862"/>
          </a:xfrm>
          <a:prstGeom prst="rect">
            <a:avLst/>
          </a:prstGeom>
        </p:spPr>
      </p:pic>
    </p:spTree>
    <p:extLst>
      <p:ext uri="{BB962C8B-B14F-4D97-AF65-F5344CB8AC3E}">
        <p14:creationId xmlns:p14="http://schemas.microsoft.com/office/powerpoint/2010/main" val="28669357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La expresión </a:t>
            </a:r>
            <a:r>
              <a:rPr lang="es-MX" i="1" dirty="0" err="1"/>
              <a:t>return</a:t>
            </a:r>
            <a:r>
              <a:rPr lang="es-MX" dirty="0"/>
              <a:t>.</a:t>
            </a:r>
          </a:p>
        </p:txBody>
      </p:sp>
      <p:sp>
        <p:nvSpPr>
          <p:cNvPr id="3" name="Marcador de contenido 2"/>
          <p:cNvSpPr>
            <a:spLocks noGrp="1"/>
          </p:cNvSpPr>
          <p:nvPr>
            <p:ph idx="1"/>
          </p:nvPr>
        </p:nvSpPr>
        <p:spPr/>
        <p:txBody>
          <a:bodyPr/>
          <a:lstStyle/>
          <a:p>
            <a:r>
              <a:rPr lang="es-MX" dirty="0"/>
              <a:t>La expresión </a:t>
            </a:r>
            <a:r>
              <a:rPr lang="es-MX" dirty="0" err="1"/>
              <a:t>return</a:t>
            </a:r>
            <a:r>
              <a:rPr lang="es-MX" dirty="0"/>
              <a:t> se utiliza para regresar un objeto específico a su ámbito superior y acto seguido dar por terminada la ejecución de la función de forma similar a break. Pueden incluirse varias expresiones </a:t>
            </a:r>
            <a:r>
              <a:rPr lang="es-MX" dirty="0" err="1"/>
              <a:t>return</a:t>
            </a:r>
            <a:r>
              <a:rPr lang="es-MX" dirty="0"/>
              <a:t> en una función, pero sólo se ejecutará la primera que se encuentre. La sintaxis es la siguiente:</a:t>
            </a:r>
          </a:p>
          <a:p>
            <a:endParaRPr lang="es-MX" dirty="0"/>
          </a:p>
          <a:p>
            <a:r>
              <a:rPr lang="es-MX" dirty="0" err="1"/>
              <a:t>return</a:t>
            </a:r>
            <a:r>
              <a:rPr lang="es-MX" dirty="0"/>
              <a:t> &lt;objeto&gt;</a:t>
            </a:r>
          </a:p>
        </p:txBody>
      </p:sp>
      <p:pic>
        <p:nvPicPr>
          <p:cNvPr id="5" name="Imagen 4"/>
          <p:cNvPicPr>
            <a:picLocks noChangeAspect="1"/>
          </p:cNvPicPr>
          <p:nvPr/>
        </p:nvPicPr>
        <p:blipFill>
          <a:blip r:embed="rId2"/>
          <a:stretch>
            <a:fillRect/>
          </a:stretch>
        </p:blipFill>
        <p:spPr>
          <a:xfrm>
            <a:off x="3044189" y="3757475"/>
            <a:ext cx="6403312" cy="1833427"/>
          </a:xfrm>
          <a:prstGeom prst="rect">
            <a:avLst/>
          </a:prstGeom>
        </p:spPr>
      </p:pic>
    </p:spTree>
    <p:extLst>
      <p:ext uri="{BB962C8B-B14F-4D97-AF65-F5344CB8AC3E}">
        <p14:creationId xmlns:p14="http://schemas.microsoft.com/office/powerpoint/2010/main" val="394874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5496" y="1704264"/>
            <a:ext cx="10105287" cy="1737966"/>
          </a:xfrm>
          <a:prstGeom prst="rect">
            <a:avLst/>
          </a:prstGeom>
        </p:spPr>
      </p:pic>
    </p:spTree>
    <p:extLst>
      <p:ext uri="{BB962C8B-B14F-4D97-AF65-F5344CB8AC3E}">
        <p14:creationId xmlns:p14="http://schemas.microsoft.com/office/powerpoint/2010/main" val="37142010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Borrar pantalla</a:t>
            </a:r>
          </a:p>
        </p:txBody>
      </p:sp>
      <p:sp>
        <p:nvSpPr>
          <p:cNvPr id="3" name="Marcador de contenido 2"/>
          <p:cNvSpPr>
            <a:spLocks noGrp="1"/>
          </p:cNvSpPr>
          <p:nvPr>
            <p:ph idx="1"/>
          </p:nvPr>
        </p:nvSpPr>
        <p:spPr/>
        <p:txBody>
          <a:bodyPr/>
          <a:lstStyle/>
          <a:p>
            <a:r>
              <a:rPr lang="es-MX" dirty="0" err="1"/>
              <a:t>import</a:t>
            </a:r>
            <a:r>
              <a:rPr lang="es-MX" dirty="0"/>
              <a:t> os</a:t>
            </a:r>
          </a:p>
          <a:p>
            <a:r>
              <a:rPr lang="es-MX" dirty="0" err="1"/>
              <a:t>def</a:t>
            </a:r>
            <a:r>
              <a:rPr lang="es-MX" dirty="0"/>
              <a:t> </a:t>
            </a:r>
            <a:r>
              <a:rPr lang="es-MX" dirty="0" err="1"/>
              <a:t>borrarPantalla</a:t>
            </a:r>
            <a:r>
              <a:rPr lang="es-MX" dirty="0"/>
              <a:t>(): #Definimos la función estableciendo el nombre que queramos</a:t>
            </a:r>
          </a:p>
          <a:p>
            <a:r>
              <a:rPr lang="es-MX" dirty="0" err="1"/>
              <a:t>if</a:t>
            </a:r>
            <a:r>
              <a:rPr lang="es-MX" dirty="0"/>
              <a:t> os.name == "</a:t>
            </a:r>
            <a:r>
              <a:rPr lang="es-MX" dirty="0" err="1"/>
              <a:t>posix</a:t>
            </a:r>
            <a:r>
              <a:rPr lang="es-MX" dirty="0"/>
              <a:t>":</a:t>
            </a:r>
          </a:p>
          <a:p>
            <a:r>
              <a:rPr lang="es-MX" dirty="0"/>
              <a:t>   </a:t>
            </a:r>
            <a:r>
              <a:rPr lang="es-MX" dirty="0" err="1"/>
              <a:t>os.system</a:t>
            </a:r>
            <a:r>
              <a:rPr lang="es-MX" dirty="0"/>
              <a:t> ("</a:t>
            </a:r>
            <a:r>
              <a:rPr lang="es-MX" dirty="0" err="1"/>
              <a:t>clear</a:t>
            </a:r>
            <a:r>
              <a:rPr lang="es-MX" dirty="0"/>
              <a:t>")</a:t>
            </a:r>
          </a:p>
          <a:p>
            <a:r>
              <a:rPr lang="es-MX" dirty="0" err="1"/>
              <a:t>elif</a:t>
            </a:r>
            <a:r>
              <a:rPr lang="es-MX" dirty="0"/>
              <a:t> os.name == "ce" </a:t>
            </a:r>
            <a:r>
              <a:rPr lang="es-MX" dirty="0" err="1"/>
              <a:t>or</a:t>
            </a:r>
            <a:r>
              <a:rPr lang="es-MX" dirty="0"/>
              <a:t> os.name == "</a:t>
            </a:r>
            <a:r>
              <a:rPr lang="es-MX" dirty="0" err="1"/>
              <a:t>nt</a:t>
            </a:r>
            <a:r>
              <a:rPr lang="es-MX" dirty="0"/>
              <a:t>" </a:t>
            </a:r>
            <a:r>
              <a:rPr lang="es-MX" dirty="0" err="1"/>
              <a:t>or</a:t>
            </a:r>
            <a:r>
              <a:rPr lang="es-MX" dirty="0"/>
              <a:t> os.name == "dos":</a:t>
            </a:r>
          </a:p>
          <a:p>
            <a:r>
              <a:rPr lang="es-MX" dirty="0"/>
              <a:t>   </a:t>
            </a:r>
            <a:r>
              <a:rPr lang="es-MX" dirty="0" err="1"/>
              <a:t>os.system</a:t>
            </a:r>
            <a:r>
              <a:rPr lang="es-MX" dirty="0"/>
              <a:t> ("</a:t>
            </a:r>
            <a:r>
              <a:rPr lang="es-MX" dirty="0" err="1"/>
              <a:t>cls</a:t>
            </a:r>
            <a:r>
              <a:rPr lang="es-MX" dirty="0"/>
              <a:t>")</a:t>
            </a:r>
          </a:p>
        </p:txBody>
      </p:sp>
    </p:spTree>
    <p:extLst>
      <p:ext uri="{BB962C8B-B14F-4D97-AF65-F5344CB8AC3E}">
        <p14:creationId xmlns:p14="http://schemas.microsoft.com/office/powerpoint/2010/main" val="55974858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Programación Orientada a Objetos</a:t>
            </a:r>
          </a:p>
        </p:txBody>
      </p:sp>
      <p:sp>
        <p:nvSpPr>
          <p:cNvPr id="5" name="Marcador de texto 4"/>
          <p:cNvSpPr>
            <a:spLocks noGrp="1"/>
          </p:cNvSpPr>
          <p:nvPr>
            <p:ph type="body" idx="1"/>
          </p:nvPr>
        </p:nvSpPr>
        <p:spPr/>
        <p:txBody>
          <a:bodyPr/>
          <a:lstStyle/>
          <a:p>
            <a:r>
              <a:rPr lang="es-MX" dirty="0"/>
              <a:t>POO</a:t>
            </a:r>
          </a:p>
        </p:txBody>
      </p:sp>
    </p:spTree>
    <p:extLst>
      <p:ext uri="{BB962C8B-B14F-4D97-AF65-F5344CB8AC3E}">
        <p14:creationId xmlns:p14="http://schemas.microsoft.com/office/powerpoint/2010/main" val="29499911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POO</a:t>
            </a:r>
          </a:p>
        </p:txBody>
      </p:sp>
      <p:sp>
        <p:nvSpPr>
          <p:cNvPr id="5" name="Marcador de contenido 4"/>
          <p:cNvSpPr>
            <a:spLocks noGrp="1"/>
          </p:cNvSpPr>
          <p:nvPr>
            <p:ph idx="1"/>
          </p:nvPr>
        </p:nvSpPr>
        <p:spPr/>
        <p:txBody>
          <a:bodyPr/>
          <a:lstStyle/>
          <a:p>
            <a:r>
              <a:rPr lang="es-MX" dirty="0"/>
              <a:t>Terminología</a:t>
            </a:r>
          </a:p>
          <a:p>
            <a:endParaRPr lang="es-MX" dirty="0"/>
          </a:p>
          <a:p>
            <a:r>
              <a:rPr lang="es-MX" dirty="0"/>
              <a:t>Objeto. Es una entidad que tiene atributos o propiedades y que presenta un comportamiento. Puede ser un objeto del mundo real, o una abstracción al mundo informático. Ejemplo, un automóvil, una persona, un animal, etc.</a:t>
            </a:r>
          </a:p>
          <a:p>
            <a:endParaRPr lang="es-MX" dirty="0"/>
          </a:p>
          <a:p>
            <a:r>
              <a:rPr lang="es-MX" dirty="0"/>
              <a:t>[Toda cosa del mundo real]</a:t>
            </a:r>
          </a:p>
        </p:txBody>
      </p:sp>
    </p:spTree>
    <p:extLst>
      <p:ext uri="{BB962C8B-B14F-4D97-AF65-F5344CB8AC3E}">
        <p14:creationId xmlns:p14="http://schemas.microsoft.com/office/powerpoint/2010/main" val="279156936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a:t>Clase. Los humanos percibimos el mundo como un entorno compuesto de cosas, objetos, les llamamos. Interactuamos con tantos, que lo natural es agruparlos de acuerdo a sus características más relevantes o generales. En otras palabras, los clasificamos en clases. Todos los objetos que pertenecen a una clase, contiene todos los elementos comunes a todos los objeto y no particulariza en los elementos que distinguen a los objetos entre sí; ejemplo, la clase automóvil, comprende todos los automóviles que circulan en este momento por las calles. Incluiría elementos que asociamos a los automóviles, como llantas, puertas, asientos, volante, etcétera, pero no particularizaría en cuestiones como color, número de registro o características individuales a cada auto. [Son sustantivos]</a:t>
            </a:r>
          </a:p>
        </p:txBody>
      </p:sp>
    </p:spTree>
    <p:extLst>
      <p:ext uri="{BB962C8B-B14F-4D97-AF65-F5344CB8AC3E}">
        <p14:creationId xmlns:p14="http://schemas.microsoft.com/office/powerpoint/2010/main" val="8288751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a:t>Propiedad. Una característica asociada a una clase. Ejemplo, todos los autos tienen un color, o un registro aunque esta propiedad varíe entre objetos. [Son adjetivos]</a:t>
            </a:r>
          </a:p>
          <a:p>
            <a:r>
              <a:rPr lang="es-MX" dirty="0"/>
              <a:t>(Sinónimos: Variable de Clase)</a:t>
            </a:r>
          </a:p>
          <a:p>
            <a:endParaRPr lang="es-MX" dirty="0"/>
          </a:p>
          <a:p>
            <a:r>
              <a:rPr lang="es-MX" dirty="0"/>
              <a:t>Método. Posible acción que los objetos de una clase pueden realizar. En términos informáticos, un algoritmo que pueden ejecutar. Ejemplo: todos los autos pueden acelerar, frenar, etc. [Son verbos]</a:t>
            </a:r>
          </a:p>
          <a:p>
            <a:r>
              <a:rPr lang="es-MX" dirty="0"/>
              <a:t>(Sinónimos: Funciones de Clase)</a:t>
            </a:r>
          </a:p>
        </p:txBody>
      </p:sp>
    </p:spTree>
    <p:extLst>
      <p:ext uri="{BB962C8B-B14F-4D97-AF65-F5344CB8AC3E}">
        <p14:creationId xmlns:p14="http://schemas.microsoft.com/office/powerpoint/2010/main" val="3393960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just"/>
            <a:r>
              <a:rPr lang="es-MX" dirty="0"/>
              <a:t>Características de la programación orientada</a:t>
            </a:r>
            <a:br>
              <a:rPr lang="es-MX" dirty="0"/>
            </a:br>
            <a:r>
              <a:rPr lang="es-MX" dirty="0"/>
              <a:t>a objetos</a:t>
            </a:r>
          </a:p>
        </p:txBody>
      </p:sp>
      <p:sp>
        <p:nvSpPr>
          <p:cNvPr id="3" name="Marcador de contenido 2"/>
          <p:cNvSpPr>
            <a:spLocks noGrp="1"/>
          </p:cNvSpPr>
          <p:nvPr>
            <p:ph idx="1"/>
          </p:nvPr>
        </p:nvSpPr>
        <p:spPr/>
        <p:txBody>
          <a:bodyPr>
            <a:normAutofit/>
          </a:bodyPr>
          <a:lstStyle/>
          <a:p>
            <a:r>
              <a:rPr lang="es-MX" sz="2400" b="1" dirty="0"/>
              <a:t>Abstracción</a:t>
            </a:r>
            <a:r>
              <a:rPr lang="es-MX" sz="2400" dirty="0"/>
              <a:t>: consiste en aislar un elemento de su contexto o del resto de los elementos que lo acompañan. En programación, el término se refiere al énfasis en el "¿qué hace?" más que en el "¿cómo lo hace?" (característica de caja negra). El común denominador en la evolución de los lenguajes de programación, desde los clásicos o imperativos hasta los orientados a objetos, ha sido el nivel de abstracción del que cada uno de ellos hace uso.</a:t>
            </a:r>
          </a:p>
        </p:txBody>
      </p:sp>
    </p:spTree>
    <p:extLst>
      <p:ext uri="{BB962C8B-B14F-4D97-AF65-F5344CB8AC3E}">
        <p14:creationId xmlns:p14="http://schemas.microsoft.com/office/powerpoint/2010/main" val="3002022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sz="2400" b="1" dirty="0"/>
              <a:t>Encapsulamiento</a:t>
            </a:r>
            <a:r>
              <a:rPr lang="es-MX" sz="2400" dirty="0"/>
              <a:t>. Cuando conducimos un auto, no es necesario que nos enteremos de como hace el motor para girar las ruedas del vehículo. Esos pormenores quedan ocultos al usuario o encapsulados en la estructura del la clase auto. Cada objeto presenta una interfaz al usuario de métodos y propiedades con las cuales se interactúa con él. Así se protege el objeto y todos los miembros de su clase, de alteraciones directas a sus métodos y propiedades.</a:t>
            </a:r>
          </a:p>
        </p:txBody>
      </p:sp>
    </p:spTree>
    <p:extLst>
      <p:ext uri="{BB962C8B-B14F-4D97-AF65-F5344CB8AC3E}">
        <p14:creationId xmlns:p14="http://schemas.microsoft.com/office/powerpoint/2010/main" val="19387928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Autofit/>
          </a:bodyPr>
          <a:lstStyle/>
          <a:p>
            <a:r>
              <a:rPr lang="es-MX" sz="2400" b="1" dirty="0"/>
              <a:t>Herencia</a:t>
            </a:r>
            <a:r>
              <a:rPr lang="es-MX" sz="2400" dirty="0"/>
              <a:t>. La clase auto es una clase muy general; se puede hacer un desglose más pormenorizado, por ejemplo, si hacemos subclases de autos deportivos, utilitarios, compactos, manuales, automáticos, de lujo, etc. Cada subclase toma de su clase base (o superclase, en la jerga informática) las propiedades y métodos más generales y agrega las propias. Así, como todos los autos, tienen color y registro, así que éstas estarían contenidas en la superclase auto. Propiedades como Capacidad en toneladas, sistema estéreo o cantidad de velocidades, estarían delegadas a las subclases más particulares.</a:t>
            </a:r>
          </a:p>
        </p:txBody>
      </p:sp>
    </p:spTree>
    <p:extLst>
      <p:ext uri="{BB962C8B-B14F-4D97-AF65-F5344CB8AC3E}">
        <p14:creationId xmlns:p14="http://schemas.microsoft.com/office/powerpoint/2010/main" val="25442706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Autofit/>
          </a:bodyPr>
          <a:lstStyle/>
          <a:p>
            <a:r>
              <a:rPr lang="es-MX" sz="2400" b="1" dirty="0"/>
              <a:t>Polimorfismo</a:t>
            </a:r>
            <a:r>
              <a:rPr lang="es-MX" sz="2400" dirty="0"/>
              <a:t>. Una vez que aprendemos a conducir un auto, podemos manejar prácticamente cualquier auto. Esto se debe a que la interfaz que presentan los objetos auto a los usuarios, es más o menos la misma para cada auto. Todos tiene métodos para acelerar, y si bien, posiblemente los pormenores de como acelera cada auto, sean sustancialmente diferentes; el usuario hace referencia a un mismo método en todos los autos. En términos informáticos, objetos de clases diferentes; incluso en la misma clase; pueden tener métodos homónimos, que hagan cosas equivalentes aunque los detalles del como, sean diferentes.</a:t>
            </a:r>
          </a:p>
        </p:txBody>
      </p:sp>
    </p:spTree>
    <p:extLst>
      <p:ext uri="{BB962C8B-B14F-4D97-AF65-F5344CB8AC3E}">
        <p14:creationId xmlns:p14="http://schemas.microsoft.com/office/powerpoint/2010/main" val="11618142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Clases y Objetos</a:t>
            </a:r>
          </a:p>
        </p:txBody>
      </p:sp>
      <p:sp>
        <p:nvSpPr>
          <p:cNvPr id="3" name="Marcador de contenido 2"/>
          <p:cNvSpPr>
            <a:spLocks noGrp="1"/>
          </p:cNvSpPr>
          <p:nvPr>
            <p:ph idx="1"/>
          </p:nvPr>
        </p:nvSpPr>
        <p:spPr/>
        <p:txBody>
          <a:bodyPr/>
          <a:lstStyle/>
          <a:p>
            <a:r>
              <a:rPr lang="es-MX" dirty="0"/>
              <a:t>Clase: la clase es el esqueleto que se utiliza para crear objetos, le dice que contiene un objeto del mundo real.</a:t>
            </a:r>
          </a:p>
          <a:p>
            <a:endParaRPr lang="es-MX" dirty="0"/>
          </a:p>
          <a:p>
            <a:r>
              <a:rPr lang="es-MX" dirty="0"/>
              <a:t>Objeto: es la instancia de una clase, es darle un cuerpo al esqueleto que se tenia creado, para que pueda tener la capacidad de ejecutarse.</a:t>
            </a:r>
          </a:p>
        </p:txBody>
      </p:sp>
    </p:spTree>
    <p:extLst>
      <p:ext uri="{BB962C8B-B14F-4D97-AF65-F5344CB8AC3E}">
        <p14:creationId xmlns:p14="http://schemas.microsoft.com/office/powerpoint/2010/main" val="213392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i="1" dirty="0"/>
              <a:t>Hola Mundo</a:t>
            </a:r>
            <a:br>
              <a:rPr lang="es-AR" b="1" dirty="0"/>
            </a:br>
            <a:endParaRPr lang="es-AR" dirty="0"/>
          </a:p>
        </p:txBody>
      </p:sp>
      <p:pic>
        <p:nvPicPr>
          <p:cNvPr id="4" name="Imagen 3"/>
          <p:cNvPicPr>
            <a:picLocks noChangeAspect="1"/>
          </p:cNvPicPr>
          <p:nvPr/>
        </p:nvPicPr>
        <p:blipFill>
          <a:blip r:embed="rId2"/>
          <a:stretch>
            <a:fillRect/>
          </a:stretch>
        </p:blipFill>
        <p:spPr>
          <a:xfrm>
            <a:off x="353463" y="2597294"/>
            <a:ext cx="3128472" cy="511666"/>
          </a:xfrm>
          <a:prstGeom prst="rect">
            <a:avLst/>
          </a:prstGeom>
        </p:spPr>
      </p:pic>
      <p:sp>
        <p:nvSpPr>
          <p:cNvPr id="5" name="CuadroTexto 4"/>
          <p:cNvSpPr txBox="1"/>
          <p:nvPr/>
        </p:nvSpPr>
        <p:spPr>
          <a:xfrm>
            <a:off x="995275" y="1948024"/>
            <a:ext cx="1986742" cy="369332"/>
          </a:xfrm>
          <a:prstGeom prst="rect">
            <a:avLst/>
          </a:prstGeom>
          <a:noFill/>
        </p:spPr>
        <p:txBody>
          <a:bodyPr wrap="square" rtlCol="0">
            <a:spAutoFit/>
          </a:bodyPr>
          <a:lstStyle/>
          <a:p>
            <a:pPr algn="ctr"/>
            <a:r>
              <a:rPr lang="es-MX" dirty="0"/>
              <a:t>Interactivo</a:t>
            </a:r>
            <a:endParaRPr lang="es-AR" dirty="0"/>
          </a:p>
        </p:txBody>
      </p:sp>
      <p:pic>
        <p:nvPicPr>
          <p:cNvPr id="6" name="Imagen 5"/>
          <p:cNvPicPr>
            <a:picLocks noChangeAspect="1"/>
          </p:cNvPicPr>
          <p:nvPr/>
        </p:nvPicPr>
        <p:blipFill>
          <a:blip r:embed="rId3"/>
          <a:stretch>
            <a:fillRect/>
          </a:stretch>
        </p:blipFill>
        <p:spPr>
          <a:xfrm>
            <a:off x="3397653" y="4450946"/>
            <a:ext cx="2979197" cy="1060392"/>
          </a:xfrm>
          <a:prstGeom prst="rect">
            <a:avLst/>
          </a:prstGeom>
        </p:spPr>
      </p:pic>
      <p:pic>
        <p:nvPicPr>
          <p:cNvPr id="7" name="Imagen 6"/>
          <p:cNvPicPr>
            <a:picLocks noChangeAspect="1"/>
          </p:cNvPicPr>
          <p:nvPr/>
        </p:nvPicPr>
        <p:blipFill>
          <a:blip r:embed="rId4"/>
          <a:stretch>
            <a:fillRect/>
          </a:stretch>
        </p:blipFill>
        <p:spPr>
          <a:xfrm>
            <a:off x="5644429" y="2555730"/>
            <a:ext cx="2568546" cy="864073"/>
          </a:xfrm>
          <a:prstGeom prst="rect">
            <a:avLst/>
          </a:prstGeom>
        </p:spPr>
      </p:pic>
      <p:sp>
        <p:nvSpPr>
          <p:cNvPr id="8" name="CuadroTexto 7"/>
          <p:cNvSpPr txBox="1"/>
          <p:nvPr/>
        </p:nvSpPr>
        <p:spPr>
          <a:xfrm>
            <a:off x="6134793" y="1880681"/>
            <a:ext cx="1413163" cy="369332"/>
          </a:xfrm>
          <a:prstGeom prst="rect">
            <a:avLst/>
          </a:prstGeom>
          <a:noFill/>
        </p:spPr>
        <p:txBody>
          <a:bodyPr wrap="square" rtlCol="0">
            <a:spAutoFit/>
          </a:bodyPr>
          <a:lstStyle/>
          <a:p>
            <a:pPr algn="ctr"/>
            <a:r>
              <a:rPr lang="es-MX" dirty="0"/>
              <a:t>Script</a:t>
            </a:r>
            <a:endParaRPr lang="es-AR" dirty="0"/>
          </a:p>
        </p:txBody>
      </p:sp>
    </p:spTree>
    <p:extLst>
      <p:ext uri="{BB962C8B-B14F-4D97-AF65-F5344CB8AC3E}">
        <p14:creationId xmlns:p14="http://schemas.microsoft.com/office/powerpoint/2010/main" val="239022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Ejecución de guiones (scripts)</a:t>
            </a:r>
            <a:br>
              <a:rPr lang="es-AR" b="1" dirty="0"/>
            </a:br>
            <a:endParaRPr lang="es-AR" dirty="0"/>
          </a:p>
        </p:txBody>
      </p:sp>
      <p:sp>
        <p:nvSpPr>
          <p:cNvPr id="3" name="Marcador de contenido 2"/>
          <p:cNvSpPr>
            <a:spLocks noGrp="1"/>
          </p:cNvSpPr>
          <p:nvPr>
            <p:ph idx="1"/>
          </p:nvPr>
        </p:nvSpPr>
        <p:spPr/>
        <p:txBody>
          <a:bodyPr/>
          <a:lstStyle/>
          <a:p>
            <a:r>
              <a:rPr lang="es-AR" dirty="0"/>
              <a:t>Los scripts de Python son archivos de texto que contienen código que será leído y ejecutado por el intérprete de Python. Dichos archivos tiene la extensión .</a:t>
            </a:r>
            <a:r>
              <a:rPr lang="es-AR" dirty="0" err="1"/>
              <a:t>py</a:t>
            </a:r>
            <a:r>
              <a:rPr lang="es-AR" dirty="0"/>
              <a:t>. Algunos editores de texto cuentan con reconocimiento de la sintaxis de Python y utilizan colores para identificar sus componentes.</a:t>
            </a:r>
          </a:p>
          <a:p>
            <a:r>
              <a:rPr lang="es-AR" dirty="0"/>
              <a:t>La ejecución del script en entornos basados en UNIX requiere que se indique la ruta en la que se encuentra el intérprete de Python mediante el texto escrito la primera línea de </a:t>
            </a:r>
            <a:r>
              <a:rPr lang="es-AR" i="1" dirty="0"/>
              <a:t>holamundo.py</a:t>
            </a:r>
            <a:r>
              <a:rPr lang="es-AR" dirty="0"/>
              <a:t>. En la gran mayoría de las plataformas basadas en UNIX el intérprete de Python 3 se encuentra en </a:t>
            </a:r>
            <a:r>
              <a:rPr lang="es-AR" i="1" dirty="0"/>
              <a:t>/</a:t>
            </a:r>
            <a:r>
              <a:rPr lang="es-AR" i="1" dirty="0" err="1"/>
              <a:t>usr</a:t>
            </a:r>
            <a:r>
              <a:rPr lang="es-AR" i="1" dirty="0"/>
              <a:t>/</a:t>
            </a:r>
            <a:r>
              <a:rPr lang="es-AR" i="1" dirty="0" err="1"/>
              <a:t>bin</a:t>
            </a:r>
            <a:r>
              <a:rPr lang="es-AR" i="1" dirty="0"/>
              <a:t>/python3</a:t>
            </a:r>
            <a:r>
              <a:rPr lang="es-AR" dirty="0"/>
              <a:t>. Esta línea no afecta la ejecución del script en Windows, por lo que se recomienda incluirla siempre.</a:t>
            </a:r>
          </a:p>
        </p:txBody>
      </p:sp>
    </p:spTree>
    <p:extLst>
      <p:ext uri="{BB962C8B-B14F-4D97-AF65-F5344CB8AC3E}">
        <p14:creationId xmlns:p14="http://schemas.microsoft.com/office/powerpoint/2010/main" val="10977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Ejecución en entornos basados en UNIX.</a:t>
            </a:r>
            <a:br>
              <a:rPr lang="es-AR" b="1" dirty="0"/>
            </a:br>
            <a:r>
              <a:rPr lang="es-AR" b="1" dirty="0"/>
              <a:t>(MAC)</a:t>
            </a:r>
            <a:endParaRPr lang="es-AR" dirty="0"/>
          </a:p>
        </p:txBody>
      </p:sp>
      <p:sp>
        <p:nvSpPr>
          <p:cNvPr id="3" name="Marcador de contenido 2"/>
          <p:cNvSpPr>
            <a:spLocks noGrp="1"/>
          </p:cNvSpPr>
          <p:nvPr>
            <p:ph idx="1"/>
          </p:nvPr>
        </p:nvSpPr>
        <p:spPr/>
        <p:txBody>
          <a:bodyPr>
            <a:normAutofit fontScale="77500" lnSpcReduction="20000"/>
          </a:bodyPr>
          <a:lstStyle/>
          <a:p>
            <a:r>
              <a:rPr lang="es-AR" dirty="0"/>
              <a:t>Si se desea ejecutar cualquier script en entornos basados en UNIX, es necesario que el script cuente con los permisos necesarios. Para asignar permisos de ejecución a un archivo en *NIX se utiliza el comando:</a:t>
            </a:r>
          </a:p>
          <a:p>
            <a:r>
              <a:rPr lang="es-AR" dirty="0" err="1"/>
              <a:t>chmod</a:t>
            </a:r>
            <a:r>
              <a:rPr lang="es-AR" dirty="0"/>
              <a:t> +x</a:t>
            </a:r>
          </a:p>
          <a:p>
            <a:r>
              <a:rPr lang="es-AR" dirty="0"/>
              <a:t>Por ejemplo, el siguiente comando en la terminal asignará permisos de ejecución al script holamundo.py</a:t>
            </a:r>
          </a:p>
          <a:p>
            <a:r>
              <a:rPr lang="es-AR" dirty="0"/>
              <a:t>$ </a:t>
            </a:r>
            <a:r>
              <a:rPr lang="es-AR" dirty="0" err="1"/>
              <a:t>chmod</a:t>
            </a:r>
            <a:r>
              <a:rPr lang="es-AR" dirty="0"/>
              <a:t> +x holamundo.py</a:t>
            </a:r>
          </a:p>
          <a:p>
            <a:r>
              <a:rPr lang="es-AR" dirty="0"/>
              <a:t>Y el script se ejecutará de la siguiente forma, suponiendo que se encuentra en el mismo directorio de trabajo de la terminal.</a:t>
            </a:r>
          </a:p>
          <a:p>
            <a:r>
              <a:rPr lang="es-AR" dirty="0"/>
              <a:t>$ ./holamundo.py</a:t>
            </a:r>
          </a:p>
          <a:p>
            <a:r>
              <a:rPr lang="es-AR" dirty="0"/>
              <a:t>Hola Mundo</a:t>
            </a:r>
          </a:p>
          <a:p>
            <a:r>
              <a:rPr lang="es-AR" dirty="0"/>
              <a:t>Además de la forma previa, es posible ejecutar el script mediante el intérprete de Python 3, sin necesidad de otorgarle al archivo permisos de ejecución.</a:t>
            </a:r>
          </a:p>
          <a:p>
            <a:r>
              <a:rPr lang="es-AR" dirty="0"/>
              <a:t>$ python3 holamundo.py</a:t>
            </a:r>
          </a:p>
          <a:p>
            <a:r>
              <a:rPr lang="es-AR" dirty="0"/>
              <a:t>Hola Mundo</a:t>
            </a:r>
          </a:p>
        </p:txBody>
      </p:sp>
    </p:spTree>
    <p:extLst>
      <p:ext uri="{BB962C8B-B14F-4D97-AF65-F5344CB8AC3E}">
        <p14:creationId xmlns:p14="http://schemas.microsoft.com/office/powerpoint/2010/main" val="182481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Ejecución en Windows.</a:t>
            </a:r>
            <a:br>
              <a:rPr lang="es-AR" b="1" dirty="0"/>
            </a:br>
            <a:endParaRPr lang="es-AR" dirty="0"/>
          </a:p>
        </p:txBody>
      </p:sp>
      <p:sp>
        <p:nvSpPr>
          <p:cNvPr id="3" name="Marcador de contenido 2"/>
          <p:cNvSpPr>
            <a:spLocks noGrp="1"/>
          </p:cNvSpPr>
          <p:nvPr>
            <p:ph idx="1"/>
          </p:nvPr>
        </p:nvSpPr>
        <p:spPr/>
        <p:txBody>
          <a:bodyPr/>
          <a:lstStyle/>
          <a:p>
            <a:r>
              <a:rPr lang="es-AR" dirty="0"/>
              <a:t>En el caso de Windows, el sistema relacionará a los archivos con la extensión .</a:t>
            </a:r>
            <a:r>
              <a:rPr lang="es-AR" dirty="0" err="1"/>
              <a:t>py</a:t>
            </a:r>
            <a:r>
              <a:rPr lang="es-AR" dirty="0"/>
              <a:t> con el intérprete de Python, por lo que con hacer doble </a:t>
            </a:r>
            <a:r>
              <a:rPr lang="es-AR" dirty="0" err="1"/>
              <a:t>click</a:t>
            </a:r>
            <a:r>
              <a:rPr lang="es-AR" dirty="0"/>
              <a:t> en el archivo, éste se ejecutará y tan pronto termine, cerrará la terminal.</a:t>
            </a:r>
          </a:p>
          <a:p>
            <a:endParaRPr lang="es-AR" dirty="0"/>
          </a:p>
          <a:p>
            <a:r>
              <a:rPr lang="es-AR" dirty="0"/>
              <a:t>Cuando se ejecute el script holamundo.py en Windows, se abrirá y cerrará una terminal de forma casi inmediata.</a:t>
            </a:r>
          </a:p>
        </p:txBody>
      </p:sp>
    </p:spTree>
    <p:extLst>
      <p:ext uri="{BB962C8B-B14F-4D97-AF65-F5344CB8AC3E}">
        <p14:creationId xmlns:p14="http://schemas.microsoft.com/office/powerpoint/2010/main" val="8079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Codificación de caracteres en Python.</a:t>
            </a:r>
            <a:br>
              <a:rPr lang="es-AR" b="1" dirty="0"/>
            </a:br>
            <a:endParaRPr lang="es-AR" dirty="0"/>
          </a:p>
        </p:txBody>
      </p:sp>
      <p:sp>
        <p:nvSpPr>
          <p:cNvPr id="3" name="Marcador de contenido 2"/>
          <p:cNvSpPr>
            <a:spLocks noGrp="1"/>
          </p:cNvSpPr>
          <p:nvPr>
            <p:ph idx="1"/>
          </p:nvPr>
        </p:nvSpPr>
        <p:spPr/>
        <p:txBody>
          <a:bodyPr/>
          <a:lstStyle/>
          <a:p>
            <a:r>
              <a:rPr lang="es-AR" dirty="0"/>
              <a:t>Python 2 utiliza por defecto una codificación ASCII, por lo que desplegar caracteres especiales como la "ñ" y los acentos generan un mensaje de error.</a:t>
            </a:r>
          </a:p>
          <a:p>
            <a:r>
              <a:rPr lang="es-AR" dirty="0"/>
              <a:t>Python 3 utiliza la codificación UTF-8 por defecto.</a:t>
            </a:r>
          </a:p>
          <a:p>
            <a:r>
              <a:rPr lang="es-AR" dirty="0"/>
              <a:t>Para indicarle al intérprete de Python 2 que utilice la codificación UTF-8 se debe incluir la siguiente línea al principio el script:</a:t>
            </a:r>
          </a:p>
          <a:p>
            <a:endParaRPr lang="es-AR" dirty="0"/>
          </a:p>
        </p:txBody>
      </p:sp>
      <p:pic>
        <p:nvPicPr>
          <p:cNvPr id="4" name="Imagen 3"/>
          <p:cNvPicPr>
            <a:picLocks noChangeAspect="1"/>
          </p:cNvPicPr>
          <p:nvPr/>
        </p:nvPicPr>
        <p:blipFill>
          <a:blip r:embed="rId3"/>
          <a:stretch>
            <a:fillRect/>
          </a:stretch>
        </p:blipFill>
        <p:spPr>
          <a:xfrm>
            <a:off x="2096538" y="4028248"/>
            <a:ext cx="4537018" cy="2243303"/>
          </a:xfrm>
          <a:prstGeom prst="rect">
            <a:avLst/>
          </a:prstGeom>
        </p:spPr>
      </p:pic>
    </p:spTree>
    <p:extLst>
      <p:ext uri="{BB962C8B-B14F-4D97-AF65-F5344CB8AC3E}">
        <p14:creationId xmlns:p14="http://schemas.microsoft.com/office/powerpoint/2010/main" val="229563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Python3</a:t>
            </a:r>
            <a:endParaRPr lang="es-AR" dirty="0"/>
          </a:p>
        </p:txBody>
      </p:sp>
      <p:sp>
        <p:nvSpPr>
          <p:cNvPr id="5" name="Marcador de texto 4"/>
          <p:cNvSpPr>
            <a:spLocks noGrp="1"/>
          </p:cNvSpPr>
          <p:nvPr>
            <p:ph type="body" idx="1"/>
          </p:nvPr>
        </p:nvSpPr>
        <p:spPr/>
        <p:txBody>
          <a:bodyPr/>
          <a:lstStyle/>
          <a:p>
            <a:endParaRPr lang="es-AR" dirty="0"/>
          </a:p>
        </p:txBody>
      </p:sp>
      <p:pic>
        <p:nvPicPr>
          <p:cNvPr id="1026" name="Picture 2" descr="Resultado de imagen para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557" y="926158"/>
            <a:ext cx="2687999" cy="268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77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Palabras reservadas en Python 3.</a:t>
            </a:r>
            <a:br>
              <a:rPr lang="es-AR" b="1" dirty="0"/>
            </a:br>
            <a:endParaRPr lang="es-AR" dirty="0"/>
          </a:p>
        </p:txBody>
      </p:sp>
      <p:pic>
        <p:nvPicPr>
          <p:cNvPr id="4" name="Marcador de contenido 3"/>
          <p:cNvPicPr>
            <a:picLocks noGrp="1" noChangeAspect="1"/>
          </p:cNvPicPr>
          <p:nvPr>
            <p:ph idx="1"/>
          </p:nvPr>
        </p:nvPicPr>
        <p:blipFill>
          <a:blip r:embed="rId2"/>
          <a:stretch>
            <a:fillRect/>
          </a:stretch>
        </p:blipFill>
        <p:spPr>
          <a:xfrm>
            <a:off x="994305" y="2194560"/>
            <a:ext cx="8182946" cy="3319241"/>
          </a:xfrm>
          <a:prstGeom prst="rect">
            <a:avLst/>
          </a:prstGeom>
        </p:spPr>
      </p:pic>
    </p:spTree>
    <p:extLst>
      <p:ext uri="{BB962C8B-B14F-4D97-AF65-F5344CB8AC3E}">
        <p14:creationId xmlns:p14="http://schemas.microsoft.com/office/powerpoint/2010/main" val="3822853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El espacio de nombres (</a:t>
            </a:r>
            <a:r>
              <a:rPr lang="es-AR" b="1" dirty="0" err="1"/>
              <a:t>namespace</a:t>
            </a:r>
            <a:r>
              <a:rPr lang="es-AR" b="1" dirty="0"/>
              <a:t>)</a:t>
            </a:r>
            <a:br>
              <a:rPr lang="es-AR" b="1" dirty="0"/>
            </a:br>
            <a:endParaRPr lang="es-AR" dirty="0"/>
          </a:p>
        </p:txBody>
      </p:sp>
      <p:sp>
        <p:nvSpPr>
          <p:cNvPr id="3" name="Marcador de contenido 2"/>
          <p:cNvSpPr>
            <a:spLocks noGrp="1"/>
          </p:cNvSpPr>
          <p:nvPr>
            <p:ph idx="1"/>
          </p:nvPr>
        </p:nvSpPr>
        <p:spPr/>
        <p:txBody>
          <a:bodyPr>
            <a:normAutofit lnSpcReduction="10000"/>
          </a:bodyPr>
          <a:lstStyle/>
          <a:p>
            <a:r>
              <a:rPr lang="es-AR" dirty="0"/>
              <a:t>Python es un lenguaje de muy alto nivel en el que todos sus elementos son objetos, incluyendo los tipos de datos básicos.</a:t>
            </a:r>
          </a:p>
          <a:p>
            <a:r>
              <a:rPr lang="es-AR" dirty="0"/>
              <a:t>La gestión del uso de la memoria es automático en Python, tanto para la asignación de memoria al crear un objeto, como para la recuperación de memoria al desecharlo.</a:t>
            </a:r>
          </a:p>
          <a:p>
            <a:r>
              <a:rPr lang="es-AR" dirty="0"/>
              <a:t>El espacio de nombres (</a:t>
            </a:r>
            <a:r>
              <a:rPr lang="es-AR" dirty="0" err="1"/>
              <a:t>namespace</a:t>
            </a:r>
            <a:r>
              <a:rPr lang="es-AR" dirty="0"/>
              <a:t>) contiene un listado de los objetos existentes en la memoria del sistema y los nombres a los que están ligados.</a:t>
            </a:r>
          </a:p>
          <a:p>
            <a:r>
              <a:rPr lang="es-AR" dirty="0"/>
              <a:t>Un objeto puede tener más de un nombre.</a:t>
            </a:r>
          </a:p>
          <a:p>
            <a:r>
              <a:rPr lang="es-AR" dirty="0"/>
              <a:t>Si un objeto no está ligado al menos a un nombre, dicho objeto es desechado.</a:t>
            </a:r>
          </a:p>
          <a:p>
            <a:r>
              <a:rPr lang="es-AR" dirty="0"/>
              <a:t>El intérprete de Python tiene un espacio de nombres principal, pero cada función, módulo y objeto tiene su propio espacio de nombres. A </a:t>
            </a:r>
            <a:r>
              <a:rPr lang="es-AR" dirty="0" err="1"/>
              <a:t>ésto</a:t>
            </a:r>
            <a:r>
              <a:rPr lang="es-AR" dirty="0"/>
              <a:t> se le conoce como "Ámbito" (</a:t>
            </a:r>
            <a:r>
              <a:rPr lang="es-AR" dirty="0" err="1"/>
              <a:t>Scope</a:t>
            </a:r>
            <a:r>
              <a:rPr lang="es-AR" dirty="0"/>
              <a:t>).</a:t>
            </a:r>
          </a:p>
          <a:p>
            <a:endParaRPr lang="es-AR" dirty="0"/>
          </a:p>
        </p:txBody>
      </p:sp>
    </p:spTree>
    <p:extLst>
      <p:ext uri="{BB962C8B-B14F-4D97-AF65-F5344CB8AC3E}">
        <p14:creationId xmlns:p14="http://schemas.microsoft.com/office/powerpoint/2010/main" val="3611074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El operador de asignación ( </a:t>
            </a:r>
            <a:r>
              <a:rPr lang="es-AR" b="1" i="1" dirty="0"/>
              <a:t>=</a:t>
            </a:r>
            <a:r>
              <a:rPr lang="es-AR" b="1" dirty="0"/>
              <a:t> )</a:t>
            </a:r>
            <a:br>
              <a:rPr lang="es-AR" b="1" dirty="0"/>
            </a:br>
            <a:endParaRPr lang="es-AR" dirty="0"/>
          </a:p>
        </p:txBody>
      </p:sp>
      <p:sp>
        <p:nvSpPr>
          <p:cNvPr id="3" name="Marcador de contenido 2"/>
          <p:cNvSpPr>
            <a:spLocks noGrp="1"/>
          </p:cNvSpPr>
          <p:nvPr>
            <p:ph idx="1"/>
          </p:nvPr>
        </p:nvSpPr>
        <p:spPr/>
        <p:txBody>
          <a:bodyPr/>
          <a:lstStyle/>
          <a:p>
            <a:r>
              <a:rPr lang="es-AR" dirty="0"/>
              <a:t>Para asignar un nombre a un objeto, se utiliza el operador de asignación "=" con la siguiente sintaxis:</a:t>
            </a:r>
          </a:p>
          <a:p>
            <a:r>
              <a:rPr lang="es-AR" dirty="0"/>
              <a:t>&lt;identificador&gt; = &lt;objeto&gt;</a:t>
            </a:r>
          </a:p>
          <a:p>
            <a:endParaRPr lang="es-AR" dirty="0"/>
          </a:p>
        </p:txBody>
      </p:sp>
      <p:pic>
        <p:nvPicPr>
          <p:cNvPr id="5" name="Imagen 4"/>
          <p:cNvPicPr>
            <a:picLocks noChangeAspect="1"/>
          </p:cNvPicPr>
          <p:nvPr/>
        </p:nvPicPr>
        <p:blipFill>
          <a:blip r:embed="rId2"/>
          <a:stretch>
            <a:fillRect/>
          </a:stretch>
        </p:blipFill>
        <p:spPr>
          <a:xfrm>
            <a:off x="210848" y="3764222"/>
            <a:ext cx="9409450" cy="932468"/>
          </a:xfrm>
          <a:prstGeom prst="rect">
            <a:avLst/>
          </a:prstGeom>
        </p:spPr>
      </p:pic>
    </p:spTree>
    <p:extLst>
      <p:ext uri="{BB962C8B-B14F-4D97-AF65-F5344CB8AC3E}">
        <p14:creationId xmlns:p14="http://schemas.microsoft.com/office/powerpoint/2010/main" val="1272096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r>
              <a:rPr lang="es-AR" dirty="0"/>
              <a:t>Es posible asignar a varios nombres un número igual de objetos usando un sólo operador de asignación mediante la siguiente sintaxis:</a:t>
            </a:r>
          </a:p>
          <a:p>
            <a:r>
              <a:rPr lang="es-AR" dirty="0"/>
              <a:t>&lt;nombre 1&gt;, &lt;nombre 2&gt;, &lt;nombre 3&gt;, ..., &lt;nombre n&gt; =</a:t>
            </a:r>
          </a:p>
          <a:p>
            <a:r>
              <a:rPr lang="es-AR" dirty="0"/>
              <a:t> &lt;objeto 1&gt;, &lt;objeto 2&gt;, &lt;objeto 3&gt;, ..., &lt;objeto n&gt;</a:t>
            </a:r>
          </a:p>
        </p:txBody>
      </p:sp>
      <p:pic>
        <p:nvPicPr>
          <p:cNvPr id="5" name="Imagen 4"/>
          <p:cNvPicPr>
            <a:picLocks noChangeAspect="1"/>
          </p:cNvPicPr>
          <p:nvPr/>
        </p:nvPicPr>
        <p:blipFill>
          <a:blip r:embed="rId2"/>
          <a:stretch>
            <a:fillRect/>
          </a:stretch>
        </p:blipFill>
        <p:spPr>
          <a:xfrm>
            <a:off x="187700" y="4333664"/>
            <a:ext cx="10693660" cy="561768"/>
          </a:xfrm>
          <a:prstGeom prst="rect">
            <a:avLst/>
          </a:prstGeom>
        </p:spPr>
      </p:pic>
    </p:spTree>
    <p:extLst>
      <p:ext uri="{BB962C8B-B14F-4D97-AF65-F5344CB8AC3E}">
        <p14:creationId xmlns:p14="http://schemas.microsoft.com/office/powerpoint/2010/main" val="375692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Sintaxis para la elaboración de nombres en Python 3.</a:t>
            </a:r>
            <a:br>
              <a:rPr lang="es-AR" b="1" dirty="0"/>
            </a:br>
            <a:endParaRPr lang="es-AR" dirty="0"/>
          </a:p>
        </p:txBody>
      </p:sp>
      <p:sp>
        <p:nvSpPr>
          <p:cNvPr id="3" name="Marcador de contenido 2"/>
          <p:cNvSpPr>
            <a:spLocks noGrp="1"/>
          </p:cNvSpPr>
          <p:nvPr>
            <p:ph idx="1"/>
          </p:nvPr>
        </p:nvSpPr>
        <p:spPr/>
        <p:txBody>
          <a:bodyPr/>
          <a:lstStyle/>
          <a:p>
            <a:r>
              <a:rPr lang="es-AR" dirty="0"/>
              <a:t>Python 3 acepta el uso de </a:t>
            </a:r>
            <a:r>
              <a:rPr lang="es-AR" i="1" dirty="0" err="1"/>
              <a:t>unicode</a:t>
            </a:r>
            <a:r>
              <a:rPr lang="es-AR" dirty="0"/>
              <a:t>, por lo que es posible utilizar cualquier </a:t>
            </a:r>
            <a:r>
              <a:rPr lang="es-AR" dirty="0" err="1"/>
              <a:t>caracter</a:t>
            </a:r>
            <a:r>
              <a:rPr lang="es-AR" dirty="0"/>
              <a:t> alfabético, incluso aquellos distintos al alfabeto occidental, para la elaboración de nombres.</a:t>
            </a:r>
          </a:p>
          <a:p>
            <a:r>
              <a:rPr lang="es-AR" dirty="0"/>
              <a:t>Los nombres pueden empezar con un </a:t>
            </a:r>
            <a:r>
              <a:rPr lang="es-AR" dirty="0" err="1"/>
              <a:t>guión</a:t>
            </a:r>
            <a:r>
              <a:rPr lang="es-AR" dirty="0"/>
              <a:t> bajo </a:t>
            </a:r>
            <a:r>
              <a:rPr lang="es-AR" i="1" dirty="0"/>
              <a:t>_</a:t>
            </a:r>
            <a:r>
              <a:rPr lang="es-AR" dirty="0"/>
              <a:t> o un </a:t>
            </a:r>
            <a:r>
              <a:rPr lang="es-AR" dirty="0" err="1"/>
              <a:t>caracter</a:t>
            </a:r>
            <a:r>
              <a:rPr lang="es-AR" dirty="0"/>
              <a:t> alfabético.</a:t>
            </a:r>
          </a:p>
          <a:p>
            <a:r>
              <a:rPr lang="es-AR" dirty="0"/>
              <a:t>Después del primer </a:t>
            </a:r>
            <a:r>
              <a:rPr lang="es-AR" dirty="0" err="1"/>
              <a:t>caracter</a:t>
            </a:r>
            <a:r>
              <a:rPr lang="es-AR" dirty="0"/>
              <a:t>, se pueden utilizar caracteres alfabéticos, números y/o guiones bajos.</a:t>
            </a:r>
          </a:p>
          <a:p>
            <a:r>
              <a:rPr lang="es-AR" dirty="0"/>
              <a:t>No se permiten caracteres distintos a los alfabéticos o que pudieran confundirse con operadores como "|", "~", "#", "-", etc.</a:t>
            </a:r>
          </a:p>
          <a:p>
            <a:r>
              <a:rPr lang="es-AR" dirty="0"/>
              <a:t>Se pueden utilizar mayúsculas, pero cabe señalar que Python es sensible a mayúsculas.</a:t>
            </a:r>
          </a:p>
        </p:txBody>
      </p:sp>
    </p:spTree>
    <p:extLst>
      <p:ext uri="{BB962C8B-B14F-4D97-AF65-F5344CB8AC3E}">
        <p14:creationId xmlns:p14="http://schemas.microsoft.com/office/powerpoint/2010/main" val="83763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a:t>id()</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Cada objeto cuenta con una "identidad", la cual corresponde a la posición en la que se encuentra almacenado en la memoria. La función </a:t>
            </a:r>
            <a:r>
              <a:rPr lang="es-AR" i="1" dirty="0"/>
              <a:t>id()</a:t>
            </a:r>
            <a:r>
              <a:rPr lang="es-AR" dirty="0"/>
              <a:t> permite conocer esta identidad por medio del nombre.</a:t>
            </a:r>
          </a:p>
          <a:p>
            <a:r>
              <a:rPr lang="es-AR" dirty="0"/>
              <a:t>La correcta identificación de los objetos es importante, ya que un mismo objeto puede estar relacionado a más de un nombre.</a:t>
            </a:r>
          </a:p>
          <a:p>
            <a:endParaRPr lang="es-AR" dirty="0"/>
          </a:p>
        </p:txBody>
      </p:sp>
      <p:pic>
        <p:nvPicPr>
          <p:cNvPr id="4" name="Imagen 3"/>
          <p:cNvPicPr>
            <a:picLocks noChangeAspect="1"/>
          </p:cNvPicPr>
          <p:nvPr/>
        </p:nvPicPr>
        <p:blipFill>
          <a:blip r:embed="rId2"/>
          <a:stretch>
            <a:fillRect/>
          </a:stretch>
        </p:blipFill>
        <p:spPr>
          <a:xfrm>
            <a:off x="677334" y="4201564"/>
            <a:ext cx="4116530" cy="1234959"/>
          </a:xfrm>
          <a:prstGeom prst="rect">
            <a:avLst/>
          </a:prstGeom>
        </p:spPr>
      </p:pic>
      <p:pic>
        <p:nvPicPr>
          <p:cNvPr id="5" name="Imagen 4"/>
          <p:cNvPicPr>
            <a:picLocks noChangeAspect="1"/>
          </p:cNvPicPr>
          <p:nvPr/>
        </p:nvPicPr>
        <p:blipFill>
          <a:blip r:embed="rId3"/>
          <a:stretch>
            <a:fillRect/>
          </a:stretch>
        </p:blipFill>
        <p:spPr>
          <a:xfrm>
            <a:off x="5975378" y="3928691"/>
            <a:ext cx="2511916" cy="2112671"/>
          </a:xfrm>
          <a:prstGeom prst="rect">
            <a:avLst/>
          </a:prstGeom>
        </p:spPr>
      </p:pic>
    </p:spTree>
    <p:extLst>
      <p:ext uri="{BB962C8B-B14F-4D97-AF65-F5344CB8AC3E}">
        <p14:creationId xmlns:p14="http://schemas.microsoft.com/office/powerpoint/2010/main" val="3668887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Eliminación de nombres mediante la declaración </a:t>
            </a:r>
            <a:r>
              <a:rPr lang="es-AR" b="1" i="1" dirty="0"/>
              <a:t>del</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La declaración </a:t>
            </a:r>
            <a:r>
              <a:rPr lang="es-AR" b="1" i="1" dirty="0"/>
              <a:t>del</a:t>
            </a:r>
            <a:r>
              <a:rPr lang="es-AR" dirty="0"/>
              <a:t> funciona de la siguiente manera:</a:t>
            </a:r>
          </a:p>
          <a:p>
            <a:r>
              <a:rPr lang="es-AR" dirty="0"/>
              <a:t>Desliga al identificador de un objeto en el espacio de nombres.</a:t>
            </a:r>
          </a:p>
          <a:p>
            <a:r>
              <a:rPr lang="es-AR" dirty="0"/>
              <a:t>Una vez que el nombre del identificador es desligado, ya no es posible invocarlo por ese nombre.</a:t>
            </a:r>
          </a:p>
          <a:p>
            <a:r>
              <a:rPr lang="es-AR" dirty="0"/>
              <a:t>En caso de que el objeto no esté ligado a otros identificadores en el espacio de nombres, el intérprete de Python podría destruir al objeto.</a:t>
            </a:r>
          </a:p>
          <a:p>
            <a:r>
              <a:rPr lang="es-AR" dirty="0"/>
              <a:t>El modo en el que un objeto puede ser destruido varía dependiendo del tipo de objeto.</a:t>
            </a:r>
          </a:p>
        </p:txBody>
      </p:sp>
      <p:pic>
        <p:nvPicPr>
          <p:cNvPr id="4" name="Imagen 3"/>
          <p:cNvPicPr>
            <a:picLocks noChangeAspect="1"/>
          </p:cNvPicPr>
          <p:nvPr/>
        </p:nvPicPr>
        <p:blipFill>
          <a:blip r:embed="rId2"/>
          <a:stretch>
            <a:fillRect/>
          </a:stretch>
        </p:blipFill>
        <p:spPr>
          <a:xfrm>
            <a:off x="3440689" y="5004521"/>
            <a:ext cx="2631454" cy="747887"/>
          </a:xfrm>
          <a:prstGeom prst="rect">
            <a:avLst/>
          </a:prstGeom>
        </p:spPr>
      </p:pic>
    </p:spTree>
    <p:extLst>
      <p:ext uri="{BB962C8B-B14F-4D97-AF65-F5344CB8AC3E}">
        <p14:creationId xmlns:p14="http://schemas.microsoft.com/office/powerpoint/2010/main" val="914122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err="1"/>
              <a:t>dir</a:t>
            </a:r>
            <a:r>
              <a:rPr lang="es-AR" b="1" i="1" dirty="0"/>
              <a:t>()</a:t>
            </a:r>
            <a:br>
              <a:rPr lang="es-AR" b="1" dirty="0"/>
            </a:br>
            <a:endParaRPr lang="es-AR" dirty="0"/>
          </a:p>
        </p:txBody>
      </p:sp>
      <p:sp>
        <p:nvSpPr>
          <p:cNvPr id="3" name="Marcador de contenido 2"/>
          <p:cNvSpPr>
            <a:spLocks noGrp="1"/>
          </p:cNvSpPr>
          <p:nvPr>
            <p:ph idx="1"/>
          </p:nvPr>
        </p:nvSpPr>
        <p:spPr/>
        <p:txBody>
          <a:bodyPr/>
          <a:lstStyle/>
          <a:p>
            <a:r>
              <a:rPr lang="es-AR" dirty="0"/>
              <a:t>Cuando se usa la función </a:t>
            </a:r>
            <a:r>
              <a:rPr lang="es-AR" i="1" dirty="0" err="1"/>
              <a:t>dir</a:t>
            </a:r>
            <a:r>
              <a:rPr lang="es-AR" i="1" dirty="0"/>
              <a:t>()</a:t>
            </a:r>
            <a:r>
              <a:rPr lang="es-AR" dirty="0"/>
              <a:t> sin parámetros, la función regresa el listado de nombres del espacio de nombres principal.</a:t>
            </a:r>
          </a:p>
        </p:txBody>
      </p:sp>
      <p:pic>
        <p:nvPicPr>
          <p:cNvPr id="4" name="Imagen 3"/>
          <p:cNvPicPr>
            <a:picLocks noChangeAspect="1"/>
          </p:cNvPicPr>
          <p:nvPr/>
        </p:nvPicPr>
        <p:blipFill>
          <a:blip r:embed="rId2"/>
          <a:stretch>
            <a:fillRect/>
          </a:stretch>
        </p:blipFill>
        <p:spPr>
          <a:xfrm>
            <a:off x="802438" y="3229147"/>
            <a:ext cx="1848679" cy="877339"/>
          </a:xfrm>
          <a:prstGeom prst="rect">
            <a:avLst/>
          </a:prstGeom>
        </p:spPr>
      </p:pic>
      <p:pic>
        <p:nvPicPr>
          <p:cNvPr id="5" name="Imagen 4"/>
          <p:cNvPicPr>
            <a:picLocks noChangeAspect="1"/>
          </p:cNvPicPr>
          <p:nvPr/>
        </p:nvPicPr>
        <p:blipFill>
          <a:blip r:embed="rId3"/>
          <a:stretch>
            <a:fillRect/>
          </a:stretch>
        </p:blipFill>
        <p:spPr>
          <a:xfrm>
            <a:off x="6176357" y="2881515"/>
            <a:ext cx="2358130" cy="3572924"/>
          </a:xfrm>
          <a:prstGeom prst="rect">
            <a:avLst/>
          </a:prstGeom>
        </p:spPr>
      </p:pic>
    </p:spTree>
    <p:extLst>
      <p:ext uri="{BB962C8B-B14F-4D97-AF65-F5344CB8AC3E}">
        <p14:creationId xmlns:p14="http://schemas.microsoft.com/office/powerpoint/2010/main" val="416163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Expresiones.</a:t>
            </a:r>
            <a:br>
              <a:rPr lang="es-AR" b="1" dirty="0"/>
            </a:br>
            <a:endParaRPr lang="es-AR" dirty="0"/>
          </a:p>
        </p:txBody>
      </p:sp>
      <p:sp>
        <p:nvSpPr>
          <p:cNvPr id="3" name="Marcador de contenido 2"/>
          <p:cNvSpPr>
            <a:spLocks noGrp="1"/>
          </p:cNvSpPr>
          <p:nvPr>
            <p:ph idx="1"/>
          </p:nvPr>
        </p:nvSpPr>
        <p:spPr/>
        <p:txBody>
          <a:bodyPr/>
          <a:lstStyle/>
          <a:p>
            <a:r>
              <a:rPr lang="es-AR" dirty="0"/>
              <a:t>Una expresión es una combinación de valores, operadores, funciones y métodos que da por resultado un valor en una sola línea.</a:t>
            </a:r>
          </a:p>
          <a:p>
            <a:endParaRPr lang="es-AR" dirty="0"/>
          </a:p>
        </p:txBody>
      </p:sp>
      <p:pic>
        <p:nvPicPr>
          <p:cNvPr id="4" name="Imagen 3"/>
          <p:cNvPicPr>
            <a:picLocks noChangeAspect="1"/>
          </p:cNvPicPr>
          <p:nvPr/>
        </p:nvPicPr>
        <p:blipFill>
          <a:blip r:embed="rId2"/>
          <a:stretch>
            <a:fillRect/>
          </a:stretch>
        </p:blipFill>
        <p:spPr>
          <a:xfrm>
            <a:off x="2103121" y="3431631"/>
            <a:ext cx="2859577" cy="1066282"/>
          </a:xfrm>
          <a:prstGeom prst="rect">
            <a:avLst/>
          </a:prstGeom>
        </p:spPr>
      </p:pic>
    </p:spTree>
    <p:extLst>
      <p:ext uri="{BB962C8B-B14F-4D97-AF65-F5344CB8AC3E}">
        <p14:creationId xmlns:p14="http://schemas.microsoft.com/office/powerpoint/2010/main" val="111862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Declaraciones (</a:t>
            </a:r>
            <a:r>
              <a:rPr lang="es-AR" b="1" dirty="0" err="1"/>
              <a:t>Statements</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Las declaraciones son unidades de código que el interprete de Python puede ejecutar. En realidad una declaración es un tipo de expresión.</a:t>
            </a:r>
          </a:p>
        </p:txBody>
      </p:sp>
      <p:pic>
        <p:nvPicPr>
          <p:cNvPr id="4" name="Imagen 3"/>
          <p:cNvPicPr>
            <a:picLocks noChangeAspect="1"/>
          </p:cNvPicPr>
          <p:nvPr/>
        </p:nvPicPr>
        <p:blipFill>
          <a:blip r:embed="rId2"/>
          <a:stretch>
            <a:fillRect/>
          </a:stretch>
        </p:blipFill>
        <p:spPr>
          <a:xfrm>
            <a:off x="2323581" y="3279486"/>
            <a:ext cx="5157874" cy="2324227"/>
          </a:xfrm>
          <a:prstGeom prst="rect">
            <a:avLst/>
          </a:prstGeom>
        </p:spPr>
      </p:pic>
    </p:spTree>
    <p:extLst>
      <p:ext uri="{BB962C8B-B14F-4D97-AF65-F5344CB8AC3E}">
        <p14:creationId xmlns:p14="http://schemas.microsoft.com/office/powerpoint/2010/main" val="22215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¿Porque Python?</a:t>
            </a:r>
            <a:endParaRPr lang="es-AR" dirty="0"/>
          </a:p>
        </p:txBody>
      </p:sp>
      <p:sp>
        <p:nvSpPr>
          <p:cNvPr id="3" name="Marcador de contenido 2"/>
          <p:cNvSpPr>
            <a:spLocks noGrp="1"/>
          </p:cNvSpPr>
          <p:nvPr>
            <p:ph idx="1"/>
          </p:nvPr>
        </p:nvSpPr>
        <p:spPr/>
        <p:txBody>
          <a:bodyPr/>
          <a:lstStyle/>
          <a:p>
            <a:r>
              <a:rPr lang="es-AR" dirty="0"/>
              <a:t>Si trabajas mucho en las computadoras, eventualmente encuentras que hay alguna tarea que te gustaría automatizar. Por ejemplo, es posible que desee realizar una búsqueda y reemplazo en una gran cantidad de archivos de texto, o cambiar el nombre y reorganizar un montón de archivos de fotos de una manera complicada. Quizás le gustaría escribir una pequeña base de datos personalizada, o una aplicación GUI especializada, o un juego simple.</a:t>
            </a:r>
          </a:p>
          <a:p>
            <a:pPr marL="0" indent="0">
              <a:buNone/>
            </a:pPr>
            <a:endParaRPr lang="es-AR" dirty="0"/>
          </a:p>
        </p:txBody>
      </p:sp>
    </p:spTree>
    <p:extLst>
      <p:ext uri="{BB962C8B-B14F-4D97-AF65-F5344CB8AC3E}">
        <p14:creationId xmlns:p14="http://schemas.microsoft.com/office/powerpoint/2010/main" val="2798905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a:t>Tipos de datos básicos y operadores</a:t>
            </a:r>
          </a:p>
        </p:txBody>
      </p:sp>
      <p:sp>
        <p:nvSpPr>
          <p:cNvPr id="5" name="Marcador de texto 4"/>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063153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 Tipos de datos en Python.</a:t>
            </a:r>
            <a:br>
              <a:rPr lang="es-AR" b="1" dirty="0"/>
            </a:br>
            <a:endParaRPr lang="es-AR" dirty="0"/>
          </a:p>
        </p:txBody>
      </p:sp>
      <p:sp>
        <p:nvSpPr>
          <p:cNvPr id="3" name="Marcador de contenido 2"/>
          <p:cNvSpPr>
            <a:spLocks noGrp="1"/>
          </p:cNvSpPr>
          <p:nvPr>
            <p:ph idx="1"/>
          </p:nvPr>
        </p:nvSpPr>
        <p:spPr/>
        <p:txBody>
          <a:bodyPr/>
          <a:lstStyle/>
          <a:p>
            <a:r>
              <a:rPr lang="es-AR" b="1" dirty="0"/>
              <a:t>Particularidades</a:t>
            </a:r>
          </a:p>
          <a:p>
            <a:pPr lvl="1"/>
            <a:r>
              <a:rPr lang="es-AR" b="1" dirty="0"/>
              <a:t>Tipos dinámicos</a:t>
            </a:r>
          </a:p>
          <a:p>
            <a:pPr marL="457200" lvl="1" indent="0">
              <a:buNone/>
            </a:pPr>
            <a:r>
              <a:rPr lang="es-AR" dirty="0"/>
              <a:t>Python es un lenguaje que no requiere que se defina el tipo de un objeto. El intérprete "infiere" el tipo de dato del que se trata.</a:t>
            </a:r>
            <a:endParaRPr lang="es-AR" b="1" dirty="0"/>
          </a:p>
          <a:p>
            <a:pPr lvl="1"/>
            <a:r>
              <a:rPr lang="es-AR" b="1" dirty="0"/>
              <a:t>Fuertemente </a:t>
            </a:r>
            <a:r>
              <a:rPr lang="es-AR" b="1" dirty="0" err="1"/>
              <a:t>tipado</a:t>
            </a:r>
            <a:endParaRPr lang="es-AR" b="1" dirty="0"/>
          </a:p>
          <a:p>
            <a:pPr marL="457200" lvl="1" indent="0">
              <a:buNone/>
            </a:pPr>
            <a:r>
              <a:rPr lang="es-AR" dirty="0"/>
              <a:t>Existen operaciones que no están permitidas entre tipos que no sean compatibles.</a:t>
            </a:r>
          </a:p>
          <a:p>
            <a:pPr lvl="1"/>
            <a:r>
              <a:rPr lang="es-AR" b="1" dirty="0"/>
              <a:t>Los tipos son clases</a:t>
            </a:r>
          </a:p>
          <a:p>
            <a:pPr marL="457200" lvl="1" indent="0">
              <a:buNone/>
            </a:pPr>
            <a:r>
              <a:rPr lang="es-AR" dirty="0"/>
              <a:t>En Python todos sus elementos son objetos y los datos una vez identificados, se convierten objetos instanciados del tipo al que pertenecen.</a:t>
            </a:r>
            <a:endParaRPr lang="es-AR" b="1" dirty="0"/>
          </a:p>
          <a:p>
            <a:pPr marL="457200" lvl="1" indent="0">
              <a:buNone/>
            </a:pPr>
            <a:endParaRPr lang="es-AR" dirty="0"/>
          </a:p>
        </p:txBody>
      </p:sp>
    </p:spTree>
    <p:extLst>
      <p:ext uri="{BB962C8B-B14F-4D97-AF65-F5344CB8AC3E}">
        <p14:creationId xmlns:p14="http://schemas.microsoft.com/office/powerpoint/2010/main" val="324680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AR" b="1" dirty="0"/>
              <a:t>Tipos numéricos.</a:t>
            </a:r>
            <a:endParaRPr lang="es-AR" dirty="0"/>
          </a:p>
        </p:txBody>
      </p:sp>
      <p:sp>
        <p:nvSpPr>
          <p:cNvPr id="7" name="Marcador de texto 6"/>
          <p:cNvSpPr>
            <a:spLocks noGrp="1"/>
          </p:cNvSpPr>
          <p:nvPr>
            <p:ph type="body" idx="1"/>
          </p:nvPr>
        </p:nvSpPr>
        <p:spPr/>
        <p:txBody>
          <a:bodyPr/>
          <a:lstStyle/>
          <a:p>
            <a:endParaRPr lang="es-AR"/>
          </a:p>
        </p:txBody>
      </p:sp>
    </p:spTree>
    <p:extLst>
      <p:ext uri="{BB962C8B-B14F-4D97-AF65-F5344CB8AC3E}">
        <p14:creationId xmlns:p14="http://schemas.microsoft.com/office/powerpoint/2010/main" val="943685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Números enteros (</a:t>
            </a:r>
            <a:r>
              <a:rPr lang="es-AR" b="1" i="1" dirty="0" err="1"/>
              <a:t>int</a:t>
            </a:r>
            <a:r>
              <a:rPr lang="es-AR" b="1" dirty="0"/>
              <a:t>).</a:t>
            </a:r>
          </a:p>
        </p:txBody>
      </p:sp>
      <p:sp>
        <p:nvSpPr>
          <p:cNvPr id="3" name="Marcador de contenido 2"/>
          <p:cNvSpPr>
            <a:spLocks noGrp="1"/>
          </p:cNvSpPr>
          <p:nvPr>
            <p:ph idx="1"/>
          </p:nvPr>
        </p:nvSpPr>
        <p:spPr/>
        <p:txBody>
          <a:bodyPr/>
          <a:lstStyle/>
          <a:p>
            <a:r>
              <a:rPr lang="es-AR" dirty="0"/>
              <a:t>Python identifica a los número enteros como un tipo de dato el cual puede ser expresado de la siguiente manera.</a:t>
            </a:r>
          </a:p>
          <a:p>
            <a:pPr lvl="1"/>
            <a:r>
              <a:rPr lang="es-AR" dirty="0"/>
              <a:t>Decimal: </a:t>
            </a:r>
            <a:r>
              <a:rPr lang="es-AR" i="1" dirty="0"/>
              <a:t>24</a:t>
            </a:r>
            <a:r>
              <a:rPr lang="es-AR" dirty="0"/>
              <a:t>, </a:t>
            </a:r>
            <a:r>
              <a:rPr lang="es-AR" i="1" dirty="0"/>
              <a:t>60</a:t>
            </a:r>
            <a:endParaRPr lang="es-AR" dirty="0"/>
          </a:p>
          <a:p>
            <a:pPr lvl="1"/>
            <a:r>
              <a:rPr lang="es-AR" dirty="0"/>
              <a:t>Binario: </a:t>
            </a:r>
            <a:r>
              <a:rPr lang="es-AR" i="1" dirty="0"/>
              <a:t>0b010011</a:t>
            </a:r>
            <a:r>
              <a:rPr lang="es-AR" dirty="0"/>
              <a:t>, </a:t>
            </a:r>
            <a:r>
              <a:rPr lang="es-AR" i="1" dirty="0"/>
              <a:t>0b1101</a:t>
            </a:r>
            <a:endParaRPr lang="es-AR" dirty="0"/>
          </a:p>
          <a:p>
            <a:pPr lvl="1"/>
            <a:r>
              <a:rPr lang="es-AR" dirty="0"/>
              <a:t>Hexadecimal: </a:t>
            </a:r>
            <a:r>
              <a:rPr lang="es-AR" i="1" dirty="0"/>
              <a:t>0x18</a:t>
            </a:r>
            <a:r>
              <a:rPr lang="es-AR" dirty="0"/>
              <a:t>, </a:t>
            </a:r>
            <a:r>
              <a:rPr lang="es-AR" i="1" dirty="0"/>
              <a:t>0x3cf4</a:t>
            </a:r>
            <a:endParaRPr lang="es-AR" dirty="0"/>
          </a:p>
          <a:p>
            <a:pPr lvl="1"/>
            <a:r>
              <a:rPr lang="es-AR" dirty="0"/>
              <a:t>Octal: </a:t>
            </a:r>
            <a:r>
              <a:rPr lang="es-AR" i="1" dirty="0"/>
              <a:t>030</a:t>
            </a:r>
            <a:r>
              <a:rPr lang="es-AR" dirty="0"/>
              <a:t>, </a:t>
            </a:r>
            <a:r>
              <a:rPr lang="es-AR" i="1" dirty="0"/>
              <a:t>074</a:t>
            </a:r>
            <a:endParaRPr lang="es-AR" dirty="0"/>
          </a:p>
          <a:p>
            <a:r>
              <a:rPr lang="es-AR" dirty="0"/>
              <a:t>Python 2 también identifica a un tipo llamado entero largo (</a:t>
            </a:r>
            <a:r>
              <a:rPr lang="es-AR" i="1" dirty="0" err="1"/>
              <a:t>long</a:t>
            </a:r>
            <a:r>
              <a:rPr lang="es-AR" dirty="0"/>
              <a:t>), al cual se le añadía la letra "</a:t>
            </a:r>
            <a:r>
              <a:rPr lang="es-AR" i="1" dirty="0"/>
              <a:t>L</a:t>
            </a:r>
            <a:r>
              <a:rPr lang="es-AR" dirty="0"/>
              <a:t>" al final, pero ya no son reconocidos por Python 3.</a:t>
            </a:r>
          </a:p>
          <a:p>
            <a:endParaRPr lang="es-AR" dirty="0"/>
          </a:p>
        </p:txBody>
      </p:sp>
    </p:spTree>
    <p:extLst>
      <p:ext uri="{BB962C8B-B14F-4D97-AF65-F5344CB8AC3E}">
        <p14:creationId xmlns:p14="http://schemas.microsoft.com/office/powerpoint/2010/main" val="342518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Números de punto flotante (</a:t>
            </a:r>
            <a:r>
              <a:rPr lang="es-AR" b="1" i="1" dirty="0" err="1"/>
              <a:t>float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Los objetos tipo </a:t>
            </a:r>
            <a:r>
              <a:rPr lang="es-AR" i="1" dirty="0" err="1"/>
              <a:t>float</a:t>
            </a:r>
            <a:r>
              <a:rPr lang="es-AR" dirty="0"/>
              <a:t> corresponden al conjunto de los números reales.</a:t>
            </a:r>
          </a:p>
          <a:p>
            <a:r>
              <a:rPr lang="es-AR" i="1" dirty="0"/>
              <a:t>3.141595</a:t>
            </a:r>
            <a:endParaRPr lang="es-AR" dirty="0"/>
          </a:p>
          <a:p>
            <a:r>
              <a:rPr lang="es-AR" i="1" dirty="0"/>
              <a:t>12.</a:t>
            </a:r>
            <a:endParaRPr lang="es-AR" dirty="0"/>
          </a:p>
          <a:p>
            <a:r>
              <a:rPr lang="es-AR" i="1" dirty="0"/>
              <a:t>-45.3556</a:t>
            </a:r>
            <a:endParaRPr lang="es-AR" dirty="0"/>
          </a:p>
          <a:p>
            <a:r>
              <a:rPr lang="es-AR" b="1" dirty="0"/>
              <a:t>Precisión de los números flotantes.</a:t>
            </a:r>
          </a:p>
          <a:p>
            <a:r>
              <a:rPr lang="es-AR" dirty="0"/>
              <a:t>Hay que tomar en cuenta de que la precisión de los números dependen en gran medida de la capacidad del equipo de cómputo, por lo que en ocasiones una operación con números de tipo </a:t>
            </a:r>
            <a:r>
              <a:rPr lang="es-AR" dirty="0" err="1"/>
              <a:t>float</a:t>
            </a:r>
            <a:r>
              <a:rPr lang="es-AR" dirty="0"/>
              <a:t> no dará el resultado exacto, sino una aproximación.</a:t>
            </a:r>
          </a:p>
          <a:p>
            <a:endParaRPr lang="es-AR" dirty="0"/>
          </a:p>
        </p:txBody>
      </p:sp>
    </p:spTree>
    <p:extLst>
      <p:ext uri="{BB962C8B-B14F-4D97-AF65-F5344CB8AC3E}">
        <p14:creationId xmlns:p14="http://schemas.microsoft.com/office/powerpoint/2010/main" val="750990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Números complejos (</a:t>
            </a:r>
            <a:r>
              <a:rPr lang="es-AR" b="1" i="1" dirty="0" err="1"/>
              <a:t>complex</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Los objetos de tipo </a:t>
            </a:r>
            <a:r>
              <a:rPr lang="es-AR" i="1" dirty="0" err="1"/>
              <a:t>complex</a:t>
            </a:r>
            <a:r>
              <a:rPr lang="es-AR" dirty="0"/>
              <a:t> corresponden al conjunto de los números complejos.</a:t>
            </a:r>
          </a:p>
          <a:p>
            <a:r>
              <a:rPr lang="es-AR" dirty="0"/>
              <a:t>Siempre que el componente en los números reales sea distinto de 0, los objetos de tipo </a:t>
            </a:r>
            <a:r>
              <a:rPr lang="es-AR" i="1" dirty="0" err="1"/>
              <a:t>complex</a:t>
            </a:r>
            <a:r>
              <a:rPr lang="es-AR" dirty="0"/>
              <a:t> se expresarán como un par de números de tipo </a:t>
            </a:r>
            <a:r>
              <a:rPr lang="es-AR" i="1" dirty="0" err="1"/>
              <a:t>float</a:t>
            </a:r>
            <a:r>
              <a:rPr lang="es-AR" i="1" dirty="0"/>
              <a:t> </a:t>
            </a:r>
            <a:r>
              <a:rPr lang="es-AR" dirty="0"/>
              <a:t>separados por el operador de adición "</a:t>
            </a:r>
            <a:r>
              <a:rPr lang="es-AR" i="1" dirty="0"/>
              <a:t>+</a:t>
            </a:r>
            <a:r>
              <a:rPr lang="es-AR" dirty="0"/>
              <a:t>", en el que el primer número corresponde al componente en los números reales y el componente en los números imaginarios es identificado añadiéndole la letra "</a:t>
            </a:r>
            <a:r>
              <a:rPr lang="es-AR" i="1" dirty="0"/>
              <a:t>j</a:t>
            </a:r>
            <a:r>
              <a:rPr lang="es-AR" dirty="0"/>
              <a:t>" al final.</a:t>
            </a:r>
          </a:p>
          <a:p>
            <a:r>
              <a:rPr lang="es-AR" i="1" dirty="0"/>
              <a:t>6.32 + 45j</a:t>
            </a:r>
            <a:endParaRPr lang="es-AR" dirty="0"/>
          </a:p>
          <a:p>
            <a:r>
              <a:rPr lang="es-AR" i="1" dirty="0"/>
              <a:t>0.117j</a:t>
            </a:r>
            <a:endParaRPr lang="es-AR" dirty="0"/>
          </a:p>
          <a:p>
            <a:r>
              <a:rPr lang="es-AR" i="1" dirty="0"/>
              <a:t>(2 + 0j)</a:t>
            </a:r>
            <a:endParaRPr lang="es-AR" dirty="0"/>
          </a:p>
          <a:p>
            <a:r>
              <a:rPr lang="es-AR" i="1" dirty="0"/>
              <a:t>1j</a:t>
            </a:r>
            <a:endParaRPr lang="es-AR" dirty="0"/>
          </a:p>
          <a:p>
            <a:endParaRPr lang="es-AR" dirty="0"/>
          </a:p>
        </p:txBody>
      </p:sp>
    </p:spTree>
    <p:extLst>
      <p:ext uri="{BB962C8B-B14F-4D97-AF65-F5344CB8AC3E}">
        <p14:creationId xmlns:p14="http://schemas.microsoft.com/office/powerpoint/2010/main" val="2699961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Valores booleanos (</a:t>
            </a:r>
            <a:r>
              <a:rPr lang="es-AR" b="1" i="1" dirty="0" err="1"/>
              <a:t>bool</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El tipo booleano es una especie de tipo numérico que es utilizado para evaluar expresiones lógicas.</a:t>
            </a:r>
          </a:p>
          <a:p>
            <a:pPr lvl="1"/>
            <a:r>
              <a:rPr lang="es-AR" dirty="0"/>
              <a:t>Si la expresión lógica es cierta, el resultado es </a:t>
            </a:r>
            <a:r>
              <a:rPr lang="es-AR" i="1" dirty="0"/>
              <a:t>True</a:t>
            </a:r>
            <a:r>
              <a:rPr lang="es-AR" dirty="0"/>
              <a:t> (con mayúscula al principio).</a:t>
            </a:r>
          </a:p>
          <a:p>
            <a:pPr lvl="1"/>
            <a:r>
              <a:rPr lang="es-AR" dirty="0"/>
              <a:t>Si la expresión lógica NO es cierta, el resultado es </a:t>
            </a:r>
            <a:r>
              <a:rPr lang="es-AR" i="1" dirty="0"/>
              <a:t>False</a:t>
            </a:r>
            <a:r>
              <a:rPr lang="es-AR" dirty="0"/>
              <a:t> (con mayúscula al principio).</a:t>
            </a:r>
          </a:p>
          <a:p>
            <a:r>
              <a:rPr lang="es-AR" i="1" dirty="0"/>
              <a:t>False</a:t>
            </a:r>
            <a:r>
              <a:rPr lang="es-AR" dirty="0"/>
              <a:t> equivale numéricamente a 0. Cualquier otro número equivale a </a:t>
            </a:r>
            <a:r>
              <a:rPr lang="es-AR" i="1" dirty="0"/>
              <a:t>True</a:t>
            </a:r>
            <a:r>
              <a:rPr lang="es-AR" dirty="0"/>
              <a:t> y su valor por defecto es 1.</a:t>
            </a:r>
          </a:p>
          <a:p>
            <a:endParaRPr lang="es-AR" dirty="0"/>
          </a:p>
        </p:txBody>
      </p:sp>
    </p:spTree>
    <p:extLst>
      <p:ext uri="{BB962C8B-B14F-4D97-AF65-F5344CB8AC3E}">
        <p14:creationId xmlns:p14="http://schemas.microsoft.com/office/powerpoint/2010/main" val="3667262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Cadenas de caracteres (</a:t>
            </a:r>
            <a:r>
              <a:rPr lang="es-AR" b="1" i="1" dirty="0" err="1"/>
              <a:t>str</a:t>
            </a:r>
            <a:r>
              <a:rPr lang="es-AR" b="1" dirty="0"/>
              <a:t>) .</a:t>
            </a:r>
            <a:br>
              <a:rPr lang="es-AR" b="1" dirty="0"/>
            </a:br>
            <a:endParaRPr lang="es-AR" dirty="0"/>
          </a:p>
        </p:txBody>
      </p:sp>
      <p:sp>
        <p:nvSpPr>
          <p:cNvPr id="3" name="Marcador de contenido 2"/>
          <p:cNvSpPr>
            <a:spLocks noGrp="1"/>
          </p:cNvSpPr>
          <p:nvPr>
            <p:ph idx="1"/>
          </p:nvPr>
        </p:nvSpPr>
        <p:spPr/>
        <p:txBody>
          <a:bodyPr/>
          <a:lstStyle/>
          <a:p>
            <a:r>
              <a:rPr lang="es-AR" dirty="0"/>
              <a:t>Las cadenas de caracteres son secuencias de caracteres encerradas entre comillas (</a:t>
            </a:r>
            <a:r>
              <a:rPr lang="es-AR" i="1" dirty="0"/>
              <a:t>" "</a:t>
            </a:r>
            <a:r>
              <a:rPr lang="es-AR" dirty="0"/>
              <a:t>) o apóstrofes (</a:t>
            </a:r>
            <a:r>
              <a:rPr lang="es-AR" i="1" dirty="0"/>
              <a:t>' '</a:t>
            </a:r>
            <a:r>
              <a:rPr lang="es-AR" dirty="0"/>
              <a:t>) indistintamente.</a:t>
            </a:r>
          </a:p>
          <a:p>
            <a:r>
              <a:rPr lang="es-AR" i="1" dirty="0"/>
              <a:t>'Hola Mundo'</a:t>
            </a:r>
            <a:endParaRPr lang="es-AR" dirty="0"/>
          </a:p>
          <a:p>
            <a:r>
              <a:rPr lang="es-AR" i="1" dirty="0"/>
              <a:t>"Vamos al McDonald's"</a:t>
            </a:r>
            <a:endParaRPr lang="es-AR" dirty="0"/>
          </a:p>
          <a:p>
            <a:endParaRPr lang="es-AR" dirty="0"/>
          </a:p>
        </p:txBody>
      </p:sp>
    </p:spTree>
    <p:extLst>
      <p:ext uri="{BB962C8B-B14F-4D97-AF65-F5344CB8AC3E}">
        <p14:creationId xmlns:p14="http://schemas.microsoft.com/office/powerpoint/2010/main" val="410108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i="1" dirty="0" err="1"/>
              <a:t>None</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El tipo </a:t>
            </a:r>
            <a:r>
              <a:rPr lang="es-AR" i="1" dirty="0" err="1"/>
              <a:t>None</a:t>
            </a:r>
            <a:r>
              <a:rPr lang="es-AR" dirty="0"/>
              <a:t> representa un valor "vació".</a:t>
            </a:r>
          </a:p>
          <a:p>
            <a:endParaRPr lang="es-MX" dirty="0"/>
          </a:p>
          <a:p>
            <a:r>
              <a:rPr lang="es-MX" dirty="0"/>
              <a:t>Es como el </a:t>
            </a:r>
            <a:r>
              <a:rPr lang="es-MX" dirty="0" err="1"/>
              <a:t>null</a:t>
            </a:r>
            <a:r>
              <a:rPr lang="es-MX" dirty="0"/>
              <a:t> de C o C++</a:t>
            </a:r>
            <a:endParaRPr lang="es-AR" dirty="0"/>
          </a:p>
        </p:txBody>
      </p:sp>
    </p:spTree>
    <p:extLst>
      <p:ext uri="{BB962C8B-B14F-4D97-AF65-F5344CB8AC3E}">
        <p14:creationId xmlns:p14="http://schemas.microsoft.com/office/powerpoint/2010/main" val="35374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AR" b="1" dirty="0"/>
              <a:t>Funciones relativas a tipos de datos.</a:t>
            </a:r>
            <a:br>
              <a:rPr lang="es-AR" b="1" dirty="0"/>
            </a:br>
            <a:endParaRPr lang="es-AR" dirty="0"/>
          </a:p>
        </p:txBody>
      </p:sp>
      <p:sp>
        <p:nvSpPr>
          <p:cNvPr id="5" name="Marcador de texto 4"/>
          <p:cNvSpPr>
            <a:spLocks noGrp="1"/>
          </p:cNvSpPr>
          <p:nvPr>
            <p:ph type="body" idx="1"/>
          </p:nvPr>
        </p:nvSpPr>
        <p:spPr/>
        <p:txBody>
          <a:bodyPr/>
          <a:lstStyle/>
          <a:p>
            <a:endParaRPr lang="es-AR"/>
          </a:p>
        </p:txBody>
      </p:sp>
    </p:spTree>
    <p:extLst>
      <p:ext uri="{BB962C8B-B14F-4D97-AF65-F5344CB8AC3E}">
        <p14:creationId xmlns:p14="http://schemas.microsoft.com/office/powerpoint/2010/main" val="301717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Historia</a:t>
            </a:r>
            <a:endParaRPr lang="es-AR" dirty="0"/>
          </a:p>
        </p:txBody>
      </p:sp>
      <p:sp>
        <p:nvSpPr>
          <p:cNvPr id="3" name="Marcador de contenido 2"/>
          <p:cNvSpPr>
            <a:spLocks noGrp="1"/>
          </p:cNvSpPr>
          <p:nvPr>
            <p:ph idx="1"/>
          </p:nvPr>
        </p:nvSpPr>
        <p:spPr/>
        <p:txBody>
          <a:bodyPr/>
          <a:lstStyle/>
          <a:p>
            <a:r>
              <a:rPr lang="es-AR" dirty="0"/>
              <a:t>Python fue creado a finales de los ochenta por Guido van </a:t>
            </a:r>
            <a:r>
              <a:rPr lang="es-AR" dirty="0" err="1"/>
              <a:t>Rossum</a:t>
            </a:r>
            <a:r>
              <a:rPr lang="es-AR" dirty="0"/>
              <a:t> en el Centro para las Matemáticas y la Informática (CWI, </a:t>
            </a:r>
            <a:r>
              <a:rPr lang="es-AR" dirty="0" err="1"/>
              <a:t>Centrum</a:t>
            </a:r>
            <a:r>
              <a:rPr lang="es-AR" dirty="0"/>
              <a:t> </a:t>
            </a:r>
            <a:r>
              <a:rPr lang="es-AR" dirty="0" err="1"/>
              <a:t>Wiskunde</a:t>
            </a:r>
            <a:r>
              <a:rPr lang="es-AR" dirty="0"/>
              <a:t> &amp; </a:t>
            </a:r>
            <a:r>
              <a:rPr lang="es-AR" dirty="0" err="1"/>
              <a:t>Informatica</a:t>
            </a:r>
            <a:r>
              <a:rPr lang="es-AR" dirty="0"/>
              <a:t>), en los Países Bajos, como un sucesor del lenguaje de programación ABC, capaz de manejar excepciones e interactuar con el sistema operativo </a:t>
            </a:r>
            <a:r>
              <a:rPr lang="es-AR" dirty="0" err="1"/>
              <a:t>Amoeba</a:t>
            </a:r>
            <a:r>
              <a:rPr lang="es-AR" dirty="0"/>
              <a:t>.</a:t>
            </a:r>
          </a:p>
        </p:txBody>
      </p:sp>
    </p:spTree>
    <p:extLst>
      <p:ext uri="{BB962C8B-B14F-4D97-AF65-F5344CB8AC3E}">
        <p14:creationId xmlns:p14="http://schemas.microsoft.com/office/powerpoint/2010/main" val="1972084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i="1" dirty="0" err="1"/>
              <a:t>type</a:t>
            </a:r>
            <a:r>
              <a:rPr lang="es-AR" b="1" i="1" dirty="0"/>
              <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Entre otras cosas, </a:t>
            </a:r>
            <a:r>
              <a:rPr lang="es-AR" dirty="0" err="1"/>
              <a:t>type</a:t>
            </a:r>
            <a:r>
              <a:rPr lang="es-AR" dirty="0"/>
              <a:t> regresa el tipo de dato de una variable.</a:t>
            </a:r>
          </a:p>
        </p:txBody>
      </p:sp>
      <p:pic>
        <p:nvPicPr>
          <p:cNvPr id="4" name="Imagen 3"/>
          <p:cNvPicPr>
            <a:picLocks noChangeAspect="1"/>
          </p:cNvPicPr>
          <p:nvPr/>
        </p:nvPicPr>
        <p:blipFill>
          <a:blip r:embed="rId2"/>
          <a:stretch>
            <a:fillRect/>
          </a:stretch>
        </p:blipFill>
        <p:spPr>
          <a:xfrm>
            <a:off x="3030421" y="2589327"/>
            <a:ext cx="2771862" cy="3912061"/>
          </a:xfrm>
          <a:prstGeom prst="rect">
            <a:avLst/>
          </a:prstGeom>
        </p:spPr>
      </p:pic>
    </p:spTree>
    <p:extLst>
      <p:ext uri="{BB962C8B-B14F-4D97-AF65-F5344CB8AC3E}">
        <p14:creationId xmlns:p14="http://schemas.microsoft.com/office/powerpoint/2010/main" val="2002231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err="1"/>
              <a:t>str</a:t>
            </a:r>
            <a:r>
              <a:rPr lang="es-AR" b="1" i="1" dirty="0"/>
              <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Transforma a un objeto compatible en una cadena de caracteres.</a:t>
            </a:r>
          </a:p>
        </p:txBody>
      </p:sp>
      <p:pic>
        <p:nvPicPr>
          <p:cNvPr id="4" name="Imagen 3"/>
          <p:cNvPicPr>
            <a:picLocks noChangeAspect="1"/>
          </p:cNvPicPr>
          <p:nvPr/>
        </p:nvPicPr>
        <p:blipFill>
          <a:blip r:embed="rId2"/>
          <a:stretch>
            <a:fillRect/>
          </a:stretch>
        </p:blipFill>
        <p:spPr>
          <a:xfrm>
            <a:off x="3140479" y="2880735"/>
            <a:ext cx="2944437" cy="2533585"/>
          </a:xfrm>
          <a:prstGeom prst="rect">
            <a:avLst/>
          </a:prstGeom>
        </p:spPr>
      </p:pic>
    </p:spTree>
    <p:extLst>
      <p:ext uri="{BB962C8B-B14F-4D97-AF65-F5344CB8AC3E}">
        <p14:creationId xmlns:p14="http://schemas.microsoft.com/office/powerpoint/2010/main" val="3950192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err="1"/>
              <a:t>int</a:t>
            </a:r>
            <a:r>
              <a:rPr lang="es-AR" b="1" i="1" dirty="0"/>
              <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Transforma un objeto compatible a un objeto tipo </a:t>
            </a:r>
            <a:r>
              <a:rPr lang="es-AR" i="1" dirty="0" err="1"/>
              <a:t>int</a:t>
            </a:r>
            <a:r>
              <a:rPr lang="es-AR" dirty="0"/>
              <a:t>.</a:t>
            </a:r>
          </a:p>
          <a:p>
            <a:pPr lvl="1"/>
            <a:r>
              <a:rPr lang="es-AR" dirty="0"/>
              <a:t>Puede convertir objetos de tipo </a:t>
            </a:r>
            <a:r>
              <a:rPr lang="es-AR" i="1" dirty="0" err="1"/>
              <a:t>str</a:t>
            </a:r>
            <a:r>
              <a:rPr lang="es-AR" dirty="0"/>
              <a:t> que representen correctamente a un número entero.</a:t>
            </a:r>
          </a:p>
          <a:p>
            <a:pPr lvl="1"/>
            <a:r>
              <a:rPr lang="es-AR" dirty="0"/>
              <a:t>Trunca los objetos de tipo </a:t>
            </a:r>
            <a:r>
              <a:rPr lang="es-AR" i="1" dirty="0" err="1"/>
              <a:t>float</a:t>
            </a:r>
            <a:r>
              <a:rPr lang="es-AR" dirty="0"/>
              <a:t> a la parte entera.</a:t>
            </a:r>
          </a:p>
          <a:p>
            <a:pPr lvl="1"/>
            <a:r>
              <a:rPr lang="es-AR" i="1" dirty="0"/>
              <a:t>True</a:t>
            </a:r>
            <a:r>
              <a:rPr lang="es-AR" dirty="0"/>
              <a:t> es convertido en 1 y </a:t>
            </a:r>
            <a:r>
              <a:rPr lang="es-AR" i="1" dirty="0"/>
              <a:t>False</a:t>
            </a:r>
            <a:r>
              <a:rPr lang="es-AR" dirty="0"/>
              <a:t> en 0.</a:t>
            </a:r>
          </a:p>
          <a:p>
            <a:pPr lvl="1"/>
            <a:r>
              <a:rPr lang="es-AR" dirty="0"/>
              <a:t>No es compatible con objetos tipo </a:t>
            </a:r>
            <a:r>
              <a:rPr lang="es-AR" i="1" dirty="0" err="1"/>
              <a:t>complex</a:t>
            </a:r>
            <a:r>
              <a:rPr lang="es-AR" dirty="0"/>
              <a:t>.</a:t>
            </a:r>
          </a:p>
          <a:p>
            <a:pPr lvl="1"/>
            <a:endParaRPr lang="es-AR" dirty="0"/>
          </a:p>
        </p:txBody>
      </p:sp>
    </p:spTree>
    <p:extLst>
      <p:ext uri="{BB962C8B-B14F-4D97-AF65-F5344CB8AC3E}">
        <p14:creationId xmlns:p14="http://schemas.microsoft.com/office/powerpoint/2010/main" val="3730894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471352" y="206775"/>
            <a:ext cx="6741623" cy="6482331"/>
          </a:xfrm>
          <a:prstGeom prst="rect">
            <a:avLst/>
          </a:prstGeom>
        </p:spPr>
      </p:pic>
    </p:spTree>
    <p:extLst>
      <p:ext uri="{BB962C8B-B14F-4D97-AF65-F5344CB8AC3E}">
        <p14:creationId xmlns:p14="http://schemas.microsoft.com/office/powerpoint/2010/main" val="400627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err="1"/>
              <a:t>float</a:t>
            </a:r>
            <a:r>
              <a:rPr lang="es-AR" b="1" i="1" dirty="0"/>
              <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Transforma a un objeto compatible a uno de tipo </a:t>
            </a:r>
            <a:r>
              <a:rPr lang="es-AR" i="1" dirty="0" err="1"/>
              <a:t>float</a:t>
            </a:r>
            <a:r>
              <a:rPr lang="es-AR" dirty="0"/>
              <a:t>.</a:t>
            </a:r>
          </a:p>
          <a:p>
            <a:pPr lvl="1"/>
            <a:r>
              <a:rPr lang="es-AR" dirty="0"/>
              <a:t>Puede convertir objetos de tipo </a:t>
            </a:r>
            <a:r>
              <a:rPr lang="es-AR" i="1" dirty="0" err="1"/>
              <a:t>str</a:t>
            </a:r>
            <a:r>
              <a:rPr lang="es-AR" dirty="0"/>
              <a:t> que contengan representen correctamente a un número real.</a:t>
            </a:r>
          </a:p>
          <a:p>
            <a:pPr lvl="1"/>
            <a:r>
              <a:rPr lang="es-AR" dirty="0"/>
              <a:t>Es compatible con los objetos tipo </a:t>
            </a:r>
            <a:r>
              <a:rPr lang="es-AR" i="1" dirty="0" err="1"/>
              <a:t>int</a:t>
            </a:r>
            <a:r>
              <a:rPr lang="es-AR" dirty="0"/>
              <a:t>.</a:t>
            </a:r>
          </a:p>
          <a:p>
            <a:pPr lvl="1"/>
            <a:r>
              <a:rPr lang="es-AR" i="1" dirty="0"/>
              <a:t>True</a:t>
            </a:r>
            <a:r>
              <a:rPr lang="es-AR" dirty="0"/>
              <a:t> es convertido en 1.0 y </a:t>
            </a:r>
            <a:r>
              <a:rPr lang="es-AR" i="1" dirty="0"/>
              <a:t>False</a:t>
            </a:r>
            <a:r>
              <a:rPr lang="es-AR" dirty="0"/>
              <a:t> en 0.0.</a:t>
            </a:r>
          </a:p>
          <a:p>
            <a:pPr lvl="1"/>
            <a:r>
              <a:rPr lang="es-AR" dirty="0"/>
              <a:t>No es compatible con objetos tipo </a:t>
            </a:r>
            <a:r>
              <a:rPr lang="es-AR" i="1" dirty="0" err="1"/>
              <a:t>complex</a:t>
            </a:r>
            <a:r>
              <a:rPr lang="es-AR" dirty="0"/>
              <a:t>.</a:t>
            </a:r>
          </a:p>
          <a:p>
            <a:pPr lvl="1"/>
            <a:endParaRPr lang="es-AR" dirty="0"/>
          </a:p>
        </p:txBody>
      </p:sp>
    </p:spTree>
    <p:extLst>
      <p:ext uri="{BB962C8B-B14F-4D97-AF65-F5344CB8AC3E}">
        <p14:creationId xmlns:p14="http://schemas.microsoft.com/office/powerpoint/2010/main" val="120500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92183" y="276744"/>
            <a:ext cx="7336675" cy="6240938"/>
          </a:xfrm>
          <a:prstGeom prst="rect">
            <a:avLst/>
          </a:prstGeom>
        </p:spPr>
      </p:pic>
    </p:spTree>
    <p:extLst>
      <p:ext uri="{BB962C8B-B14F-4D97-AF65-F5344CB8AC3E}">
        <p14:creationId xmlns:p14="http://schemas.microsoft.com/office/powerpoint/2010/main" val="1856244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err="1"/>
              <a:t>complex</a:t>
            </a:r>
            <a:r>
              <a:rPr lang="es-AR" b="1" i="1" dirty="0"/>
              <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Transforma a un objeto compatible a uno de tipo </a:t>
            </a:r>
            <a:r>
              <a:rPr lang="es-AR" i="1" dirty="0" err="1"/>
              <a:t>complex</a:t>
            </a:r>
            <a:r>
              <a:rPr lang="es-AR" dirty="0"/>
              <a:t>.</a:t>
            </a:r>
          </a:p>
          <a:p>
            <a:pPr lvl="1"/>
            <a:r>
              <a:rPr lang="es-AR" dirty="0"/>
              <a:t>Convierte objetos de tipo </a:t>
            </a:r>
            <a:r>
              <a:rPr lang="es-AR" i="1" dirty="0" err="1"/>
              <a:t>str</a:t>
            </a:r>
            <a:r>
              <a:rPr lang="es-AR" dirty="0"/>
              <a:t> que contengan representen correctamente a un número real.</a:t>
            </a:r>
          </a:p>
          <a:p>
            <a:pPr lvl="1"/>
            <a:r>
              <a:rPr lang="es-AR" dirty="0"/>
              <a:t>Transforma en un objeto de tipo </a:t>
            </a:r>
            <a:r>
              <a:rPr lang="es-AR" dirty="0" err="1"/>
              <a:t>complex</a:t>
            </a:r>
            <a:r>
              <a:rPr lang="es-AR" dirty="0"/>
              <a:t> a un par de números ya sean </a:t>
            </a:r>
            <a:r>
              <a:rPr lang="es-AR" i="1" dirty="0" err="1"/>
              <a:t>int</a:t>
            </a:r>
            <a:r>
              <a:rPr lang="es-AR" dirty="0"/>
              <a:t> o </a:t>
            </a:r>
            <a:r>
              <a:rPr lang="es-AR" i="1" dirty="0" err="1"/>
              <a:t>float</a:t>
            </a:r>
            <a:r>
              <a:rPr lang="es-AR" dirty="0"/>
              <a:t>.</a:t>
            </a:r>
          </a:p>
          <a:p>
            <a:pPr lvl="1"/>
            <a:r>
              <a:rPr lang="es-AR" dirty="0"/>
              <a:t>Si sólo se da un número </a:t>
            </a:r>
            <a:r>
              <a:rPr lang="es-AR" i="1" dirty="0" err="1"/>
              <a:t>int</a:t>
            </a:r>
            <a:r>
              <a:rPr lang="es-AR" dirty="0"/>
              <a:t> o </a:t>
            </a:r>
            <a:r>
              <a:rPr lang="es-AR" i="1" dirty="0" err="1"/>
              <a:t>float</a:t>
            </a:r>
            <a:r>
              <a:rPr lang="es-AR" dirty="0"/>
              <a:t>, este será identificado como el componente real y el componente complejo será </a:t>
            </a:r>
            <a:r>
              <a:rPr lang="es-AR" i="1" dirty="0"/>
              <a:t>0j</a:t>
            </a:r>
            <a:r>
              <a:rPr lang="es-AR" dirty="0"/>
              <a:t>.</a:t>
            </a:r>
          </a:p>
          <a:p>
            <a:pPr lvl="1"/>
            <a:endParaRPr lang="es-AR" dirty="0"/>
          </a:p>
        </p:txBody>
      </p:sp>
      <p:pic>
        <p:nvPicPr>
          <p:cNvPr id="4" name="Imagen 3"/>
          <p:cNvPicPr>
            <a:picLocks noChangeAspect="1"/>
          </p:cNvPicPr>
          <p:nvPr/>
        </p:nvPicPr>
        <p:blipFill>
          <a:blip r:embed="rId2"/>
          <a:stretch>
            <a:fillRect/>
          </a:stretch>
        </p:blipFill>
        <p:spPr>
          <a:xfrm>
            <a:off x="5191297" y="3948544"/>
            <a:ext cx="2198717" cy="2785874"/>
          </a:xfrm>
          <a:prstGeom prst="rect">
            <a:avLst/>
          </a:prstGeom>
        </p:spPr>
      </p:pic>
    </p:spTree>
    <p:extLst>
      <p:ext uri="{BB962C8B-B14F-4D97-AF65-F5344CB8AC3E}">
        <p14:creationId xmlns:p14="http://schemas.microsoft.com/office/powerpoint/2010/main" val="1599421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La función </a:t>
            </a:r>
            <a:r>
              <a:rPr lang="es-AR" b="1" i="1" dirty="0" err="1"/>
              <a:t>bool</a:t>
            </a:r>
            <a:r>
              <a:rPr lang="es-AR" b="1" i="1" dirty="0"/>
              <a:t>()</a:t>
            </a:r>
            <a:r>
              <a:rPr lang="es-AR" b="1" dirty="0"/>
              <a:t>.</a:t>
            </a:r>
            <a:br>
              <a:rPr lang="es-AR" b="1" dirty="0"/>
            </a:br>
            <a:endParaRPr lang="es-AR" dirty="0"/>
          </a:p>
        </p:txBody>
      </p:sp>
      <p:sp>
        <p:nvSpPr>
          <p:cNvPr id="3" name="Marcador de contenido 2"/>
          <p:cNvSpPr>
            <a:spLocks noGrp="1"/>
          </p:cNvSpPr>
          <p:nvPr>
            <p:ph idx="1"/>
          </p:nvPr>
        </p:nvSpPr>
        <p:spPr/>
        <p:txBody>
          <a:bodyPr/>
          <a:lstStyle/>
          <a:p>
            <a:r>
              <a:rPr lang="es-AR" dirty="0"/>
              <a:t>Transforma en booleano a un objeto.</a:t>
            </a:r>
          </a:p>
          <a:p>
            <a:pPr lvl="1"/>
            <a:r>
              <a:rPr lang="es-AR" dirty="0"/>
              <a:t>El 0 es igual a </a:t>
            </a:r>
            <a:r>
              <a:rPr lang="es-AR" i="1" dirty="0"/>
              <a:t>False</a:t>
            </a:r>
            <a:r>
              <a:rPr lang="es-AR" dirty="0"/>
              <a:t>.</a:t>
            </a:r>
          </a:p>
          <a:p>
            <a:pPr lvl="1"/>
            <a:r>
              <a:rPr lang="es-AR" dirty="0"/>
              <a:t>Cualquier otra cosa distinto de 0 es </a:t>
            </a:r>
            <a:r>
              <a:rPr lang="es-AR" i="1" dirty="0"/>
              <a:t>True</a:t>
            </a:r>
            <a:r>
              <a:rPr lang="es-AR" dirty="0"/>
              <a:t>.</a:t>
            </a:r>
          </a:p>
          <a:p>
            <a:endParaRPr lang="es-AR" dirty="0"/>
          </a:p>
        </p:txBody>
      </p:sp>
      <p:pic>
        <p:nvPicPr>
          <p:cNvPr id="4" name="Imagen 3"/>
          <p:cNvPicPr>
            <a:picLocks noChangeAspect="1"/>
          </p:cNvPicPr>
          <p:nvPr/>
        </p:nvPicPr>
        <p:blipFill>
          <a:blip r:embed="rId2"/>
          <a:stretch>
            <a:fillRect/>
          </a:stretch>
        </p:blipFill>
        <p:spPr>
          <a:xfrm>
            <a:off x="5636029" y="2160589"/>
            <a:ext cx="2234131" cy="4222625"/>
          </a:xfrm>
          <a:prstGeom prst="rect">
            <a:avLst/>
          </a:prstGeom>
        </p:spPr>
      </p:pic>
    </p:spTree>
    <p:extLst>
      <p:ext uri="{BB962C8B-B14F-4D97-AF65-F5344CB8AC3E}">
        <p14:creationId xmlns:p14="http://schemas.microsoft.com/office/powerpoint/2010/main" val="1928996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Tipos inmutables.</a:t>
            </a:r>
            <a:br>
              <a:rPr lang="es-MX" b="1" dirty="0"/>
            </a:br>
            <a:endParaRPr lang="es-AR" dirty="0"/>
          </a:p>
        </p:txBody>
      </p:sp>
      <p:sp>
        <p:nvSpPr>
          <p:cNvPr id="3" name="Marcador de contenido 2"/>
          <p:cNvSpPr>
            <a:spLocks noGrp="1"/>
          </p:cNvSpPr>
          <p:nvPr>
            <p:ph idx="1"/>
          </p:nvPr>
        </p:nvSpPr>
        <p:spPr/>
        <p:txBody>
          <a:bodyPr/>
          <a:lstStyle/>
          <a:p>
            <a:r>
              <a:rPr lang="es-MX" dirty="0"/>
              <a:t>Los objetos de tipo inmutable son aquellos cuya estructura no puede modificarse a menos que sean eliminados. Por sus características, son inmutables los tipos:</a:t>
            </a:r>
          </a:p>
          <a:p>
            <a:r>
              <a:rPr lang="es-MX" i="1" dirty="0" err="1"/>
              <a:t>int</a:t>
            </a:r>
            <a:endParaRPr lang="es-MX" dirty="0"/>
          </a:p>
          <a:p>
            <a:r>
              <a:rPr lang="es-MX" i="1" dirty="0" err="1"/>
              <a:t>float</a:t>
            </a:r>
            <a:endParaRPr lang="es-MX" dirty="0"/>
          </a:p>
          <a:p>
            <a:r>
              <a:rPr lang="es-MX" i="1" dirty="0" err="1"/>
              <a:t>bool</a:t>
            </a:r>
            <a:endParaRPr lang="es-MX" dirty="0"/>
          </a:p>
          <a:p>
            <a:r>
              <a:rPr lang="es-MX" i="1" dirty="0" err="1"/>
              <a:t>complex</a:t>
            </a:r>
            <a:endParaRPr lang="es-MX" dirty="0"/>
          </a:p>
          <a:p>
            <a:r>
              <a:rPr lang="es-MX" i="1" dirty="0" err="1"/>
              <a:t>str</a:t>
            </a:r>
            <a:endParaRPr lang="es-MX" dirty="0"/>
          </a:p>
          <a:p>
            <a:endParaRPr lang="es-AR" dirty="0"/>
          </a:p>
        </p:txBody>
      </p:sp>
    </p:spTree>
    <p:extLst>
      <p:ext uri="{BB962C8B-B14F-4D97-AF65-F5344CB8AC3E}">
        <p14:creationId xmlns:p14="http://schemas.microsoft.com/office/powerpoint/2010/main" val="76835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Operadores.</a:t>
            </a:r>
            <a:br>
              <a:rPr lang="es-MX" b="1" dirty="0"/>
            </a:br>
            <a:endParaRPr lang="es-AR" dirty="0"/>
          </a:p>
        </p:txBody>
      </p:sp>
      <p:sp>
        <p:nvSpPr>
          <p:cNvPr id="6" name="Marcador de texto 5"/>
          <p:cNvSpPr>
            <a:spLocks noGrp="1"/>
          </p:cNvSpPr>
          <p:nvPr>
            <p:ph type="body" idx="1"/>
          </p:nvPr>
        </p:nvSpPr>
        <p:spPr/>
        <p:txBody>
          <a:bodyPr/>
          <a:lstStyle/>
          <a:p>
            <a:endParaRPr lang="es-MX"/>
          </a:p>
        </p:txBody>
      </p:sp>
    </p:spTree>
    <p:extLst>
      <p:ext uri="{BB962C8B-B14F-4D97-AF65-F5344CB8AC3E}">
        <p14:creationId xmlns:p14="http://schemas.microsoft.com/office/powerpoint/2010/main" val="20054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 y Paradigma</a:t>
            </a:r>
            <a:endParaRPr lang="es-AR" dirty="0"/>
          </a:p>
        </p:txBody>
      </p:sp>
      <p:sp>
        <p:nvSpPr>
          <p:cNvPr id="3" name="Marcador de contenido 2"/>
          <p:cNvSpPr>
            <a:spLocks noGrp="1"/>
          </p:cNvSpPr>
          <p:nvPr>
            <p:ph idx="1"/>
          </p:nvPr>
        </p:nvSpPr>
        <p:spPr/>
        <p:txBody>
          <a:bodyPr>
            <a:normAutofit/>
          </a:bodyPr>
          <a:lstStyle/>
          <a:p>
            <a:r>
              <a:rPr lang="es-AR" dirty="0"/>
              <a:t>Python es un lenguaje de programación </a:t>
            </a:r>
            <a:r>
              <a:rPr lang="es-AR" dirty="0" err="1"/>
              <a:t>multiparadigma</a:t>
            </a:r>
            <a:r>
              <a:rPr lang="es-AR" dirty="0"/>
              <a:t>. Esto significa que más que forzar a los programadores a adoptar un estilo particular de programación, permite varios estilos: programación orientada a objetos, programación imperativa y programación funcional. Otros paradigmas están soportados mediante el uso de extensiones.</a:t>
            </a:r>
          </a:p>
          <a:p>
            <a:r>
              <a:rPr lang="es-AR" dirty="0"/>
              <a:t>Python usa </a:t>
            </a:r>
            <a:r>
              <a:rPr lang="es-AR" dirty="0" err="1"/>
              <a:t>tipado</a:t>
            </a:r>
            <a:r>
              <a:rPr lang="es-AR" dirty="0"/>
              <a:t> dinámico y conteo de referencias para la administración de memoria.</a:t>
            </a:r>
          </a:p>
        </p:txBody>
      </p:sp>
    </p:spTree>
    <p:extLst>
      <p:ext uri="{BB962C8B-B14F-4D97-AF65-F5344CB8AC3E}">
        <p14:creationId xmlns:p14="http://schemas.microsoft.com/office/powerpoint/2010/main" val="3632823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ChangeAspect="1"/>
          </p:cNvPicPr>
          <p:nvPr/>
        </p:nvPicPr>
        <p:blipFill>
          <a:blip r:embed="rId2"/>
          <a:stretch>
            <a:fillRect/>
          </a:stretch>
        </p:blipFill>
        <p:spPr>
          <a:xfrm>
            <a:off x="167882" y="1344819"/>
            <a:ext cx="11788152" cy="3619067"/>
          </a:xfrm>
          <a:prstGeom prst="rect">
            <a:avLst/>
          </a:prstGeom>
        </p:spPr>
      </p:pic>
    </p:spTree>
    <p:extLst>
      <p:ext uri="{BB962C8B-B14F-4D97-AF65-F5344CB8AC3E}">
        <p14:creationId xmlns:p14="http://schemas.microsoft.com/office/powerpoint/2010/main" val="1013713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Reglas de precedencia en operaciones aritméticas.</a:t>
            </a:r>
            <a:br>
              <a:rPr lang="es-MX" b="1" dirty="0"/>
            </a:br>
            <a:endParaRPr lang="es-MX" dirty="0"/>
          </a:p>
        </p:txBody>
      </p:sp>
      <p:sp>
        <p:nvSpPr>
          <p:cNvPr id="3" name="Marcador de contenido 2"/>
          <p:cNvSpPr>
            <a:spLocks noGrp="1"/>
          </p:cNvSpPr>
          <p:nvPr>
            <p:ph idx="1"/>
          </p:nvPr>
        </p:nvSpPr>
        <p:spPr/>
        <p:txBody>
          <a:bodyPr/>
          <a:lstStyle/>
          <a:p>
            <a:r>
              <a:rPr lang="es-MX" dirty="0"/>
              <a:t>Los operadores se apegan a la siguiente regla de precedencia siguiendo una secuencia de izquierda a derecha:</a:t>
            </a:r>
          </a:p>
          <a:p>
            <a:r>
              <a:rPr lang="es-MX" dirty="0"/>
              <a:t>Paréntesis.</a:t>
            </a:r>
          </a:p>
          <a:p>
            <a:r>
              <a:rPr lang="es-MX" dirty="0"/>
              <a:t>Exponente.</a:t>
            </a:r>
          </a:p>
          <a:p>
            <a:r>
              <a:rPr lang="es-MX" dirty="0"/>
              <a:t>Multiplicación.</a:t>
            </a:r>
          </a:p>
          <a:p>
            <a:r>
              <a:rPr lang="es-MX" dirty="0"/>
              <a:t>División.</a:t>
            </a:r>
          </a:p>
          <a:p>
            <a:r>
              <a:rPr lang="es-MX" dirty="0"/>
              <a:t>Suma.</a:t>
            </a:r>
          </a:p>
          <a:p>
            <a:r>
              <a:rPr lang="es-MX" dirty="0"/>
              <a:t>Sustracción.</a:t>
            </a:r>
          </a:p>
          <a:p>
            <a:endParaRPr lang="es-MX" dirty="0"/>
          </a:p>
        </p:txBody>
      </p:sp>
    </p:spTree>
    <p:extLst>
      <p:ext uri="{BB962C8B-B14F-4D97-AF65-F5344CB8AC3E}">
        <p14:creationId xmlns:p14="http://schemas.microsoft.com/office/powerpoint/2010/main" val="2217008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7566" y="791118"/>
            <a:ext cx="11843294" cy="1468755"/>
          </a:xfrm>
          <a:prstGeom prst="rect">
            <a:avLst/>
          </a:prstGeom>
        </p:spPr>
      </p:pic>
      <p:pic>
        <p:nvPicPr>
          <p:cNvPr id="5" name="Imagen 4"/>
          <p:cNvPicPr>
            <a:picLocks noChangeAspect="1"/>
          </p:cNvPicPr>
          <p:nvPr/>
        </p:nvPicPr>
        <p:blipFill>
          <a:blip r:embed="rId3"/>
          <a:stretch>
            <a:fillRect/>
          </a:stretch>
        </p:blipFill>
        <p:spPr>
          <a:xfrm>
            <a:off x="3652565" y="2771877"/>
            <a:ext cx="3545070" cy="3380729"/>
          </a:xfrm>
          <a:prstGeom prst="rect">
            <a:avLst/>
          </a:prstGeom>
        </p:spPr>
      </p:pic>
    </p:spTree>
    <p:extLst>
      <p:ext uri="{BB962C8B-B14F-4D97-AF65-F5344CB8AC3E}">
        <p14:creationId xmlns:p14="http://schemas.microsoft.com/office/powerpoint/2010/main" val="2890993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Operadores de relación.</a:t>
            </a:r>
            <a:br>
              <a:rPr lang="es-MX" b="1" dirty="0"/>
            </a:br>
            <a:endParaRPr lang="es-MX" dirty="0"/>
          </a:p>
        </p:txBody>
      </p:sp>
      <p:sp>
        <p:nvSpPr>
          <p:cNvPr id="3" name="Marcador de contenido 2"/>
          <p:cNvSpPr>
            <a:spLocks noGrp="1"/>
          </p:cNvSpPr>
          <p:nvPr>
            <p:ph idx="1"/>
          </p:nvPr>
        </p:nvSpPr>
        <p:spPr/>
        <p:txBody>
          <a:bodyPr/>
          <a:lstStyle/>
          <a:p>
            <a:r>
              <a:rPr lang="es-MX" dirty="0"/>
              <a:t>Los operadores de relación evalúan si dos valores/objetos cumplen con una condición específica. El resultado de esta evaluación es un objeto de tipo </a:t>
            </a:r>
            <a:r>
              <a:rPr lang="es-MX" i="1" dirty="0" err="1"/>
              <a:t>bool</a:t>
            </a:r>
            <a:r>
              <a:rPr lang="es-MX" dirty="0"/>
              <a:t>.</a:t>
            </a:r>
          </a:p>
        </p:txBody>
      </p:sp>
    </p:spTree>
    <p:extLst>
      <p:ext uri="{BB962C8B-B14F-4D97-AF65-F5344CB8AC3E}">
        <p14:creationId xmlns:p14="http://schemas.microsoft.com/office/powerpoint/2010/main" val="490327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81396" y="855209"/>
            <a:ext cx="11190056" cy="4879385"/>
          </a:xfrm>
          <a:prstGeom prst="rect">
            <a:avLst/>
          </a:prstGeom>
        </p:spPr>
      </p:pic>
    </p:spTree>
    <p:extLst>
      <p:ext uri="{BB962C8B-B14F-4D97-AF65-F5344CB8AC3E}">
        <p14:creationId xmlns:p14="http://schemas.microsoft.com/office/powerpoint/2010/main" val="3034134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Operadores lógicos.</a:t>
            </a:r>
            <a:br>
              <a:rPr lang="es-MX" b="1" dirty="0"/>
            </a:br>
            <a:endParaRPr lang="es-MX" dirty="0"/>
          </a:p>
        </p:txBody>
      </p:sp>
      <p:sp>
        <p:nvSpPr>
          <p:cNvPr id="3" name="Marcador de contenido 2"/>
          <p:cNvSpPr>
            <a:spLocks noGrp="1"/>
          </p:cNvSpPr>
          <p:nvPr>
            <p:ph idx="1"/>
          </p:nvPr>
        </p:nvSpPr>
        <p:spPr/>
        <p:txBody>
          <a:bodyPr/>
          <a:lstStyle/>
          <a:p>
            <a:r>
              <a:rPr lang="es-MX" dirty="0"/>
              <a:t>Estos operadores permiten la realización de las siguientes operaciones lógicas. Por lo general se realizan con objetos de tipo </a:t>
            </a:r>
            <a:r>
              <a:rPr lang="es-MX" i="1" dirty="0" err="1"/>
              <a:t>bool</a:t>
            </a:r>
            <a:r>
              <a:rPr lang="es-MX" dirty="0"/>
              <a:t>, pero Python también permite operaciones lógicas con otros tipos de datos.</a:t>
            </a:r>
          </a:p>
        </p:txBody>
      </p:sp>
    </p:spTree>
    <p:extLst>
      <p:ext uri="{BB962C8B-B14F-4D97-AF65-F5344CB8AC3E}">
        <p14:creationId xmlns:p14="http://schemas.microsoft.com/office/powerpoint/2010/main" val="3342191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8388" y="2063932"/>
            <a:ext cx="11696491" cy="2407104"/>
          </a:xfrm>
          <a:prstGeom prst="rect">
            <a:avLst/>
          </a:prstGeom>
        </p:spPr>
      </p:pic>
    </p:spTree>
    <p:extLst>
      <p:ext uri="{BB962C8B-B14F-4D97-AF65-F5344CB8AC3E}">
        <p14:creationId xmlns:p14="http://schemas.microsoft.com/office/powerpoint/2010/main" val="689871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Operadores de pertenencia.</a:t>
            </a:r>
            <a:br>
              <a:rPr lang="es-MX" b="1" dirty="0"/>
            </a:br>
            <a:endParaRPr lang="es-MX" dirty="0"/>
          </a:p>
        </p:txBody>
      </p:sp>
      <p:sp>
        <p:nvSpPr>
          <p:cNvPr id="3" name="Marcador de contenido 2"/>
          <p:cNvSpPr>
            <a:spLocks noGrp="1"/>
          </p:cNvSpPr>
          <p:nvPr>
            <p:ph idx="1"/>
          </p:nvPr>
        </p:nvSpPr>
        <p:spPr/>
        <p:txBody>
          <a:bodyPr/>
          <a:lstStyle/>
          <a:p>
            <a:r>
              <a:rPr lang="es-MX" dirty="0"/>
              <a:t>Los operadores </a:t>
            </a:r>
            <a:r>
              <a:rPr lang="es-MX" i="1" dirty="0"/>
              <a:t>in</a:t>
            </a:r>
            <a:r>
              <a:rPr lang="es-MX" dirty="0"/>
              <a:t> y </a:t>
            </a:r>
            <a:r>
              <a:rPr lang="es-MX" i="1" dirty="0" err="1"/>
              <a:t>not</a:t>
            </a:r>
            <a:r>
              <a:rPr lang="es-MX" i="1" dirty="0"/>
              <a:t> in</a:t>
            </a:r>
            <a:r>
              <a:rPr lang="es-MX" dirty="0"/>
              <a:t> evalúan si un objeto se encuentra dentro de otro.</a:t>
            </a:r>
          </a:p>
        </p:txBody>
      </p:sp>
      <p:pic>
        <p:nvPicPr>
          <p:cNvPr id="4" name="Imagen 3"/>
          <p:cNvPicPr>
            <a:picLocks noChangeAspect="1"/>
          </p:cNvPicPr>
          <p:nvPr/>
        </p:nvPicPr>
        <p:blipFill>
          <a:blip r:embed="rId2"/>
          <a:stretch>
            <a:fillRect/>
          </a:stretch>
        </p:blipFill>
        <p:spPr>
          <a:xfrm>
            <a:off x="3379821" y="2629635"/>
            <a:ext cx="2550715" cy="3978561"/>
          </a:xfrm>
          <a:prstGeom prst="rect">
            <a:avLst/>
          </a:prstGeom>
        </p:spPr>
      </p:pic>
    </p:spTree>
    <p:extLst>
      <p:ext uri="{BB962C8B-B14F-4D97-AF65-F5344CB8AC3E}">
        <p14:creationId xmlns:p14="http://schemas.microsoft.com/office/powerpoint/2010/main" val="1099446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Operadores de asignación.</a:t>
            </a:r>
            <a:br>
              <a:rPr lang="es-MX" b="1" dirty="0"/>
            </a:br>
            <a:endParaRPr lang="es-MX" dirty="0"/>
          </a:p>
        </p:txBody>
      </p:sp>
      <p:sp>
        <p:nvSpPr>
          <p:cNvPr id="3" name="Marcador de contenido 2"/>
          <p:cNvSpPr>
            <a:spLocks noGrp="1"/>
          </p:cNvSpPr>
          <p:nvPr>
            <p:ph idx="1"/>
          </p:nvPr>
        </p:nvSpPr>
        <p:spPr/>
        <p:txBody>
          <a:bodyPr/>
          <a:lstStyle/>
          <a:p>
            <a:r>
              <a:rPr lang="es-MX" dirty="0"/>
              <a:t>Los operadores de asignación se utilizan para enlazar un objeto/valor con un nombre.</a:t>
            </a:r>
          </a:p>
        </p:txBody>
      </p:sp>
    </p:spTree>
    <p:extLst>
      <p:ext uri="{BB962C8B-B14F-4D97-AF65-F5344CB8AC3E}">
        <p14:creationId xmlns:p14="http://schemas.microsoft.com/office/powerpoint/2010/main" val="164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9581" y="1593669"/>
            <a:ext cx="11564130" cy="3569018"/>
          </a:xfrm>
          <a:prstGeom prst="rect">
            <a:avLst/>
          </a:prstGeom>
        </p:spPr>
      </p:pic>
    </p:spTree>
    <p:extLst>
      <p:ext uri="{BB962C8B-B14F-4D97-AF65-F5344CB8AC3E}">
        <p14:creationId xmlns:p14="http://schemas.microsoft.com/office/powerpoint/2010/main" val="287650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 y Paradigma</a:t>
            </a:r>
            <a:endParaRPr lang="es-AR" dirty="0"/>
          </a:p>
        </p:txBody>
      </p:sp>
      <p:sp>
        <p:nvSpPr>
          <p:cNvPr id="3" name="Marcador de contenido 2"/>
          <p:cNvSpPr>
            <a:spLocks noGrp="1"/>
          </p:cNvSpPr>
          <p:nvPr>
            <p:ph idx="1"/>
          </p:nvPr>
        </p:nvSpPr>
        <p:spPr/>
        <p:txBody>
          <a:bodyPr/>
          <a:lstStyle/>
          <a:p>
            <a:r>
              <a:rPr lang="es-AR" dirty="0"/>
              <a:t>Una característica importante de Python es la resolución dinámica de nombres; es decir, lo que enlaza un método y un nombre de variable durante la ejecución del programa (también llamado enlace dinámico de métodos).</a:t>
            </a:r>
          </a:p>
          <a:p>
            <a:r>
              <a:rPr lang="es-AR" dirty="0"/>
              <a:t>Otro objetivo del diseño del lenguaje es la facilidad de extensión. Se pueden escribir nuevos módulos fácilmente en C o C++. Python puede incluirse en aplicaciones que necesitan una interfaz programable.</a:t>
            </a:r>
          </a:p>
          <a:p>
            <a:endParaRPr lang="es-AR" dirty="0"/>
          </a:p>
        </p:txBody>
      </p:sp>
    </p:spTree>
    <p:extLst>
      <p:ext uri="{BB962C8B-B14F-4D97-AF65-F5344CB8AC3E}">
        <p14:creationId xmlns:p14="http://schemas.microsoft.com/office/powerpoint/2010/main" val="1963278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Operadores de identidad.</a:t>
            </a:r>
            <a:br>
              <a:rPr lang="es-MX" b="1" dirty="0"/>
            </a:br>
            <a:endParaRPr lang="es-MX" dirty="0"/>
          </a:p>
        </p:txBody>
      </p:sp>
      <p:sp>
        <p:nvSpPr>
          <p:cNvPr id="3" name="Marcador de contenido 2"/>
          <p:cNvSpPr>
            <a:spLocks noGrp="1"/>
          </p:cNvSpPr>
          <p:nvPr>
            <p:ph idx="1"/>
          </p:nvPr>
        </p:nvSpPr>
        <p:spPr/>
        <p:txBody>
          <a:bodyPr/>
          <a:lstStyle/>
          <a:p>
            <a:r>
              <a:rPr lang="es-MX" dirty="0"/>
              <a:t>Los operadores </a:t>
            </a:r>
            <a:r>
              <a:rPr lang="es-MX" i="1" dirty="0" err="1"/>
              <a:t>is</a:t>
            </a:r>
            <a:r>
              <a:rPr lang="es-MX" dirty="0"/>
              <a:t> e </a:t>
            </a:r>
            <a:r>
              <a:rPr lang="es-MX" i="1" dirty="0" err="1"/>
              <a:t>is</a:t>
            </a:r>
            <a:r>
              <a:rPr lang="es-MX" i="1" dirty="0"/>
              <a:t> </a:t>
            </a:r>
            <a:r>
              <a:rPr lang="es-MX" i="1" dirty="0" err="1"/>
              <a:t>not</a:t>
            </a:r>
            <a:r>
              <a:rPr lang="es-MX" dirty="0"/>
              <a:t> evalúan si un identificador se refiere exactamente al mismo objeto o pertenece a un tipo.</a:t>
            </a:r>
          </a:p>
        </p:txBody>
      </p:sp>
      <p:pic>
        <p:nvPicPr>
          <p:cNvPr id="4" name="Imagen 3"/>
          <p:cNvPicPr>
            <a:picLocks noChangeAspect="1"/>
          </p:cNvPicPr>
          <p:nvPr/>
        </p:nvPicPr>
        <p:blipFill>
          <a:blip r:embed="rId2"/>
          <a:stretch>
            <a:fillRect/>
          </a:stretch>
        </p:blipFill>
        <p:spPr>
          <a:xfrm>
            <a:off x="210502" y="3355031"/>
            <a:ext cx="11122620" cy="1687231"/>
          </a:xfrm>
          <a:prstGeom prst="rect">
            <a:avLst/>
          </a:prstGeom>
        </p:spPr>
      </p:pic>
    </p:spTree>
    <p:extLst>
      <p:ext uri="{BB962C8B-B14F-4D97-AF65-F5344CB8AC3E}">
        <p14:creationId xmlns:p14="http://schemas.microsoft.com/office/powerpoint/2010/main" val="25617009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Entrada y salida estándar</a:t>
            </a:r>
            <a:br>
              <a:rPr lang="es-MX" dirty="0"/>
            </a:br>
            <a:endParaRPr lang="es-MX" dirty="0"/>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686294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Salida estándar.</a:t>
            </a:r>
            <a:br>
              <a:rPr lang="es-MX" b="1" dirty="0"/>
            </a:br>
            <a:endParaRPr lang="es-MX" dirty="0"/>
          </a:p>
        </p:txBody>
      </p:sp>
      <p:sp>
        <p:nvSpPr>
          <p:cNvPr id="3" name="Marcador de contenido 2"/>
          <p:cNvSpPr>
            <a:spLocks noGrp="1"/>
          </p:cNvSpPr>
          <p:nvPr>
            <p:ph idx="1"/>
          </p:nvPr>
        </p:nvSpPr>
        <p:spPr/>
        <p:txBody>
          <a:bodyPr/>
          <a:lstStyle/>
          <a:p>
            <a:r>
              <a:rPr lang="es-MX" dirty="0"/>
              <a:t>La instrucción para desplegar información en la </a:t>
            </a:r>
            <a:r>
              <a:rPr lang="es-MX" dirty="0" err="1"/>
              <a:t>teminal</a:t>
            </a:r>
            <a:r>
              <a:rPr lang="es-MX" dirty="0"/>
              <a:t> de texto es </a:t>
            </a:r>
            <a:r>
              <a:rPr lang="es-MX" i="1" dirty="0" err="1"/>
              <a:t>print</a:t>
            </a:r>
            <a:r>
              <a:rPr lang="es-MX" dirty="0"/>
              <a:t>. En la versión 2 de Python, </a:t>
            </a:r>
            <a:r>
              <a:rPr lang="es-MX" i="1" dirty="0" err="1"/>
              <a:t>print</a:t>
            </a:r>
            <a:r>
              <a:rPr lang="es-MX" dirty="0"/>
              <a:t> es una palabra reservada, mientras que en Python 3 </a:t>
            </a:r>
            <a:r>
              <a:rPr lang="es-MX" i="1" dirty="0" err="1"/>
              <a:t>print</a:t>
            </a:r>
            <a:r>
              <a:rPr lang="es-MX" i="1" dirty="0"/>
              <a:t>()</a:t>
            </a:r>
            <a:r>
              <a:rPr lang="es-MX" dirty="0"/>
              <a:t> es una función, por lo que el contenido a desplegar siempre debe estar expresado como un parámetro dentro de la función, es decir, que debe estar entre paréntesis.</a:t>
            </a:r>
          </a:p>
          <a:p>
            <a:r>
              <a:rPr lang="es-MX" dirty="0"/>
              <a:t>Cuando </a:t>
            </a:r>
            <a:r>
              <a:rPr lang="es-MX" i="1" dirty="0" err="1"/>
              <a:t>print</a:t>
            </a:r>
            <a:r>
              <a:rPr lang="es-MX" i="1" dirty="0"/>
              <a:t>()</a:t>
            </a:r>
            <a:r>
              <a:rPr lang="es-MX" dirty="0"/>
              <a:t> incluye una expresión, ésta es evaluada antes de ser desplegada.</a:t>
            </a:r>
          </a:p>
          <a:p>
            <a:r>
              <a:rPr lang="es-MX" dirty="0"/>
              <a:t>Del mismo modo, </a:t>
            </a:r>
            <a:r>
              <a:rPr lang="es-MX" i="1" dirty="0" err="1"/>
              <a:t>print</a:t>
            </a:r>
            <a:r>
              <a:rPr lang="es-MX" i="1" dirty="0"/>
              <a:t>()</a:t>
            </a:r>
            <a:r>
              <a:rPr lang="es-MX" dirty="0"/>
              <a:t> puede desplegar varias expresiones separadas por comas.</a:t>
            </a:r>
          </a:p>
          <a:p>
            <a:endParaRPr lang="es-MX" dirty="0"/>
          </a:p>
        </p:txBody>
      </p:sp>
    </p:spTree>
    <p:extLst>
      <p:ext uri="{BB962C8B-B14F-4D97-AF65-F5344CB8AC3E}">
        <p14:creationId xmlns:p14="http://schemas.microsoft.com/office/powerpoint/2010/main" val="1264977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17838" y="388348"/>
            <a:ext cx="6763567" cy="6432628"/>
          </a:xfrm>
          <a:prstGeom prst="rect">
            <a:avLst/>
          </a:prstGeom>
        </p:spPr>
      </p:pic>
    </p:spTree>
    <p:extLst>
      <p:ext uri="{BB962C8B-B14F-4D97-AF65-F5344CB8AC3E}">
        <p14:creationId xmlns:p14="http://schemas.microsoft.com/office/powerpoint/2010/main" val="2288851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Despliegue con formato.</a:t>
            </a:r>
            <a:br>
              <a:rPr lang="es-MX" b="1" dirty="0"/>
            </a:br>
            <a:endParaRPr lang="es-MX" dirty="0"/>
          </a:p>
        </p:txBody>
      </p:sp>
      <p:sp>
        <p:nvSpPr>
          <p:cNvPr id="3" name="Marcador de contenido 2"/>
          <p:cNvSpPr>
            <a:spLocks noGrp="1"/>
          </p:cNvSpPr>
          <p:nvPr>
            <p:ph idx="1"/>
          </p:nvPr>
        </p:nvSpPr>
        <p:spPr/>
        <p:txBody>
          <a:bodyPr/>
          <a:lstStyle/>
          <a:p>
            <a:r>
              <a:rPr lang="es-MX" dirty="0"/>
              <a:t>Para intercalar valores dentro de un formato específico de texto se utiliza el carácter sobre-escritura (</a:t>
            </a:r>
            <a:r>
              <a:rPr lang="es-MX" i="1" dirty="0"/>
              <a:t>%</a:t>
            </a:r>
            <a:r>
              <a:rPr lang="es-MX" dirty="0"/>
              <a:t>) seguido de uno de los siguientes caracteres.</a:t>
            </a:r>
          </a:p>
          <a:p>
            <a:r>
              <a:rPr lang="es-MX" dirty="0"/>
              <a:t>El uso de </a:t>
            </a:r>
            <a:r>
              <a:rPr lang="es-MX" i="1" dirty="0"/>
              <a:t>%s</a:t>
            </a:r>
            <a:r>
              <a:rPr lang="es-MX" dirty="0"/>
              <a:t>, equivale a aplicar la función </a:t>
            </a:r>
            <a:r>
              <a:rPr lang="es-MX" i="1" dirty="0" err="1"/>
              <a:t>str</a:t>
            </a:r>
            <a:r>
              <a:rPr lang="es-MX" i="1" dirty="0"/>
              <a:t>()</a:t>
            </a:r>
            <a:r>
              <a:rPr lang="es-MX" dirty="0"/>
              <a:t> al valor a desplegar.</a:t>
            </a:r>
          </a:p>
          <a:p>
            <a:r>
              <a:rPr lang="es-MX" dirty="0"/>
              <a:t>Después del texto, se añade otro signo (</a:t>
            </a:r>
            <a:r>
              <a:rPr lang="es-MX" i="1" dirty="0"/>
              <a:t>%</a:t>
            </a:r>
            <a:r>
              <a:rPr lang="es-MX" dirty="0"/>
              <a:t>) y las expresiones o nombres correspondientes entre paréntesis y separados por comas. Si sólo es una expresión o nombre, no es necesario utilizar el paréntesis.</a:t>
            </a:r>
          </a:p>
          <a:p>
            <a:endParaRPr lang="es-MX" dirty="0"/>
          </a:p>
        </p:txBody>
      </p:sp>
    </p:spTree>
    <p:extLst>
      <p:ext uri="{BB962C8B-B14F-4D97-AF65-F5344CB8AC3E}">
        <p14:creationId xmlns:p14="http://schemas.microsoft.com/office/powerpoint/2010/main" val="344478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7143" y="1449978"/>
            <a:ext cx="11870408" cy="3398383"/>
          </a:xfrm>
          <a:prstGeom prst="rect">
            <a:avLst/>
          </a:prstGeom>
        </p:spPr>
      </p:pic>
    </p:spTree>
    <p:extLst>
      <p:ext uri="{BB962C8B-B14F-4D97-AF65-F5344CB8AC3E}">
        <p14:creationId xmlns:p14="http://schemas.microsoft.com/office/powerpoint/2010/main" val="646578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09897" y="150483"/>
            <a:ext cx="10267229" cy="6367883"/>
          </a:xfrm>
          <a:prstGeom prst="rect">
            <a:avLst/>
          </a:prstGeom>
        </p:spPr>
      </p:pic>
    </p:spTree>
    <p:extLst>
      <p:ext uri="{BB962C8B-B14F-4D97-AF65-F5344CB8AC3E}">
        <p14:creationId xmlns:p14="http://schemas.microsoft.com/office/powerpoint/2010/main" val="3518632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Caracteres de escape.</a:t>
            </a:r>
            <a:br>
              <a:rPr lang="es-MX" b="1" dirty="0"/>
            </a:br>
            <a:endParaRPr lang="es-MX" dirty="0"/>
          </a:p>
        </p:txBody>
      </p:sp>
      <p:sp>
        <p:nvSpPr>
          <p:cNvPr id="3" name="Marcador de contenido 2"/>
          <p:cNvSpPr>
            <a:spLocks noGrp="1"/>
          </p:cNvSpPr>
          <p:nvPr>
            <p:ph idx="1"/>
          </p:nvPr>
        </p:nvSpPr>
        <p:spPr/>
        <p:txBody>
          <a:bodyPr/>
          <a:lstStyle/>
          <a:p>
            <a:r>
              <a:rPr lang="es-MX" dirty="0"/>
              <a:t>Existen algunos caracteres que por su función o por la sintaxis de Python -tales como los apóstrofes, las comillas, los retornos de línea, etc.- que deben utilizar un "</a:t>
            </a:r>
            <a:r>
              <a:rPr lang="es-MX" dirty="0" err="1"/>
              <a:t>caracter</a:t>
            </a:r>
            <a:r>
              <a:rPr lang="es-MX" dirty="0"/>
              <a:t> de escape", para que puedan ser desplegados. Los caracteres de escape pueden ser introducidos después de una diagonal invertida ( \).</a:t>
            </a:r>
          </a:p>
        </p:txBody>
      </p:sp>
    </p:spTree>
    <p:extLst>
      <p:ext uri="{BB962C8B-B14F-4D97-AF65-F5344CB8AC3E}">
        <p14:creationId xmlns:p14="http://schemas.microsoft.com/office/powerpoint/2010/main" val="2719776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7521" y="1220697"/>
            <a:ext cx="11503980" cy="3534183"/>
          </a:xfrm>
          <a:prstGeom prst="rect">
            <a:avLst/>
          </a:prstGeom>
        </p:spPr>
      </p:pic>
    </p:spTree>
    <p:extLst>
      <p:ext uri="{BB962C8B-B14F-4D97-AF65-F5344CB8AC3E}">
        <p14:creationId xmlns:p14="http://schemas.microsoft.com/office/powerpoint/2010/main" val="914366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80003" y="757646"/>
            <a:ext cx="10705266" cy="5003073"/>
          </a:xfrm>
          <a:prstGeom prst="rect">
            <a:avLst/>
          </a:prstGeom>
        </p:spPr>
      </p:pic>
    </p:spTree>
    <p:extLst>
      <p:ext uri="{BB962C8B-B14F-4D97-AF65-F5344CB8AC3E}">
        <p14:creationId xmlns:p14="http://schemas.microsoft.com/office/powerpoint/2010/main" val="182415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Filosofía</a:t>
            </a:r>
            <a:br>
              <a:rPr lang="es-AR" dirty="0"/>
            </a:br>
            <a:endParaRPr lang="es-AR" dirty="0"/>
          </a:p>
        </p:txBody>
      </p:sp>
      <p:sp>
        <p:nvSpPr>
          <p:cNvPr id="3" name="Marcador de contenido 2"/>
          <p:cNvSpPr>
            <a:spLocks noGrp="1"/>
          </p:cNvSpPr>
          <p:nvPr>
            <p:ph idx="1"/>
          </p:nvPr>
        </p:nvSpPr>
        <p:spPr/>
        <p:txBody>
          <a:bodyPr>
            <a:normAutofit/>
          </a:bodyPr>
          <a:lstStyle/>
          <a:p>
            <a:r>
              <a:rPr lang="es-AR" dirty="0"/>
              <a:t>Los usuarios de Python se refieren a menudo a la filosofía de Python que es bastante análoga a la filosofía de Unix. El código que siga los principios de Python se dice que es "</a:t>
            </a:r>
            <a:r>
              <a:rPr lang="es-AR" dirty="0" err="1"/>
              <a:t>pythonico</a:t>
            </a:r>
            <a:r>
              <a:rPr lang="es-AR" dirty="0"/>
              <a:t>". Estos principios fueron descritos por el desarrollador de Python Tim </a:t>
            </a:r>
            <a:r>
              <a:rPr lang="es-AR" dirty="0" err="1"/>
              <a:t>Peters</a:t>
            </a:r>
            <a:r>
              <a:rPr lang="es-AR" dirty="0"/>
              <a:t> en El Zen de Python</a:t>
            </a:r>
          </a:p>
          <a:p>
            <a:r>
              <a:rPr lang="es-AR" dirty="0"/>
              <a:t>Bello es mejor que feo.</a:t>
            </a:r>
          </a:p>
          <a:p>
            <a:r>
              <a:rPr lang="es-AR" dirty="0"/>
              <a:t>Explícito es mejor que implícito.</a:t>
            </a:r>
          </a:p>
          <a:p>
            <a:r>
              <a:rPr lang="es-AR" dirty="0"/>
              <a:t>Simple es mejor que complejo.</a:t>
            </a:r>
          </a:p>
          <a:p>
            <a:r>
              <a:rPr lang="es-AR" dirty="0"/>
              <a:t>Complejo es mejor que complicado.</a:t>
            </a:r>
          </a:p>
          <a:p>
            <a:r>
              <a:rPr lang="es-AR" dirty="0"/>
              <a:t>Plano es mejor que anidado.</a:t>
            </a:r>
          </a:p>
          <a:p>
            <a:r>
              <a:rPr lang="es-AR" dirty="0"/>
              <a:t>Disperso es mejor que denso.</a:t>
            </a:r>
          </a:p>
          <a:p>
            <a:endParaRPr lang="es-AR" dirty="0"/>
          </a:p>
        </p:txBody>
      </p:sp>
    </p:spTree>
    <p:extLst>
      <p:ext uri="{BB962C8B-B14F-4D97-AF65-F5344CB8AC3E}">
        <p14:creationId xmlns:p14="http://schemas.microsoft.com/office/powerpoint/2010/main" val="3847904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Entrada estándar con </a:t>
            </a:r>
            <a:r>
              <a:rPr lang="es-MX" b="1" i="1" dirty="0"/>
              <a:t>input()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La función por defecto de entrada estándar para Python 3 es </a:t>
            </a:r>
            <a:r>
              <a:rPr lang="es-MX" i="1" dirty="0"/>
              <a:t>input()</a:t>
            </a:r>
            <a:r>
              <a:rPr lang="es-MX" dirty="0"/>
              <a:t>. En el caso de Python 2, la función es </a:t>
            </a:r>
            <a:r>
              <a:rPr lang="es-MX" i="1" dirty="0" err="1"/>
              <a:t>raw_input</a:t>
            </a:r>
            <a:r>
              <a:rPr lang="es-MX" i="1" dirty="0"/>
              <a:t>()</a:t>
            </a:r>
            <a:r>
              <a:rPr lang="es-MX" dirty="0"/>
              <a:t>. En cada caso, la función opera de forma idéntica.</a:t>
            </a:r>
          </a:p>
          <a:p>
            <a:r>
              <a:rPr lang="es-MX" dirty="0"/>
              <a:t>La función </a:t>
            </a:r>
            <a:r>
              <a:rPr lang="es-MX" i="1" dirty="0"/>
              <a:t>input()</a:t>
            </a:r>
            <a:r>
              <a:rPr lang="es-MX" dirty="0"/>
              <a:t> captura los caracteres provenientes de entrada estándar (el teclado) hasta que se introduce un retorno de carro </a:t>
            </a:r>
            <a:r>
              <a:rPr lang="es-MX" b="1" dirty="0"/>
              <a:t>&lt;</a:t>
            </a:r>
            <a:r>
              <a:rPr lang="es-MX" b="1" dirty="0" err="1"/>
              <a:t>Intro</a:t>
            </a:r>
            <a:r>
              <a:rPr lang="es-MX" b="1" dirty="0"/>
              <a:t>&gt;</a:t>
            </a:r>
            <a:r>
              <a:rPr lang="es-MX" dirty="0"/>
              <a:t> y el contenido capturado es devuelto al intérprete como una cadena de texto.</a:t>
            </a:r>
          </a:p>
          <a:p>
            <a:r>
              <a:rPr lang="es-MX" dirty="0"/>
              <a:t>La cadena de caracteres resultante puede ser almacenada como un objeto de tipo </a:t>
            </a:r>
            <a:r>
              <a:rPr lang="es-MX" i="1" dirty="0" err="1"/>
              <a:t>str</a:t>
            </a:r>
            <a:r>
              <a:rPr lang="es-MX" dirty="0"/>
              <a:t> mediante la asignación de un nombre.</a:t>
            </a:r>
          </a:p>
          <a:p>
            <a:r>
              <a:rPr lang="es-MX" dirty="0"/>
              <a:t>La función permite desplegar un mensaje de tipo </a:t>
            </a:r>
            <a:r>
              <a:rPr lang="es-MX" i="1" dirty="0" err="1"/>
              <a:t>str</a:t>
            </a:r>
            <a:r>
              <a:rPr lang="es-MX" dirty="0"/>
              <a:t> como parámetro.</a:t>
            </a:r>
          </a:p>
          <a:p>
            <a:endParaRPr lang="es-MX" dirty="0"/>
          </a:p>
        </p:txBody>
      </p:sp>
    </p:spTree>
    <p:extLst>
      <p:ext uri="{BB962C8B-B14F-4D97-AF65-F5344CB8AC3E}">
        <p14:creationId xmlns:p14="http://schemas.microsoft.com/office/powerpoint/2010/main" val="3046955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885257" y="214312"/>
            <a:ext cx="4573633" cy="6205238"/>
          </a:xfrm>
          <a:prstGeom prst="rect">
            <a:avLst/>
          </a:prstGeom>
        </p:spPr>
      </p:pic>
    </p:spTree>
    <p:extLst>
      <p:ext uri="{BB962C8B-B14F-4D97-AF65-F5344CB8AC3E}">
        <p14:creationId xmlns:p14="http://schemas.microsoft.com/office/powerpoint/2010/main" val="5355274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MX" dirty="0"/>
              <a:t>Bloques de código, comentarios y condicionales</a:t>
            </a:r>
            <a:br>
              <a:rPr lang="es-MX" dirty="0"/>
            </a:br>
            <a:endParaRPr lang="es-MX" dirty="0"/>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9503785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Indentación</a:t>
            </a:r>
            <a:r>
              <a:rPr lang="es-MX" b="1" dirty="0"/>
              <a:t> de bloques de código.</a:t>
            </a:r>
            <a:br>
              <a:rPr lang="es-MX" b="1" dirty="0"/>
            </a:br>
            <a:endParaRPr lang="es-MX" dirty="0"/>
          </a:p>
        </p:txBody>
      </p:sp>
      <p:sp>
        <p:nvSpPr>
          <p:cNvPr id="3" name="Marcador de contenido 2"/>
          <p:cNvSpPr>
            <a:spLocks noGrp="1"/>
          </p:cNvSpPr>
          <p:nvPr>
            <p:ph idx="1"/>
          </p:nvPr>
        </p:nvSpPr>
        <p:spPr/>
        <p:txBody>
          <a:bodyPr/>
          <a:lstStyle/>
          <a:p>
            <a:r>
              <a:rPr lang="es-MX" dirty="0"/>
              <a:t>En Python la </a:t>
            </a:r>
            <a:r>
              <a:rPr lang="es-MX" dirty="0" err="1"/>
              <a:t>indentación</a:t>
            </a:r>
            <a:r>
              <a:rPr lang="es-MX" dirty="0"/>
              <a:t> forma parte de la sintaxis.</a:t>
            </a:r>
          </a:p>
          <a:p>
            <a:r>
              <a:rPr lang="es-MX" dirty="0"/>
              <a:t>La </a:t>
            </a:r>
            <a:r>
              <a:rPr lang="es-MX" dirty="0" err="1"/>
              <a:t>indentación</a:t>
            </a:r>
            <a:r>
              <a:rPr lang="es-MX" dirty="0"/>
              <a:t> se utiliza para delimitar bloques de código dentro de un condicional, ciclo, función, etc., sin necesidad de utilizar caracteres delimitadores como ocurre en otros lenguajes de programación.</a:t>
            </a:r>
          </a:p>
          <a:p>
            <a:endParaRPr lang="es-MX" dirty="0"/>
          </a:p>
        </p:txBody>
      </p:sp>
    </p:spTree>
    <p:extLst>
      <p:ext uri="{BB962C8B-B14F-4D97-AF65-F5344CB8AC3E}">
        <p14:creationId xmlns:p14="http://schemas.microsoft.com/office/powerpoint/2010/main" val="6016563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Comentarios.</a:t>
            </a:r>
            <a:br>
              <a:rPr lang="es-MX" b="1" dirty="0"/>
            </a:br>
            <a:endParaRPr lang="es-MX" dirty="0"/>
          </a:p>
        </p:txBody>
      </p:sp>
      <p:sp>
        <p:nvSpPr>
          <p:cNvPr id="3" name="Marcador de contenido 2"/>
          <p:cNvSpPr>
            <a:spLocks noGrp="1"/>
          </p:cNvSpPr>
          <p:nvPr>
            <p:ph idx="1"/>
          </p:nvPr>
        </p:nvSpPr>
        <p:spPr/>
        <p:txBody>
          <a:bodyPr/>
          <a:lstStyle/>
          <a:p>
            <a:r>
              <a:rPr lang="es-MX" dirty="0"/>
              <a:t>Los comentarios son porciones de texto que aún cuando se encuentran dentro de un bloque de código, no son interpretados por Python y sirven primordialmente para documentar al código.</a:t>
            </a:r>
          </a:p>
          <a:p>
            <a:endParaRPr lang="es-MX" dirty="0"/>
          </a:p>
        </p:txBody>
      </p:sp>
    </p:spTree>
    <p:extLst>
      <p:ext uri="{BB962C8B-B14F-4D97-AF65-F5344CB8AC3E}">
        <p14:creationId xmlns:p14="http://schemas.microsoft.com/office/powerpoint/2010/main" val="10326614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Comentarios de una sola línea </a:t>
            </a:r>
            <a:r>
              <a:rPr lang="es-MX" b="1" i="1" dirty="0"/>
              <a: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Cualquier texto después del carácter "</a:t>
            </a:r>
            <a:r>
              <a:rPr lang="es-MX" i="1" dirty="0"/>
              <a:t>#</a:t>
            </a:r>
            <a:r>
              <a:rPr lang="es-MX" dirty="0"/>
              <a:t>" y hasta el final de la línea es considerado como un comentario.</a:t>
            </a:r>
          </a:p>
        </p:txBody>
      </p:sp>
      <p:pic>
        <p:nvPicPr>
          <p:cNvPr id="4" name="Imagen 3"/>
          <p:cNvPicPr>
            <a:picLocks noChangeAspect="1"/>
          </p:cNvPicPr>
          <p:nvPr/>
        </p:nvPicPr>
        <p:blipFill>
          <a:blip r:embed="rId2"/>
          <a:stretch>
            <a:fillRect/>
          </a:stretch>
        </p:blipFill>
        <p:spPr>
          <a:xfrm>
            <a:off x="511628" y="3453084"/>
            <a:ext cx="9392481" cy="1928813"/>
          </a:xfrm>
          <a:prstGeom prst="rect">
            <a:avLst/>
          </a:prstGeom>
        </p:spPr>
      </p:pic>
    </p:spTree>
    <p:extLst>
      <p:ext uri="{BB962C8B-B14F-4D97-AF65-F5344CB8AC3E}">
        <p14:creationId xmlns:p14="http://schemas.microsoft.com/office/powerpoint/2010/main" val="2800967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Docstrings</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Python también permite incluir comentarios de varias líneas. Éstos deben de estar encerrados entre triples comillas (</a:t>
            </a:r>
            <a:r>
              <a:rPr lang="es-MX" i="1" dirty="0"/>
              <a:t>"""</a:t>
            </a:r>
            <a:r>
              <a:rPr lang="es-MX" dirty="0"/>
              <a:t>) o apóstrofes (</a:t>
            </a:r>
            <a:r>
              <a:rPr lang="es-MX" i="1" dirty="0"/>
              <a:t>' ' '</a:t>
            </a:r>
            <a:r>
              <a:rPr lang="es-MX" dirty="0"/>
              <a:t>). Este tipo de comentarios son conocidos como "</a:t>
            </a:r>
            <a:r>
              <a:rPr lang="es-MX" dirty="0" err="1"/>
              <a:t>docstrings</a:t>
            </a:r>
            <a:r>
              <a:rPr lang="es-MX" dirty="0"/>
              <a:t>" y son utilizados para generar documentación que se desplegaría mediante la función </a:t>
            </a:r>
            <a:r>
              <a:rPr lang="es-MX" i="1" dirty="0" err="1"/>
              <a:t>help</a:t>
            </a:r>
            <a:r>
              <a:rPr lang="es-MX" i="1" dirty="0"/>
              <a:t>()</a:t>
            </a:r>
            <a:r>
              <a:rPr lang="es-MX" dirty="0"/>
              <a:t>.</a:t>
            </a:r>
          </a:p>
        </p:txBody>
      </p:sp>
      <p:pic>
        <p:nvPicPr>
          <p:cNvPr id="4" name="Imagen 3"/>
          <p:cNvPicPr>
            <a:picLocks noChangeAspect="1"/>
          </p:cNvPicPr>
          <p:nvPr/>
        </p:nvPicPr>
        <p:blipFill>
          <a:blip r:embed="rId2"/>
          <a:stretch>
            <a:fillRect/>
          </a:stretch>
        </p:blipFill>
        <p:spPr>
          <a:xfrm>
            <a:off x="329428" y="3937634"/>
            <a:ext cx="11800523" cy="817245"/>
          </a:xfrm>
          <a:prstGeom prst="rect">
            <a:avLst/>
          </a:prstGeom>
        </p:spPr>
      </p:pic>
    </p:spTree>
    <p:extLst>
      <p:ext uri="{BB962C8B-B14F-4D97-AF65-F5344CB8AC3E}">
        <p14:creationId xmlns:p14="http://schemas.microsoft.com/office/powerpoint/2010/main" val="1356073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i="1" dirty="0" err="1"/>
              <a:t>if</a:t>
            </a:r>
            <a:r>
              <a:rPr lang="es-MX" b="1" dirty="0"/>
              <a:t> simple e </a:t>
            </a:r>
            <a:r>
              <a:rPr lang="es-MX" b="1" dirty="0" err="1"/>
              <a:t>indentación</a:t>
            </a:r>
            <a:r>
              <a:rPr lang="es-MX" b="1" dirty="0"/>
              <a:t>.</a:t>
            </a:r>
            <a:br>
              <a:rPr lang="es-MX" b="1" dirty="0"/>
            </a:b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677333" y="1930400"/>
            <a:ext cx="10737725" cy="3556000"/>
          </a:xfrm>
          <a:prstGeom prst="rect">
            <a:avLst/>
          </a:prstGeom>
        </p:spPr>
      </p:pic>
    </p:spTree>
    <p:extLst>
      <p:ext uri="{BB962C8B-B14F-4D97-AF65-F5344CB8AC3E}">
        <p14:creationId xmlns:p14="http://schemas.microsoft.com/office/powerpoint/2010/main" val="3168005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Estructura </a:t>
            </a:r>
            <a:r>
              <a:rPr lang="es-MX" b="1" i="1" dirty="0" err="1"/>
              <a:t>if</a:t>
            </a:r>
            <a:r>
              <a:rPr lang="es-MX" b="1" dirty="0"/>
              <a:t>...</a:t>
            </a:r>
            <a:r>
              <a:rPr lang="es-MX" b="1" i="1" dirty="0" err="1"/>
              <a:t>else</a:t>
            </a:r>
            <a:r>
              <a:rPr lang="es-MX" b="1" dirty="0"/>
              <a:t>.</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677334" y="1930399"/>
            <a:ext cx="9963688" cy="4418149"/>
          </a:xfrm>
          <a:prstGeom prst="rect">
            <a:avLst/>
          </a:prstGeom>
        </p:spPr>
      </p:pic>
    </p:spTree>
    <p:extLst>
      <p:ext uri="{BB962C8B-B14F-4D97-AF65-F5344CB8AC3E}">
        <p14:creationId xmlns:p14="http://schemas.microsoft.com/office/powerpoint/2010/main" val="12596802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Estructura </a:t>
            </a:r>
            <a:r>
              <a:rPr lang="es-MX" b="1" i="1" dirty="0" err="1"/>
              <a:t>if</a:t>
            </a:r>
            <a:r>
              <a:rPr lang="es-MX" b="1" dirty="0"/>
              <a:t>...</a:t>
            </a:r>
            <a:r>
              <a:rPr lang="es-MX" b="1" i="1" dirty="0" err="1"/>
              <a:t>elif</a:t>
            </a:r>
            <a:r>
              <a:rPr lang="es-MX" b="1" dirty="0"/>
              <a:t>...</a:t>
            </a:r>
            <a:r>
              <a:rPr lang="es-MX" b="1" i="1" dirty="0" err="1"/>
              <a:t>else</a:t>
            </a:r>
            <a:r>
              <a:rPr lang="es-MX" b="1" dirty="0"/>
              <a:t>.</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567052" y="1402942"/>
            <a:ext cx="8994959" cy="4815378"/>
          </a:xfrm>
          <a:prstGeom prst="rect">
            <a:avLst/>
          </a:prstGeom>
        </p:spPr>
      </p:pic>
    </p:spTree>
    <p:extLst>
      <p:ext uri="{BB962C8B-B14F-4D97-AF65-F5344CB8AC3E}">
        <p14:creationId xmlns:p14="http://schemas.microsoft.com/office/powerpoint/2010/main" val="429010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r>
              <a:rPr lang="es-AR" dirty="0"/>
              <a:t>La legibilidad cuenta.</a:t>
            </a:r>
          </a:p>
          <a:p>
            <a:r>
              <a:rPr lang="es-AR" dirty="0"/>
              <a:t>Los casos especiales no son tan especiales como para quebrantar las reglas.</a:t>
            </a:r>
          </a:p>
          <a:p>
            <a:r>
              <a:rPr lang="es-AR" dirty="0"/>
              <a:t>Lo práctico gana a lo puro.</a:t>
            </a:r>
          </a:p>
          <a:p>
            <a:r>
              <a:rPr lang="es-AR" dirty="0"/>
              <a:t>Los errores nunca deberían dejarse pasar silenciosamente.</a:t>
            </a:r>
          </a:p>
          <a:p>
            <a:r>
              <a:rPr lang="es-AR" dirty="0"/>
              <a:t>A menos que hayan sido silenciados explícitamente.</a:t>
            </a:r>
          </a:p>
          <a:p>
            <a:r>
              <a:rPr lang="es-AR" dirty="0"/>
              <a:t>Frente a la ambigüedad, rechaza la tentación de adivinar.</a:t>
            </a:r>
          </a:p>
          <a:p>
            <a:r>
              <a:rPr lang="es-AR" dirty="0"/>
              <a:t>Debería haber una —y preferiblemente solo una— manera obvia de hacerlo.</a:t>
            </a:r>
          </a:p>
          <a:p>
            <a:endParaRPr lang="es-AR" dirty="0"/>
          </a:p>
          <a:p>
            <a:endParaRPr lang="es-AR" dirty="0"/>
          </a:p>
        </p:txBody>
      </p:sp>
    </p:spTree>
    <p:extLst>
      <p:ext uri="{BB962C8B-B14F-4D97-AF65-F5344CB8AC3E}">
        <p14:creationId xmlns:p14="http://schemas.microsoft.com/office/powerpoint/2010/main" val="1463562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MX" dirty="0"/>
              <a:t>Ciclos, iteraciones e interrupciones de flujo</a:t>
            </a:r>
            <a:br>
              <a:rPr lang="es-MX" dirty="0"/>
            </a:br>
            <a:endParaRPr lang="es-MX" dirty="0"/>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627643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Ciclos con </a:t>
            </a:r>
            <a:r>
              <a:rPr lang="es-MX" b="1" i="1" dirty="0" err="1"/>
              <a:t>while</a:t>
            </a:r>
            <a:r>
              <a:rPr lang="es-MX" b="1" dirty="0"/>
              <a:t>.</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677333" y="1930399"/>
            <a:ext cx="8022529" cy="4419959"/>
          </a:xfrm>
          <a:prstGeom prst="rect">
            <a:avLst/>
          </a:prstGeom>
        </p:spPr>
      </p:pic>
    </p:spTree>
    <p:extLst>
      <p:ext uri="{BB962C8B-B14F-4D97-AF65-F5344CB8AC3E}">
        <p14:creationId xmlns:p14="http://schemas.microsoft.com/office/powerpoint/2010/main" val="17048358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Interrupciones de ejecución de un bloque.</a:t>
            </a:r>
            <a:br>
              <a:rPr lang="es-MX" b="1" dirty="0"/>
            </a:br>
            <a:endParaRPr lang="es-MX" dirty="0"/>
          </a:p>
        </p:txBody>
      </p:sp>
      <p:sp>
        <p:nvSpPr>
          <p:cNvPr id="3" name="Marcador de contenido 2"/>
          <p:cNvSpPr>
            <a:spLocks noGrp="1"/>
          </p:cNvSpPr>
          <p:nvPr>
            <p:ph idx="1"/>
          </p:nvPr>
        </p:nvSpPr>
        <p:spPr/>
        <p:txBody>
          <a:bodyPr/>
          <a:lstStyle/>
          <a:p>
            <a:r>
              <a:rPr lang="es-MX" dirty="0"/>
              <a:t>En ciertas circunstancias es necesario interrumpir el flujo lógico de un programa. Python cuenta con los siguientes recursos para hacerlo.</a:t>
            </a:r>
          </a:p>
          <a:p>
            <a:r>
              <a:rPr lang="es-MX" dirty="0"/>
              <a:t>La palabra reservada </a:t>
            </a:r>
            <a:r>
              <a:rPr lang="es-MX" i="1" dirty="0" err="1"/>
              <a:t>continue</a:t>
            </a:r>
            <a:r>
              <a:rPr lang="es-MX" dirty="0"/>
              <a:t>.</a:t>
            </a:r>
          </a:p>
          <a:p>
            <a:r>
              <a:rPr lang="es-MX" dirty="0"/>
              <a:t>La palabra reservada </a:t>
            </a:r>
            <a:r>
              <a:rPr lang="es-MX" i="1" dirty="0"/>
              <a:t>break</a:t>
            </a:r>
            <a:r>
              <a:rPr lang="es-MX" dirty="0"/>
              <a:t>.</a:t>
            </a:r>
          </a:p>
          <a:p>
            <a:r>
              <a:rPr lang="es-MX" dirty="0"/>
              <a:t>La función </a:t>
            </a:r>
            <a:r>
              <a:rPr lang="es-MX" i="1" dirty="0" err="1"/>
              <a:t>exit</a:t>
            </a:r>
            <a:r>
              <a:rPr lang="es-MX" i="1" dirty="0"/>
              <a:t>()</a:t>
            </a:r>
            <a:r>
              <a:rPr lang="es-MX" dirty="0"/>
              <a:t>.</a:t>
            </a:r>
          </a:p>
          <a:p>
            <a:endParaRPr lang="es-MX" dirty="0"/>
          </a:p>
        </p:txBody>
      </p:sp>
    </p:spTree>
    <p:extLst>
      <p:ext uri="{BB962C8B-B14F-4D97-AF65-F5344CB8AC3E}">
        <p14:creationId xmlns:p14="http://schemas.microsoft.com/office/powerpoint/2010/main" val="23128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palabra reservada </a:t>
            </a:r>
            <a:r>
              <a:rPr lang="es-MX" b="1" i="1" dirty="0" err="1"/>
              <a:t>continue</a:t>
            </a:r>
            <a:r>
              <a:rPr lang="es-MX" b="1" dirty="0"/>
              <a:t>.</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838507" y="1481319"/>
            <a:ext cx="6737950" cy="5220865"/>
          </a:xfrm>
          <a:prstGeom prst="rect">
            <a:avLst/>
          </a:prstGeom>
        </p:spPr>
      </p:pic>
    </p:spTree>
    <p:extLst>
      <p:ext uri="{BB962C8B-B14F-4D97-AF65-F5344CB8AC3E}">
        <p14:creationId xmlns:p14="http://schemas.microsoft.com/office/powerpoint/2010/main" val="37939272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palabra reservada </a:t>
            </a:r>
            <a:r>
              <a:rPr lang="es-MX" b="1" i="1" dirty="0"/>
              <a:t>break</a:t>
            </a:r>
            <a:r>
              <a:rPr lang="es-MX" b="1" dirty="0"/>
              <a:t>.</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805974" y="1539081"/>
            <a:ext cx="7515066" cy="4906062"/>
          </a:xfrm>
          <a:prstGeom prst="rect">
            <a:avLst/>
          </a:prstGeom>
        </p:spPr>
      </p:pic>
    </p:spTree>
    <p:extLst>
      <p:ext uri="{BB962C8B-B14F-4D97-AF65-F5344CB8AC3E}">
        <p14:creationId xmlns:p14="http://schemas.microsoft.com/office/powerpoint/2010/main" val="29072258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función </a:t>
            </a:r>
            <a:r>
              <a:rPr lang="es-MX" b="1" i="1" dirty="0" err="1"/>
              <a:t>exit</a:t>
            </a:r>
            <a:r>
              <a:rPr lang="es-MX" b="1" i="1" dirty="0"/>
              <a:t>()</a:t>
            </a:r>
            <a:r>
              <a:rPr lang="es-MX" b="1" dirty="0"/>
              <a:t>.</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780529" y="1270000"/>
            <a:ext cx="7997711" cy="5448528"/>
          </a:xfrm>
          <a:prstGeom prst="rect">
            <a:avLst/>
          </a:prstGeom>
        </p:spPr>
      </p:pic>
    </p:spTree>
    <p:extLst>
      <p:ext uri="{BB962C8B-B14F-4D97-AF65-F5344CB8AC3E}">
        <p14:creationId xmlns:p14="http://schemas.microsoft.com/office/powerpoint/2010/main" val="4027527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Iteraciones con </a:t>
            </a:r>
            <a:r>
              <a:rPr lang="es-MX" b="1" i="1" dirty="0" err="1"/>
              <a:t>for</a:t>
            </a:r>
            <a:r>
              <a:rPr lang="es-MX" b="1" dirty="0"/>
              <a:t>... </a:t>
            </a:r>
            <a:r>
              <a:rPr lang="es-MX" b="1" i="1" dirty="0"/>
              <a:t>in</a:t>
            </a:r>
            <a:r>
              <a:rPr lang="es-MX" b="1" dirty="0"/>
              <a:t>.</a:t>
            </a:r>
            <a:br>
              <a:rPr lang="es-MX" b="1" dirty="0"/>
            </a:br>
            <a:endParaRPr lang="es-MX" dirty="0"/>
          </a:p>
        </p:txBody>
      </p:sp>
      <p:sp>
        <p:nvSpPr>
          <p:cNvPr id="4" name="Marcador de texto 3"/>
          <p:cNvSpPr>
            <a:spLocks noGrp="1"/>
          </p:cNvSpPr>
          <p:nvPr>
            <p:ph type="body" idx="1"/>
          </p:nvPr>
        </p:nvSpPr>
        <p:spPr/>
        <p:txBody>
          <a:bodyPr/>
          <a:lstStyle/>
          <a:p>
            <a:endParaRPr lang="es-MX"/>
          </a:p>
        </p:txBody>
      </p:sp>
    </p:spTree>
    <p:extLst>
      <p:ext uri="{BB962C8B-B14F-4D97-AF65-F5344CB8AC3E}">
        <p14:creationId xmlns:p14="http://schemas.microsoft.com/office/powerpoint/2010/main" val="2232009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Objetos iterables.</a:t>
            </a:r>
            <a:br>
              <a:rPr lang="es-MX" b="1" dirty="0"/>
            </a:br>
            <a:endParaRPr lang="es-MX" dirty="0"/>
          </a:p>
        </p:txBody>
      </p:sp>
      <p:sp>
        <p:nvSpPr>
          <p:cNvPr id="3" name="Marcador de contenido 2"/>
          <p:cNvSpPr>
            <a:spLocks noGrp="1"/>
          </p:cNvSpPr>
          <p:nvPr>
            <p:ph idx="1"/>
          </p:nvPr>
        </p:nvSpPr>
        <p:spPr/>
        <p:txBody>
          <a:bodyPr>
            <a:normAutofit lnSpcReduction="10000"/>
          </a:bodyPr>
          <a:lstStyle/>
          <a:p>
            <a:r>
              <a:rPr lang="es-MX" dirty="0"/>
              <a:t>Una de las grandes fortalezas de Python es su capacidad de realizar iteraciones de forma dinámica a partir de diversos tipos de objetos con la capacidad de ser iterables.</a:t>
            </a:r>
          </a:p>
          <a:p>
            <a:r>
              <a:rPr lang="es-MX" dirty="0"/>
              <a:t>Algunos de estos objetos son los de tipo:</a:t>
            </a:r>
          </a:p>
          <a:p>
            <a:r>
              <a:rPr lang="es-MX" i="1" dirty="0" err="1"/>
              <a:t>str</a:t>
            </a:r>
            <a:r>
              <a:rPr lang="es-MX" dirty="0"/>
              <a:t>.</a:t>
            </a:r>
          </a:p>
          <a:p>
            <a:r>
              <a:rPr lang="es-MX" i="1" dirty="0" err="1"/>
              <a:t>list</a:t>
            </a:r>
            <a:r>
              <a:rPr lang="es-MX" dirty="0"/>
              <a:t>.</a:t>
            </a:r>
          </a:p>
          <a:p>
            <a:r>
              <a:rPr lang="es-MX" i="1" dirty="0" err="1"/>
              <a:t>tuple</a:t>
            </a:r>
            <a:r>
              <a:rPr lang="es-MX" dirty="0"/>
              <a:t>.</a:t>
            </a:r>
          </a:p>
          <a:p>
            <a:r>
              <a:rPr lang="es-MX" i="1" dirty="0" err="1"/>
              <a:t>dict</a:t>
            </a:r>
            <a:r>
              <a:rPr lang="es-MX" dirty="0"/>
              <a:t>.</a:t>
            </a:r>
          </a:p>
          <a:p>
            <a:r>
              <a:rPr lang="es-MX" i="1" dirty="0"/>
              <a:t>set</a:t>
            </a:r>
            <a:r>
              <a:rPr lang="es-MX" dirty="0"/>
              <a:t>.</a:t>
            </a:r>
          </a:p>
          <a:p>
            <a:r>
              <a:rPr lang="es-MX" i="1" dirty="0" err="1"/>
              <a:t>frozenset</a:t>
            </a:r>
            <a:r>
              <a:rPr lang="es-MX" dirty="0"/>
              <a:t>.</a:t>
            </a:r>
          </a:p>
          <a:p>
            <a:r>
              <a:rPr lang="es-MX" i="1" dirty="0"/>
              <a:t>bytes</a:t>
            </a:r>
            <a:r>
              <a:rPr lang="es-MX" dirty="0"/>
              <a:t>.</a:t>
            </a:r>
          </a:p>
          <a:p>
            <a:endParaRPr lang="es-MX" dirty="0"/>
          </a:p>
        </p:txBody>
      </p:sp>
    </p:spTree>
    <p:extLst>
      <p:ext uri="{BB962C8B-B14F-4D97-AF65-F5344CB8AC3E}">
        <p14:creationId xmlns:p14="http://schemas.microsoft.com/office/powerpoint/2010/main" val="2272829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función </a:t>
            </a:r>
            <a:r>
              <a:rPr lang="es-MX" b="1" i="1" dirty="0" err="1"/>
              <a:t>range</a:t>
            </a:r>
            <a:r>
              <a:rPr lang="es-MX" b="1" i="1" dirty="0"/>
              <a:t>()</a:t>
            </a:r>
            <a:endParaRPr lang="es-MX" b="1" dirty="0"/>
          </a:p>
        </p:txBody>
      </p:sp>
      <p:sp>
        <p:nvSpPr>
          <p:cNvPr id="3" name="Marcador de contenido 2"/>
          <p:cNvSpPr>
            <a:spLocks noGrp="1"/>
          </p:cNvSpPr>
          <p:nvPr>
            <p:ph idx="1"/>
          </p:nvPr>
        </p:nvSpPr>
        <p:spPr/>
        <p:txBody>
          <a:bodyPr/>
          <a:lstStyle/>
          <a:p>
            <a:r>
              <a:rPr lang="es-MX" dirty="0"/>
              <a:t>Para definir rangos numéricos se usa la función </a:t>
            </a:r>
            <a:r>
              <a:rPr lang="es-MX" i="1" dirty="0" err="1"/>
              <a:t>range</a:t>
            </a:r>
            <a:r>
              <a:rPr lang="es-MX" i="1" dirty="0"/>
              <a:t>()</a:t>
            </a:r>
            <a:r>
              <a:rPr lang="es-MX" dirty="0"/>
              <a:t>.</a:t>
            </a:r>
          </a:p>
          <a:p>
            <a:r>
              <a:rPr lang="es-MX" i="1" dirty="0" err="1"/>
              <a:t>range</a:t>
            </a:r>
            <a:r>
              <a:rPr lang="es-MX" i="1" dirty="0"/>
              <a:t>(</a:t>
            </a:r>
            <a:r>
              <a:rPr lang="es-MX" dirty="0"/>
              <a:t>n, m, s</a:t>
            </a:r>
            <a:r>
              <a:rPr lang="es-MX" i="1" dirty="0"/>
              <a:t>)</a:t>
            </a:r>
            <a:r>
              <a:rPr lang="es-MX" dirty="0"/>
              <a:t> cumple: rango &gt;= n and rango &lt; m en incrementos de s.</a:t>
            </a:r>
          </a:p>
          <a:p>
            <a:r>
              <a:rPr lang="es-MX" i="1" dirty="0" err="1"/>
              <a:t>range</a:t>
            </a:r>
            <a:r>
              <a:rPr lang="es-MX" i="1" dirty="0"/>
              <a:t>(</a:t>
            </a:r>
            <a:r>
              <a:rPr lang="es-MX" dirty="0"/>
              <a:t>n, m</a:t>
            </a:r>
            <a:r>
              <a:rPr lang="es-MX" i="1" dirty="0"/>
              <a:t>)</a:t>
            </a:r>
            <a:r>
              <a:rPr lang="es-MX" dirty="0"/>
              <a:t> cumple: rango &gt;= n and rango &lt; m en incrementos de 1.</a:t>
            </a:r>
          </a:p>
          <a:p>
            <a:r>
              <a:rPr lang="es-MX" i="1" dirty="0" err="1"/>
              <a:t>range</a:t>
            </a:r>
            <a:r>
              <a:rPr lang="es-MX" i="1" dirty="0"/>
              <a:t>(</a:t>
            </a:r>
            <a:r>
              <a:rPr lang="es-MX" dirty="0"/>
              <a:t>m</a:t>
            </a:r>
            <a:r>
              <a:rPr lang="es-MX" i="1" dirty="0"/>
              <a:t>)</a:t>
            </a:r>
            <a:r>
              <a:rPr lang="es-MX" dirty="0"/>
              <a:t> cumple: rango &gt;= 0 and rango &lt; m en incrementos de 1.</a:t>
            </a:r>
          </a:p>
          <a:p>
            <a:endParaRPr lang="es-MX" dirty="0"/>
          </a:p>
        </p:txBody>
      </p:sp>
    </p:spTree>
    <p:extLst>
      <p:ext uri="{BB962C8B-B14F-4D97-AF65-F5344CB8AC3E}">
        <p14:creationId xmlns:p14="http://schemas.microsoft.com/office/powerpoint/2010/main" val="1838129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81679" y="760231"/>
            <a:ext cx="10357054" cy="4882924"/>
          </a:xfrm>
          <a:prstGeom prst="rect">
            <a:avLst/>
          </a:prstGeom>
        </p:spPr>
      </p:pic>
    </p:spTree>
    <p:extLst>
      <p:ext uri="{BB962C8B-B14F-4D97-AF65-F5344CB8AC3E}">
        <p14:creationId xmlns:p14="http://schemas.microsoft.com/office/powerpoint/2010/main" val="155403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r>
              <a:rPr lang="es-AR" dirty="0"/>
              <a:t>Aunque esa manera puede no ser obvia al principio a menos que usted sea holandés.</a:t>
            </a:r>
          </a:p>
          <a:p>
            <a:r>
              <a:rPr lang="es-AR" dirty="0"/>
              <a:t>Ahora es mejor que nunca.</a:t>
            </a:r>
          </a:p>
          <a:p>
            <a:r>
              <a:rPr lang="es-AR" dirty="0"/>
              <a:t>Aunque nunca es a menudo mejor que ya mismo.</a:t>
            </a:r>
          </a:p>
          <a:p>
            <a:r>
              <a:rPr lang="es-AR" dirty="0"/>
              <a:t>Si la implementación es difícil de explicar, es una mala idea.</a:t>
            </a:r>
          </a:p>
          <a:p>
            <a:r>
              <a:rPr lang="es-AR" dirty="0"/>
              <a:t>Si la implementación es fácil de explicar, puede que sea una buena idea.</a:t>
            </a:r>
          </a:p>
          <a:p>
            <a:r>
              <a:rPr lang="es-AR" dirty="0"/>
              <a:t>Los espacios de nombres (</a:t>
            </a:r>
            <a:r>
              <a:rPr lang="es-AR" dirty="0" err="1"/>
              <a:t>namespaces</a:t>
            </a:r>
            <a:r>
              <a:rPr lang="es-AR" dirty="0"/>
              <a:t>) son una gran idea ¡Hagamos más de esas cosas!</a:t>
            </a:r>
          </a:p>
          <a:p>
            <a:endParaRPr lang="es-AR" dirty="0"/>
          </a:p>
        </p:txBody>
      </p:sp>
    </p:spTree>
    <p:extLst>
      <p:ext uri="{BB962C8B-B14F-4D97-AF65-F5344CB8AC3E}">
        <p14:creationId xmlns:p14="http://schemas.microsoft.com/office/powerpoint/2010/main" val="31826532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9952" y="1262062"/>
            <a:ext cx="10987905" cy="3662635"/>
          </a:xfrm>
          <a:prstGeom prst="rect">
            <a:avLst/>
          </a:prstGeom>
        </p:spPr>
      </p:pic>
    </p:spTree>
    <p:extLst>
      <p:ext uri="{BB962C8B-B14F-4D97-AF65-F5344CB8AC3E}">
        <p14:creationId xmlns:p14="http://schemas.microsoft.com/office/powerpoint/2010/main" val="32148126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47033" y="381135"/>
            <a:ext cx="8619036" cy="5808481"/>
          </a:xfrm>
          <a:prstGeom prst="rect">
            <a:avLst/>
          </a:prstGeom>
        </p:spPr>
      </p:pic>
    </p:spTree>
    <p:extLst>
      <p:ext uri="{BB962C8B-B14F-4D97-AF65-F5344CB8AC3E}">
        <p14:creationId xmlns:p14="http://schemas.microsoft.com/office/powerpoint/2010/main" val="31312260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Objetos tipo </a:t>
            </a:r>
            <a:r>
              <a:rPr lang="es-MX" dirty="0" err="1"/>
              <a:t>list</a:t>
            </a:r>
            <a:r>
              <a:rPr lang="es-MX" dirty="0"/>
              <a:t> y tipo </a:t>
            </a:r>
            <a:r>
              <a:rPr lang="es-MX" dirty="0" err="1"/>
              <a:t>tuple</a:t>
            </a:r>
            <a:br>
              <a:rPr lang="es-MX" dirty="0"/>
            </a:br>
            <a:endParaRPr lang="es-MX" dirty="0"/>
          </a:p>
        </p:txBody>
      </p:sp>
      <p:sp>
        <p:nvSpPr>
          <p:cNvPr id="4" name="Marcador de texto 3"/>
          <p:cNvSpPr>
            <a:spLocks noGrp="1"/>
          </p:cNvSpPr>
          <p:nvPr>
            <p:ph type="body" idx="1"/>
          </p:nvPr>
        </p:nvSpPr>
        <p:spPr/>
        <p:txBody>
          <a:bodyPr/>
          <a:lstStyle/>
          <a:p>
            <a:endParaRPr lang="es-MX"/>
          </a:p>
        </p:txBody>
      </p:sp>
    </p:spTree>
    <p:extLst>
      <p:ext uri="{BB962C8B-B14F-4D97-AF65-F5344CB8AC3E}">
        <p14:creationId xmlns:p14="http://schemas.microsoft.com/office/powerpoint/2010/main" val="5931649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Objetos tipo </a:t>
            </a:r>
            <a:r>
              <a:rPr lang="es-MX" b="1" i="1" dirty="0" err="1"/>
              <a:t>list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Los objetos tipo </a:t>
            </a:r>
            <a:r>
              <a:rPr lang="es-MX" dirty="0" err="1"/>
              <a:t>list</a:t>
            </a:r>
            <a:r>
              <a:rPr lang="es-MX" dirty="0"/>
              <a:t> son una secuencia ordenada de objetos separados por comas y encerrados entre corchetes ([ ]).</a:t>
            </a:r>
          </a:p>
          <a:p>
            <a:endParaRPr lang="es-MX" dirty="0"/>
          </a:p>
          <a:p>
            <a:r>
              <a:rPr lang="es-MX" dirty="0"/>
              <a:t>[&lt;objeto_1&gt;, &lt;objeto_2&gt;, ..., &lt;</a:t>
            </a:r>
            <a:r>
              <a:rPr lang="es-MX" dirty="0" err="1"/>
              <a:t>objeto_n</a:t>
            </a:r>
            <a:r>
              <a:rPr lang="es-MX" dirty="0"/>
              <a:t>&gt;]</a:t>
            </a:r>
          </a:p>
          <a:p>
            <a:r>
              <a:rPr lang="es-MX" dirty="0"/>
              <a:t>Cabe hacer notar que los objetos de tipo </a:t>
            </a:r>
            <a:r>
              <a:rPr lang="es-MX" dirty="0" err="1"/>
              <a:t>list</a:t>
            </a:r>
            <a:r>
              <a:rPr lang="es-MX" dirty="0"/>
              <a:t> no son equivalentes a las matrices en otros lenguajes de programación.</a:t>
            </a:r>
          </a:p>
        </p:txBody>
      </p:sp>
    </p:spTree>
    <p:extLst>
      <p:ext uri="{BB962C8B-B14F-4D97-AF65-F5344CB8AC3E}">
        <p14:creationId xmlns:p14="http://schemas.microsoft.com/office/powerpoint/2010/main" val="4146699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6626" y="2377440"/>
            <a:ext cx="10519421" cy="1789611"/>
          </a:xfrm>
          <a:prstGeom prst="rect">
            <a:avLst/>
          </a:prstGeom>
        </p:spPr>
      </p:pic>
    </p:spTree>
    <p:extLst>
      <p:ext uri="{BB962C8B-B14F-4D97-AF65-F5344CB8AC3E}">
        <p14:creationId xmlns:p14="http://schemas.microsoft.com/office/powerpoint/2010/main" val="31566310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Indexado de los objetos tipo </a:t>
            </a:r>
            <a:r>
              <a:rPr lang="es-MX" dirty="0" err="1"/>
              <a:t>list</a:t>
            </a:r>
            <a:r>
              <a:rPr lang="es-MX" dirty="0"/>
              <a:t>.</a:t>
            </a:r>
          </a:p>
        </p:txBody>
      </p:sp>
      <p:sp>
        <p:nvSpPr>
          <p:cNvPr id="3" name="Marcador de contenido 2"/>
          <p:cNvSpPr>
            <a:spLocks noGrp="1"/>
          </p:cNvSpPr>
          <p:nvPr>
            <p:ph idx="1"/>
          </p:nvPr>
        </p:nvSpPr>
        <p:spPr/>
        <p:txBody>
          <a:bodyPr>
            <a:normAutofit/>
          </a:bodyPr>
          <a:lstStyle/>
          <a:p>
            <a:r>
              <a:rPr lang="es-MX" dirty="0"/>
              <a:t>Cada elemento de un objeto de tipo </a:t>
            </a:r>
            <a:r>
              <a:rPr lang="es-MX" dirty="0" err="1"/>
              <a:t>list</a:t>
            </a:r>
            <a:r>
              <a:rPr lang="es-MX" dirty="0"/>
              <a:t> está indexado numéricamente iniciando con la posición 0 y aumentando en 1 unidad hasta llegar al último elemento.</a:t>
            </a:r>
          </a:p>
          <a:p>
            <a:r>
              <a:rPr lang="es-MX" dirty="0"/>
              <a:t>También es posible indexar a dichos elementos a partir del último elemento. El último elemento tendría asignada la posición -1 y los siguientes continuarán con decrementos de 1 en 1 hasta llegar al primero.</a:t>
            </a:r>
          </a:p>
          <a:p>
            <a:r>
              <a:rPr lang="es-MX" dirty="0"/>
              <a:t>Para acceder a un elemento de un objeto de tipo </a:t>
            </a:r>
            <a:r>
              <a:rPr lang="es-MX" dirty="0" err="1"/>
              <a:t>list</a:t>
            </a:r>
            <a:r>
              <a:rPr lang="es-MX" dirty="0"/>
              <a:t> se utiliza la siguiente sintaxis.</a:t>
            </a:r>
          </a:p>
          <a:p>
            <a:r>
              <a:rPr lang="es-MX" dirty="0"/>
              <a:t>&lt;objeto tipo </a:t>
            </a:r>
            <a:r>
              <a:rPr lang="es-MX" dirty="0" err="1"/>
              <a:t>list</a:t>
            </a:r>
            <a:r>
              <a:rPr lang="es-MX" dirty="0"/>
              <a:t>&gt;[&lt;posición&gt;]</a:t>
            </a:r>
          </a:p>
          <a:p>
            <a:r>
              <a:rPr lang="es-MX" dirty="0"/>
              <a:t>Si se trata de acceder a un elemento con un índice que excede el tamaño del objeto, se obtendrá un error de tipo </a:t>
            </a:r>
            <a:r>
              <a:rPr lang="es-MX" dirty="0" err="1"/>
              <a:t>IndexError</a:t>
            </a:r>
            <a:r>
              <a:rPr lang="es-MX" dirty="0"/>
              <a:t>.</a:t>
            </a:r>
          </a:p>
        </p:txBody>
      </p:sp>
    </p:spTree>
    <p:extLst>
      <p:ext uri="{BB962C8B-B14F-4D97-AF65-F5344CB8AC3E}">
        <p14:creationId xmlns:p14="http://schemas.microsoft.com/office/powerpoint/2010/main" val="28741816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49729" y="73541"/>
            <a:ext cx="8724900" cy="6784459"/>
          </a:xfrm>
          <a:prstGeom prst="rect">
            <a:avLst/>
          </a:prstGeom>
        </p:spPr>
      </p:pic>
    </p:spTree>
    <p:extLst>
      <p:ext uri="{BB962C8B-B14F-4D97-AF65-F5344CB8AC3E}">
        <p14:creationId xmlns:p14="http://schemas.microsoft.com/office/powerpoint/2010/main" val="38017489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Modificación de un elemento de un objeto tipo </a:t>
            </a:r>
            <a:r>
              <a:rPr lang="es-MX" b="1" i="1" dirty="0" err="1"/>
              <a:t>list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Es posible modificar el contenido de un elemento en un objeto de tipo </a:t>
            </a:r>
            <a:r>
              <a:rPr lang="es-MX" i="1" dirty="0" err="1"/>
              <a:t>list</a:t>
            </a:r>
            <a:r>
              <a:rPr lang="es-MX" dirty="0"/>
              <a:t> mediante el operador de asignación (</a:t>
            </a:r>
            <a:r>
              <a:rPr lang="es-MX" i="1" dirty="0"/>
              <a:t>=</a:t>
            </a:r>
            <a:r>
              <a:rPr lang="es-MX" dirty="0"/>
              <a:t>) , sin embargo, no se pueden añadir elementos mediante este procedimiento.</a:t>
            </a:r>
          </a:p>
        </p:txBody>
      </p:sp>
      <p:pic>
        <p:nvPicPr>
          <p:cNvPr id="4" name="Imagen 3"/>
          <p:cNvPicPr>
            <a:picLocks noChangeAspect="1"/>
          </p:cNvPicPr>
          <p:nvPr/>
        </p:nvPicPr>
        <p:blipFill>
          <a:blip r:embed="rId2"/>
          <a:stretch>
            <a:fillRect/>
          </a:stretch>
        </p:blipFill>
        <p:spPr>
          <a:xfrm>
            <a:off x="2306002" y="3103789"/>
            <a:ext cx="5934075" cy="3524250"/>
          </a:xfrm>
          <a:prstGeom prst="rect">
            <a:avLst/>
          </a:prstGeom>
        </p:spPr>
      </p:pic>
    </p:spTree>
    <p:extLst>
      <p:ext uri="{BB962C8B-B14F-4D97-AF65-F5344CB8AC3E}">
        <p14:creationId xmlns:p14="http://schemas.microsoft.com/office/powerpoint/2010/main" val="39085446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Eliminación de un elemento en un objeto tipo </a:t>
            </a:r>
            <a:r>
              <a:rPr lang="es-MX" b="1" i="1" dirty="0" err="1"/>
              <a:t>list</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Para eliminar un elemento en un objeto de tipo </a:t>
            </a:r>
            <a:r>
              <a:rPr lang="es-MX" dirty="0" err="1"/>
              <a:t>list</a:t>
            </a:r>
            <a:r>
              <a:rPr lang="es-MX" dirty="0"/>
              <a:t> se utiliza la declaración del. El elemento identificado mediante su posición será eliminado y en caso de que existan, el índice de los elementos a la derecha se correrán un lugar a la izquierda.</a:t>
            </a:r>
          </a:p>
          <a:p>
            <a:r>
              <a:rPr lang="es-MX" dirty="0"/>
              <a:t>La sintaxis es la siguiente:</a:t>
            </a:r>
          </a:p>
          <a:p>
            <a:r>
              <a:rPr lang="es-MX" dirty="0"/>
              <a:t>del &lt;objeto tipo </a:t>
            </a:r>
            <a:r>
              <a:rPr lang="es-MX" dirty="0" err="1"/>
              <a:t>list</a:t>
            </a:r>
            <a:r>
              <a:rPr lang="es-MX" dirty="0"/>
              <a:t>&gt;[&lt;posición&gt;]</a:t>
            </a:r>
          </a:p>
        </p:txBody>
      </p:sp>
      <p:pic>
        <p:nvPicPr>
          <p:cNvPr id="5" name="Imagen 4"/>
          <p:cNvPicPr>
            <a:picLocks noChangeAspect="1"/>
          </p:cNvPicPr>
          <p:nvPr/>
        </p:nvPicPr>
        <p:blipFill>
          <a:blip r:embed="rId2"/>
          <a:stretch>
            <a:fillRect/>
          </a:stretch>
        </p:blipFill>
        <p:spPr>
          <a:xfrm>
            <a:off x="5296445" y="3088821"/>
            <a:ext cx="3403418" cy="3650939"/>
          </a:xfrm>
          <a:prstGeom prst="rect">
            <a:avLst/>
          </a:prstGeom>
        </p:spPr>
      </p:pic>
    </p:spTree>
    <p:extLst>
      <p:ext uri="{BB962C8B-B14F-4D97-AF65-F5344CB8AC3E}">
        <p14:creationId xmlns:p14="http://schemas.microsoft.com/office/powerpoint/2010/main" val="37455305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"Rebanado" de objetos tipo </a:t>
            </a:r>
            <a:r>
              <a:rPr lang="es-MX" b="1" i="1" dirty="0" err="1"/>
              <a:t>list</a:t>
            </a:r>
            <a:r>
              <a:rPr lang="es-MX" b="1" dirty="0"/>
              <a:t>.</a:t>
            </a:r>
            <a:br>
              <a:rPr lang="es-MX" b="1" dirty="0"/>
            </a:br>
            <a:endParaRPr lang="es-MX" dirty="0"/>
          </a:p>
        </p:txBody>
      </p:sp>
      <p:sp>
        <p:nvSpPr>
          <p:cNvPr id="3" name="Marcador de contenido 2"/>
          <p:cNvSpPr>
            <a:spLocks noGrp="1"/>
          </p:cNvSpPr>
          <p:nvPr>
            <p:ph idx="1"/>
          </p:nvPr>
        </p:nvSpPr>
        <p:spPr/>
        <p:txBody>
          <a:bodyPr>
            <a:normAutofit/>
          </a:bodyPr>
          <a:lstStyle/>
          <a:p>
            <a:r>
              <a:rPr lang="es-MX" dirty="0"/>
              <a:t>Es posible extraer una porción definida de elementos contenidos en un objeto tipo </a:t>
            </a:r>
            <a:r>
              <a:rPr lang="es-MX" dirty="0" err="1"/>
              <a:t>list</a:t>
            </a:r>
            <a:r>
              <a:rPr lang="es-MX" dirty="0"/>
              <a:t> mediante el uso de rangos con la siguiente sintaxis.</a:t>
            </a:r>
          </a:p>
          <a:p>
            <a:r>
              <a:rPr lang="es-MX" dirty="0"/>
              <a:t>&lt;objeto tipo </a:t>
            </a:r>
            <a:r>
              <a:rPr lang="es-MX" dirty="0" err="1"/>
              <a:t>list</a:t>
            </a:r>
            <a:r>
              <a:rPr lang="es-MX" dirty="0"/>
              <a:t>&gt;[</a:t>
            </a:r>
            <a:r>
              <a:rPr lang="es-MX" dirty="0" err="1"/>
              <a:t>m:n</a:t>
            </a:r>
            <a:r>
              <a:rPr lang="es-MX" dirty="0"/>
              <a:t>]</a:t>
            </a:r>
          </a:p>
          <a:p>
            <a:r>
              <a:rPr lang="es-MX" dirty="0"/>
              <a:t>El resultado será un nuevo objeto de tipo </a:t>
            </a:r>
            <a:r>
              <a:rPr lang="es-MX" dirty="0" err="1"/>
              <a:t>list</a:t>
            </a:r>
            <a:r>
              <a:rPr lang="es-MX" dirty="0"/>
              <a:t> conteniendo los elementos que van del índice m a n-1.</a:t>
            </a:r>
          </a:p>
          <a:p>
            <a:pPr lvl="1"/>
            <a:r>
              <a:rPr lang="es-MX" dirty="0"/>
              <a:t>Para que sea un rango válido, m debe de ser siempre menor que n.</a:t>
            </a:r>
          </a:p>
          <a:p>
            <a:pPr lvl="1"/>
            <a:r>
              <a:rPr lang="es-MX" dirty="0"/>
              <a:t>Si no se designa un índice a la izquierda del signo ( : ) se asume que m = 0.</a:t>
            </a:r>
          </a:p>
          <a:p>
            <a:pPr lvl="1"/>
            <a:r>
              <a:rPr lang="es-MX" dirty="0"/>
              <a:t>Si no se designa un índice a la derecha del signo ( : ) se asume que n = tamaño del objeto tipo </a:t>
            </a:r>
            <a:r>
              <a:rPr lang="es-MX" dirty="0" err="1"/>
              <a:t>list</a:t>
            </a:r>
            <a:r>
              <a:rPr lang="es-MX" dirty="0"/>
              <a:t>.</a:t>
            </a:r>
          </a:p>
        </p:txBody>
      </p:sp>
    </p:spTree>
    <p:extLst>
      <p:ext uri="{BB962C8B-B14F-4D97-AF65-F5344CB8AC3E}">
        <p14:creationId xmlns:p14="http://schemas.microsoft.com/office/powerpoint/2010/main" val="184425354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4CEA85C4CD844BAC2C8BDCF13DE485" ma:contentTypeVersion="2" ma:contentTypeDescription="Create a new document." ma:contentTypeScope="" ma:versionID="1e4648eed70cf3c81fd344ef8ddc694a">
  <xsd:schema xmlns:xsd="http://www.w3.org/2001/XMLSchema" xmlns:xs="http://www.w3.org/2001/XMLSchema" xmlns:p="http://schemas.microsoft.com/office/2006/metadata/properties" xmlns:ns2="f6f26f2f-4740-49e7-bc1a-0cf506b90cf1" targetNamespace="http://schemas.microsoft.com/office/2006/metadata/properties" ma:root="true" ma:fieldsID="278f6956f3ef77068b705a0863727985" ns2:_="">
    <xsd:import namespace="f6f26f2f-4740-49e7-bc1a-0cf506b90c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f26f2f-4740-49e7-bc1a-0cf506b90c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5DB5DB-CE6C-45ED-A5A8-09788256C8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f26f2f-4740-49e7-bc1a-0cf506b90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E26F5B-09CA-4C82-A8D7-8F725DA10F01}">
  <ds:schemaRefs>
    <ds:schemaRef ds:uri="http://schemas.microsoft.com/sharepoint/v3/contenttype/forms"/>
  </ds:schemaRefs>
</ds:datastoreItem>
</file>

<file path=customXml/itemProps3.xml><?xml version="1.0" encoding="utf-8"?>
<ds:datastoreItem xmlns:ds="http://schemas.openxmlformats.org/officeDocument/2006/customXml" ds:itemID="{6D930630-E18D-437A-9854-E01D90B9D51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4208</TotalTime>
  <Words>6591</Words>
  <Application>Microsoft Office PowerPoint</Application>
  <PresentationFormat>Panorámica</PresentationFormat>
  <Paragraphs>447</Paragraphs>
  <Slides>149</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149</vt:i4>
      </vt:variant>
    </vt:vector>
  </HeadingPairs>
  <TitlesOfParts>
    <vt:vector size="154" baseType="lpstr">
      <vt:lpstr>Arial</vt:lpstr>
      <vt:lpstr>Calibri</vt:lpstr>
      <vt:lpstr>Trebuchet MS</vt:lpstr>
      <vt:lpstr>Wingdings 3</vt:lpstr>
      <vt:lpstr>Faceta</vt:lpstr>
      <vt:lpstr>Programación 2</vt:lpstr>
      <vt:lpstr>Python3</vt:lpstr>
      <vt:lpstr>¿Porque Python?</vt:lpstr>
      <vt:lpstr>Historia</vt:lpstr>
      <vt:lpstr>Características y Paradigma</vt:lpstr>
      <vt:lpstr>Características y Paradigma</vt:lpstr>
      <vt:lpstr>Filosofía </vt:lpstr>
      <vt:lpstr>Presentación de PowerPoint</vt:lpstr>
      <vt:lpstr>Presentación de PowerPoint</vt:lpstr>
      <vt:lpstr>introducción a los lenguajes de programación </vt:lpstr>
      <vt:lpstr>Lenguajes de alto y bajo nivel. </vt:lpstr>
      <vt:lpstr>Interpretado vs Compilado  vs Semi-Compilado</vt:lpstr>
      <vt:lpstr>El entorno interactivo</vt:lpstr>
      <vt:lpstr>Presentación de PowerPoint</vt:lpstr>
      <vt:lpstr>Hola Mundo </vt:lpstr>
      <vt:lpstr>Ejecución de guiones (scripts) </vt:lpstr>
      <vt:lpstr>Ejecución en entornos basados en UNIX. (MAC)</vt:lpstr>
      <vt:lpstr>Ejecución en Windows. </vt:lpstr>
      <vt:lpstr>Codificación de caracteres en Python. </vt:lpstr>
      <vt:lpstr>Palabras reservadas en Python 3. </vt:lpstr>
      <vt:lpstr>El espacio de nombres (namespace) </vt:lpstr>
      <vt:lpstr>El operador de asignación ( = ) </vt:lpstr>
      <vt:lpstr>Presentación de PowerPoint</vt:lpstr>
      <vt:lpstr>Sintaxis para la elaboración de nombres en Python 3. </vt:lpstr>
      <vt:lpstr>La función id(). </vt:lpstr>
      <vt:lpstr>Eliminación de nombres mediante la declaración del. </vt:lpstr>
      <vt:lpstr>La función dir() </vt:lpstr>
      <vt:lpstr>Expresiones. </vt:lpstr>
      <vt:lpstr>Declaraciones (Statements). </vt:lpstr>
      <vt:lpstr>Tipos de datos básicos y operadores</vt:lpstr>
      <vt:lpstr> Tipos de datos en Python. </vt:lpstr>
      <vt:lpstr>Tipos numéricos.</vt:lpstr>
      <vt:lpstr>Números enteros (int).</vt:lpstr>
      <vt:lpstr>Números de punto flotante (float). </vt:lpstr>
      <vt:lpstr>Números complejos (complex). </vt:lpstr>
      <vt:lpstr>Valores booleanos (bool). </vt:lpstr>
      <vt:lpstr>Cadenas de caracteres (str) . </vt:lpstr>
      <vt:lpstr>None. </vt:lpstr>
      <vt:lpstr>Funciones relativas a tipos de datos. </vt:lpstr>
      <vt:lpstr>type(). </vt:lpstr>
      <vt:lpstr>La función str(). </vt:lpstr>
      <vt:lpstr>La función int(). </vt:lpstr>
      <vt:lpstr>Presentación de PowerPoint</vt:lpstr>
      <vt:lpstr>La función float(). </vt:lpstr>
      <vt:lpstr>Presentación de PowerPoint</vt:lpstr>
      <vt:lpstr>La función complex(). </vt:lpstr>
      <vt:lpstr>La función bool(). </vt:lpstr>
      <vt:lpstr>Tipos inmutables. </vt:lpstr>
      <vt:lpstr>Operadores. </vt:lpstr>
      <vt:lpstr>Presentación de PowerPoint</vt:lpstr>
      <vt:lpstr>Reglas de precedencia en operaciones aritméticas. </vt:lpstr>
      <vt:lpstr>Presentación de PowerPoint</vt:lpstr>
      <vt:lpstr>Operadores de relación. </vt:lpstr>
      <vt:lpstr>Presentación de PowerPoint</vt:lpstr>
      <vt:lpstr>Operadores lógicos. </vt:lpstr>
      <vt:lpstr>Presentación de PowerPoint</vt:lpstr>
      <vt:lpstr>Operadores de pertenencia. </vt:lpstr>
      <vt:lpstr>Operadores de asignación. </vt:lpstr>
      <vt:lpstr>Presentación de PowerPoint</vt:lpstr>
      <vt:lpstr>Operadores de identidad. </vt:lpstr>
      <vt:lpstr>Entrada y salida estándar </vt:lpstr>
      <vt:lpstr>Salida estándar. </vt:lpstr>
      <vt:lpstr>Presentación de PowerPoint</vt:lpstr>
      <vt:lpstr>Despliegue con formato. </vt:lpstr>
      <vt:lpstr>Presentación de PowerPoint</vt:lpstr>
      <vt:lpstr>Presentación de PowerPoint</vt:lpstr>
      <vt:lpstr>Caracteres de escape. </vt:lpstr>
      <vt:lpstr>Presentación de PowerPoint</vt:lpstr>
      <vt:lpstr>Presentación de PowerPoint</vt:lpstr>
      <vt:lpstr>Entrada estándar con input(). </vt:lpstr>
      <vt:lpstr>Presentación de PowerPoint</vt:lpstr>
      <vt:lpstr>Bloques de código, comentarios y condicionales </vt:lpstr>
      <vt:lpstr>Indentación de bloques de código. </vt:lpstr>
      <vt:lpstr>Comentarios. </vt:lpstr>
      <vt:lpstr>Comentarios de una sola línea #. </vt:lpstr>
      <vt:lpstr>Docstrings. </vt:lpstr>
      <vt:lpstr>if simple e indentación.  </vt:lpstr>
      <vt:lpstr>Estructura if...else. </vt:lpstr>
      <vt:lpstr>Estructura if...elif...else. </vt:lpstr>
      <vt:lpstr>Ciclos, iteraciones e interrupciones de flujo </vt:lpstr>
      <vt:lpstr>Ciclos con while. </vt:lpstr>
      <vt:lpstr>Interrupciones de ejecución de un bloque. </vt:lpstr>
      <vt:lpstr>La palabra reservada continue. </vt:lpstr>
      <vt:lpstr>La palabra reservada break. </vt:lpstr>
      <vt:lpstr>La función exit(). </vt:lpstr>
      <vt:lpstr>Iteraciones con for... in. </vt:lpstr>
      <vt:lpstr>Objetos iterables. </vt:lpstr>
      <vt:lpstr>La función range()</vt:lpstr>
      <vt:lpstr>Presentación de PowerPoint</vt:lpstr>
      <vt:lpstr>Presentación de PowerPoint</vt:lpstr>
      <vt:lpstr>Presentación de PowerPoint</vt:lpstr>
      <vt:lpstr>Objetos tipo list y tipo tuple </vt:lpstr>
      <vt:lpstr>Objetos tipo list. </vt:lpstr>
      <vt:lpstr>Presentación de PowerPoint</vt:lpstr>
      <vt:lpstr>Indexado de los objetos tipo list.</vt:lpstr>
      <vt:lpstr>Presentación de PowerPoint</vt:lpstr>
      <vt:lpstr>Modificación de un elemento de un objeto tipo list. </vt:lpstr>
      <vt:lpstr>Eliminación de un elemento en un objeto tipo list. </vt:lpstr>
      <vt:lpstr>"Rebanado" de objetos tipo list. </vt:lpstr>
      <vt:lpstr>Presentación de PowerPoint</vt:lpstr>
      <vt:lpstr>Presentación de PowerPoint</vt:lpstr>
      <vt:lpstr>Operadores aplicables a los objetos tipo list. </vt:lpstr>
      <vt:lpstr>El operador de adición (+). </vt:lpstr>
      <vt:lpstr>El operador de multiplicación (*). </vt:lpstr>
      <vt:lpstr>Métodos propios de los objetos tipo list. </vt:lpstr>
      <vt:lpstr>Presentación de PowerPoint</vt:lpstr>
      <vt:lpstr>Objetos tipo tuple. </vt:lpstr>
      <vt:lpstr>Los objetos tipo tuple son "inmutables". </vt:lpstr>
      <vt:lpstr>Presentación de PowerPoint</vt:lpstr>
      <vt:lpstr>Métodos de los objetos de tipo tuple. </vt:lpstr>
      <vt:lpstr>Transformaciones entre objetos tipo list y tipo tuple. </vt:lpstr>
      <vt:lpstr>Funciones útiles con los objetos tipo list y tipo tuple. </vt:lpstr>
      <vt:lpstr>Presentación de PowerPoint</vt:lpstr>
      <vt:lpstr>Presentación de PowerPoint</vt:lpstr>
      <vt:lpstr>Conjuntos &lt;set&gt;</vt:lpstr>
      <vt:lpstr>Métodos </vt:lpstr>
      <vt:lpstr>Presentación de PowerPoint</vt:lpstr>
      <vt:lpstr>Presentación de PowerPoint</vt:lpstr>
      <vt:lpstr>Objetos tipo dict </vt:lpstr>
      <vt:lpstr>Estructura de un objeto tipo dict. </vt:lpstr>
      <vt:lpstr>Sintaxis con llaves. </vt:lpstr>
      <vt:lpstr>Presentación de PowerPoint</vt:lpstr>
      <vt:lpstr>La función dict(). </vt:lpstr>
      <vt:lpstr>Presentación de PowerPoint</vt:lpstr>
      <vt:lpstr>Acceso y modificación de los elementos de tipo dict. </vt:lpstr>
      <vt:lpstr>Presentación de PowerPoint</vt:lpstr>
      <vt:lpstr>Modificación o adición de un elemento contenido en un objeto de tipo dict. </vt:lpstr>
      <vt:lpstr>Presentación de PowerPoint</vt:lpstr>
      <vt:lpstr>Eliminación de un elemento contenido en un objeto de tipo dict. </vt:lpstr>
      <vt:lpstr>Funciones</vt:lpstr>
      <vt:lpstr>Definición de una función. </vt:lpstr>
      <vt:lpstr>Presentación de PowerPoint</vt:lpstr>
      <vt:lpstr>Parámetros y argumentos. </vt:lpstr>
      <vt:lpstr>Presentación de PowerPoint</vt:lpstr>
      <vt:lpstr>Parámetros con argumentos por defecto. </vt:lpstr>
      <vt:lpstr>Presentación de PowerPoint</vt:lpstr>
      <vt:lpstr>Captura de varios argumentos en un parámetro de tipo tuple (args). </vt:lpstr>
      <vt:lpstr>Presentación de PowerPoint</vt:lpstr>
      <vt:lpstr>La expresión return.</vt:lpstr>
      <vt:lpstr>Borrar pantalla</vt:lpstr>
      <vt:lpstr>Programación Orientada a Objetos</vt:lpstr>
      <vt:lpstr>POO</vt:lpstr>
      <vt:lpstr>Presentación de PowerPoint</vt:lpstr>
      <vt:lpstr>Presentación de PowerPoint</vt:lpstr>
      <vt:lpstr>Características de la programación orientada a objetos</vt:lpstr>
      <vt:lpstr>Presentación de PowerPoint</vt:lpstr>
      <vt:lpstr>Presentación de PowerPoint</vt:lpstr>
      <vt:lpstr>Presentación de PowerPoint</vt:lpstr>
      <vt:lpstr>Clases y Objetos</vt:lpstr>
    </vt:vector>
  </TitlesOfParts>
  <Company>Ternium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2</dc:title>
  <dc:creator>GUAJARDO G. Luis Eduardo     [PROV]</dc:creator>
  <cp:lastModifiedBy>JOSE CLAUDIO GAYTAN GUTIERREZ</cp:lastModifiedBy>
  <cp:revision>43</cp:revision>
  <dcterms:created xsi:type="dcterms:W3CDTF">2020-01-13T17:02:25Z</dcterms:created>
  <dcterms:modified xsi:type="dcterms:W3CDTF">2021-09-25T00:26:22Z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0x010100324CEA85C4CD844BAC2C8BDCF13DE485</vt:lpwstr>
  </property>
</Properties>
</file>