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3" r:id="rId19"/>
    <p:sldId id="324" r:id="rId20"/>
    <p:sldId id="325" r:id="rId21"/>
    <p:sldId id="327" r:id="rId22"/>
    <p:sldId id="328" r:id="rId23"/>
    <p:sldId id="329" r:id="rId24"/>
    <p:sldId id="330" r:id="rId25"/>
    <p:sldId id="331" r:id="rId26"/>
    <p:sldId id="332" r:id="rId27"/>
    <p:sldId id="333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Saira" panose="020B0604020202020204" charset="0"/>
      <p:regular r:id="rId34"/>
      <p:bold r:id="rId35"/>
      <p:italic r:id="rId36"/>
      <p:boldItalic r:id="rId37"/>
    </p:embeddedFont>
    <p:embeddedFont>
      <p:font typeface="Saira Medium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124BF92-B88F-4BF5-BF10-CA06AEE9937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Analise de desenvolvimento" id="{C17B6385-3290-436F-A071-5B0E712D4736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Gerenciamento de memória" id="{29EC9426-2855-44D2-8E2F-FDAAB6616B3A}">
          <p14:sldIdLst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27" autoAdjust="0"/>
  </p:normalViewPr>
  <p:slideViewPr>
    <p:cSldViewPr snapToGrid="0">
      <p:cViewPr varScale="1">
        <p:scale>
          <a:sx n="71" d="100"/>
          <a:sy n="71" d="100"/>
        </p:scale>
        <p:origin x="58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424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ogodoy99/curso-performance-dotnet/tree/main/demos/demo_k6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ogodoy99/curso-performance-dotnet/tree/main/demos/demo_benchmark_string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udiogodoy99/curso-performance-dotnet/tree/main/demos/demo-benchmark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2e995e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2e995e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617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5199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765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2e995edd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2e995edd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027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hlinkClick r:id="rId3"/>
              </a:rPr>
              <a:t>curso</a:t>
            </a:r>
            <a:r>
              <a:rPr lang="en-US" dirty="0">
                <a:hlinkClick r:id="rId3"/>
              </a:rPr>
              <a:t>-performance-dotnet/demos/demo_k6 at main · claudiogodoy99/</a:t>
            </a:r>
            <a:r>
              <a:rPr lang="en-US" dirty="0" err="1">
                <a:hlinkClick r:id="rId3"/>
              </a:rPr>
              <a:t>curso</a:t>
            </a:r>
            <a:r>
              <a:rPr lang="en-US" dirty="0">
                <a:hlinkClick r:id="rId3"/>
              </a:rPr>
              <a:t>-performance-dotnet (github.com)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9876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Visual Studio oferece uma variedade de ferramentas de perfil e diagnóstico que podem ajudá-lo a diagnosticar o uso de memória e CPU e outros problemas de nível de aplicativo. Com essas ferramentas, você pode acumular dados de desempenho enquanto executa seu aplicativo. Um profiler pode ajudá-lo a tomar decisões informadas rapidamente, fornecendo uma representação visual dos tempos de execução e uso de CPU para seu aplicativo.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236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2e995edd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2e995edd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928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2e995edd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2e995edd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Gerenciando a memória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Gerenciamento de recursos já fez parte do cerne da engenharia de software, entretanto, essa preocupação com consumo de CPU e memória, decaiu consideravelmente na ultima década, devido à evolução dos frameworks, abundância/redução do custo de recursos computacionais.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 contraste com esse declínio, o mercado começou a exigir que aplicações sejam extremamente eficientes em termos de recursos computacionais novamente, com o avanço das ferramentas de orquestração de containers, cloud computing, microsservices, etc.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trabalho de otimização de desempenho no .NET frequentemente significa remover alocações do seu código. Cada bloco de memória que você aloca eventualmente deve ser liberado. Menos alocações reduzem o tempo gasto na coleta de lixo. Isso permite um tempo de execução mais previsível ao remover as coletas de lixo de caminhos de código específicos.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871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443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6804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2e995edd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2e995edd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2e995edd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2e995edd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Otimizando o Desempenho de Strings no .NET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Ao otimizar o desempenho de strings no .NET, existem várias dicas e truques que você pode empregar. Vamos explorar algumas estratégias-chave: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 Use StringBuilder em Vez da Concatenação de Strings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`StringBuilder`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mais eficiente para construir strings do que a concatenação repetida usando o operador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`+`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 Ele minimiza as alocações e realocações de memória.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**Dica:**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Sempre que precisar concatenar várias strings, use 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`StringBuilder`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 Escolha a Sobrecarga Certa para EndsWith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Ao verificar se uma string termina com um caractere ou substring específicos, prefira a sobrecarga que recebe um único caractere em vez de uma string completa.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**Dica:**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Use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`EndsWith(char)`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em vez de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`EndsWith(string)`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para obter melhor desempenho.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 IsNullOrEmpty vs IsNullOrWhitespace vs IsNullOrEmpty + Trim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Esses métodos têm propósitos diferentes: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`IsNullOrEmpty`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Verifica se uma string é nula ou vazia.</a:t>
            </a:r>
          </a:p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`IsNullOrWhitespace`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Verifica se uma string é nula, vazia ou contém apenas espaços em branco.</a:t>
            </a:r>
          </a:p>
          <a:p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`IsNullOrEmpty + Trim`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Verifica se uma string é nula ou vazia após remover espaços em branco no início e no final.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**Dica:**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Escolha o método apropriado com base nos requisitos específicos.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 Esteja Atento às Comparações Insensíveis a Maiúsculas e Minúsculas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Métodos como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`ToUpper`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`ToLower`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`OrdinalIgnoreCase`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`InvariantCultureIgnoreCase`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têm características de desempenho diferentes.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**Dica:**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Entenda as diferenças e escolha o método certo para o seu caso de uso.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 Considere a Alocação de Memória na Serialização JSON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Ao serializar objetos para JSON, esteja ciente das diferenças de alocação de memória entre bibliotecas como Newtonsoft.Json e System.Text.Json.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**Dica:**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Avalie o uso de memória e escolha a biblioteca que melhor se adapta às suas necessidades.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### Perfis e Avalie o Seu Código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Use ferramentas como BenchmarkDotNet para medir o desempenho de diferentes abordagens.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**Dica:**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Perfis e avalie regularmente seu código para identificar gargalos e otimizar conforme necessário.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Lembre-se, pequenas mudanças podem ter um impacto significativo no desempenho.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 Benchmark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benchmark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](</a:t>
            </a:r>
            <a:r>
              <a:rPr lang="pt-BR" b="0" u="sng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../demos/demo_benchmark_strings/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Resultado: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```powershell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 Method                     | Mean        | Error       | StdDev      | Gen0        | Gen1       | Gen2       | Allocated    |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|--------------------------- |------------:|------------:|------------:|------------:|-----------:|-----------:|-------------:|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 ConcatenateStrings         |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71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710.6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us |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086.74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us |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020.71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us |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164375.0000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|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94250.0000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|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93625.0000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|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586280.73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KB |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 StringBuilderConcatenation |    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105.2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us |    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2.05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us |    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3.70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us |    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36.9873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|    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36.9873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|    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36.9873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|    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243.79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KB |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```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### Mean (Média)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O tempo médio de execução para o método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`ConcatenateStrings`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de aproximadamente 71,710.6 microssegundos (ou 71.7106 milissegundos), enquanto para o método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`StringBuilderConcatenation`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de cerca de 105.2 microssegundos (ou 0.1052 milissegundos). Isso indica que o método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`ConcatenateStrings`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mais lento em comparação com 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`StringBuilderConcatenation`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### Error (Erro)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O erro associado à medição do tempo médio é indicado pelos valores de erro. No caso do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`ConcatenateStrings`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o erro é de cerca de 2,086.74 microssegundos, e para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`StringBuilderConcatenation`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é de aproximadamente 2.05 microssegundos. Isso mostra a variabilidade das medições.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### StdDev (Desvio Padrão)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O desvio padrão das medições de tempo indica a dispersão dos resultados em torno da média. Para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`ConcatenateStrings`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o desvio padrão é de cerca de 6,020.71 microssegundos, enquanto para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`StringBuilderConcatenation`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de aproximadamente 3.70 microssegundos.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### Gen0, Gen1, Gen2 (Gerações de Coleta de Lixo)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Esses valores representam a quantidade média de coleções de lixo de primeira, segunda e terceira geração durante a execução dos métodos. Valores mais altos podem indicar uma maior pressão sobre o coletor de lixo.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### Allocated (Alocado)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Indica a quantidade média de memória alocada durante a execução dos métodos. Para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`ConcatenateStrings`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a alocação média é de cerca de 586280.73 KB, enquanto para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`StringBuilderConcatenation`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de aproximadamente 243.79 KB. Isso mostra que o método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`ConcatenateStrings`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aloca significativamente mais memória do que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`StringBuilderConcatenation`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 resumo, embora o método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`ConcatenateStrings`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possa ser mais simples de implementar, ele é mais lento e consome mais memória devido à alocação frequente de novas strings. Por outro lado, 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`StringBuilderConcatenation`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mais eficiente em termos de tempo de execução e uso de memória, especialmente ao lidar com muitas concatenações de strings.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3228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9715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905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0659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6510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6917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2e995edd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2e995edd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hlinkClick r:id="rId3"/>
              </a:rPr>
              <a:t>curso</a:t>
            </a:r>
            <a:r>
              <a:rPr lang="en-US" dirty="0">
                <a:hlinkClick r:id="rId3"/>
              </a:rPr>
              <a:t>-performance-dotnet/demos/</a:t>
            </a:r>
            <a:r>
              <a:rPr lang="en-US" dirty="0" err="1">
                <a:hlinkClick r:id="rId3"/>
              </a:rPr>
              <a:t>demo_benchmark_strings</a:t>
            </a:r>
            <a:r>
              <a:rPr lang="en-US" dirty="0">
                <a:hlinkClick r:id="rId3"/>
              </a:rPr>
              <a:t> at main · claudiogodoy99/</a:t>
            </a:r>
            <a:r>
              <a:rPr lang="en-US" dirty="0" err="1">
                <a:hlinkClick r:id="rId3"/>
              </a:rPr>
              <a:t>curso</a:t>
            </a:r>
            <a:r>
              <a:rPr lang="en-US" dirty="0">
                <a:hlinkClick r:id="rId3"/>
              </a:rPr>
              <a:t>-performance-dotnet (github.com)</a:t>
            </a:r>
            <a:endParaRPr lang="en-US" dirty="0"/>
          </a:p>
          <a:p>
            <a:endParaRPr lang="en-US" dirty="0"/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Resultado: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```powershell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 Method                     | Mean        | Error       | StdDev      | Gen0        | Gen1       | Gen2       | Allocated    |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|--------------------------- |------------:|------------:|------------:|------------:|-----------:|-----------:|-------------:|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 ConcatenateStrings         |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71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710.6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us |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086.74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us |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020.71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us |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164375.0000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|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94250.0000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|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93625.0000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|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586280.73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KB |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| StringBuilderConcatenation |    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105.2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us |    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2.05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us |    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3.70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us |     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36.9873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|    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36.9873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|    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36.9873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|    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243.79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KB |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```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### Mean (Média)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O tempo médio de execução para o método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`ConcatenateStrings`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de aproximadamente 71,710.6 microssegundos (ou 71.7106 milissegundos), enquanto para o método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`StringBuilderConcatenation`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de cerca de 105.2 microssegundos (ou 0.1052 milissegundos). Isso indica que o método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`ConcatenateStrings`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mais lento em comparação com 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`StringBuilderConcatenation`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### Error (Erro)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O erro associado à medição do tempo médio é indicado pelos valores de erro. No caso do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`ConcatenateStrings`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o erro é de cerca de 2,086.74 microssegundos, e para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`StringBuilderConcatenation`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é de aproximadamente 2.05 microssegundos. Isso mostra a variabilidade das medições.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### StdDev (Desvio Padrão)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O desvio padrão das medições de tempo indica a dispersão dos resultados em torno da média. Para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`ConcatenateStrings`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o desvio padrão é de cerca de 6,020.71 microssegundos, enquanto para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`StringBuilderConcatenation`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de aproximadamente 3.70 microssegundos.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### Gen0, Gen1, Gen2 (Gerações de Coleta de Lixo)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Esses valores representam a quantidade média de coleções de lixo de primeira, segunda e terceira geração durante a execução dos métodos. Valores mais altos podem indicar uma maior pressão sobre o coletor de lixo.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### Allocated (Alocado)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Indica a quantidade média de memória alocada durante a execução dos métodos. Para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`ConcatenateStrings`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a alocação média é de cerca de 586280.73 KB, enquanto para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`StringBuilderConcatenation`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de aproximadamente 243.79 KB. Isso mostra que o método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`ConcatenateStrings`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aloca significativamente mais memória do que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`StringBuilderConcatenation`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Em resumo, embora o método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`ConcatenateStrings`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possa ser mais simples de implementar, ele é mais lento e consome mais memória devido à alocação frequente de novas strings. Por outro lado, o 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`StringBuilderConcatenation`</a:t>
            </a:r>
            <a: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é mais eficiente em termos de tempo de execução e uso de memória, especialmente ao lidar com muitas concatenações de strings.</a:t>
            </a:r>
          </a:p>
          <a:p>
            <a:br>
              <a:rPr lang="pt-B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104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2e995edd2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2e995edd2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2e995edd2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2e995edd2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2e995edd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2e995edd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0386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2e995ed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2e995ed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004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2e995ed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2e995ed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hlinkClick r:id="rId3"/>
              </a:rPr>
              <a:t>curso</a:t>
            </a:r>
            <a:r>
              <a:rPr lang="en-US" dirty="0">
                <a:hlinkClick r:id="rId3"/>
              </a:rPr>
              <a:t>-performance-dotnet/demos/demo-benchmark at main · claudiogodoy99/</a:t>
            </a:r>
            <a:r>
              <a:rPr lang="en-US" dirty="0" err="1">
                <a:hlinkClick r:id="rId3"/>
              </a:rPr>
              <a:t>curso</a:t>
            </a:r>
            <a:r>
              <a:rPr lang="en-US" dirty="0">
                <a:hlinkClick r:id="rId3"/>
              </a:rPr>
              <a:t>-performance-dotnet (github.com)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353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Ferramentas de teste de carga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108129"/>
            <a:ext cx="7890300" cy="13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As ferramentas de teste de carga simulam condições de uso intensivo para identificar gargalos de desempenho.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Avaliam o comportamento do sistema sob carga máxima e em picos de tráfego.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Otimizam o sistema, ajustam recursos e garantem desempenho estável.</a:t>
            </a:r>
          </a:p>
        </p:txBody>
      </p:sp>
    </p:spTree>
    <p:extLst>
      <p:ext uri="{BB962C8B-B14F-4D97-AF65-F5344CB8AC3E}">
        <p14:creationId xmlns:p14="http://schemas.microsoft.com/office/powerpoint/2010/main" val="98579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K6: Teste de Carga Simplificado</a:t>
            </a:r>
            <a:endParaRPr lang="pt-BR"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108129"/>
            <a:ext cx="7890300" cy="13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Ferramenta de teste de carga de código aberto e gratuita, focada no desenvolvedor.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Teste a confiabilidade e o desempenho de sistemas, identificando regressões e problemas precocemente.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Utilizada por Desenvolvedores, Engenheiros de QA, SDETs e SREs para testar APIs, microsserviços e websites.</a:t>
            </a:r>
          </a:p>
        </p:txBody>
      </p:sp>
    </p:spTree>
    <p:extLst>
      <p:ext uri="{BB962C8B-B14F-4D97-AF65-F5344CB8AC3E}">
        <p14:creationId xmlns:p14="http://schemas.microsoft.com/office/powerpoint/2010/main" val="2378113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K6: Teste de Carga Simplificado</a:t>
            </a:r>
            <a:endParaRPr lang="pt-BR"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108129"/>
            <a:ext cx="7890300" cy="13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Ferramenta de teste de carga de código aberto e gratuita, focada no desenvolvedor.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Teste a confiabilidade e o desempenho de sistemas, identificando regressões e problemas precocemente.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Utilizada por Desenvolvedores, Engenheiros de QA, SDETs e SREs para testar APIs, microsserviços e websites.</a:t>
            </a:r>
          </a:p>
        </p:txBody>
      </p:sp>
    </p:spTree>
    <p:extLst>
      <p:ext uri="{BB962C8B-B14F-4D97-AF65-F5344CB8AC3E}">
        <p14:creationId xmlns:p14="http://schemas.microsoft.com/office/powerpoint/2010/main" val="1796274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11692" y="2020941"/>
            <a:ext cx="3260700" cy="60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sz="40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Casos de Uso Comuns do K6</a:t>
            </a:r>
            <a:endParaRPr lang="pt-BR" sz="4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br>
              <a:rPr lang="pt-BR" sz="4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pt-BR"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4" name="Google Shape;89;p18">
            <a:extLst>
              <a:ext uri="{FF2B5EF4-FFF2-40B4-BE49-F238E27FC236}">
                <a16:creationId xmlns:a16="http://schemas.microsoft.com/office/drawing/2014/main" id="{D41B4128-39DF-C5C5-A94A-F4FAB7B047D2}"/>
              </a:ext>
            </a:extLst>
          </p:cNvPr>
          <p:cNvSpPr txBox="1"/>
          <p:nvPr/>
        </p:nvSpPr>
        <p:spPr>
          <a:xfrm>
            <a:off x="4416146" y="1412336"/>
            <a:ext cx="4572000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ira"/>
                <a:ea typeface="Saira"/>
                <a:cs typeface="Saira"/>
                <a:sym typeface="Saira"/>
              </a:rPr>
              <a:t>Testes de carga elevada: Pico, estresse e testes prolongados com consumo mínimo de recursos.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ira"/>
                <a:ea typeface="Saira"/>
                <a:cs typeface="Saira"/>
                <a:sym typeface="Saira"/>
              </a:rPr>
              <a:t>Testes de navegador: Identifique problemas específicos de navegadores.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ira"/>
                <a:ea typeface="Saira"/>
                <a:cs typeface="Saira"/>
                <a:sym typeface="Saira"/>
              </a:rPr>
              <a:t>Testes de caos e resiliência: Simule tráfego e injete falhas no Kubernetes.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ira"/>
                <a:ea typeface="Saira"/>
                <a:cs typeface="Saira"/>
                <a:sym typeface="Saira"/>
              </a:rPr>
              <a:t>Monitoramento sintético: Automatize testes para validar o desempenho do ambiente de produção.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387545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2453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399" y="92882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Performance </a:t>
            </a:r>
            <a:r>
              <a:rPr lang="es-E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Profiler</a:t>
            </a:r>
            <a:r>
              <a:rPr lang="es-E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: </a:t>
            </a:r>
            <a:r>
              <a:rPr lang="es-E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Principais</a:t>
            </a:r>
            <a:r>
              <a:rPr lang="es-E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E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Ferramentas</a:t>
            </a:r>
            <a:endParaRPr lang="pt-BR"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299" y="2108129"/>
            <a:ext cx="8497691" cy="13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CPU usage</a:t>
            </a:r>
            <a:r>
              <a:rPr lang="pt-BR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: Mede o tempo ocupado pela CPU executando o código do aplicativo.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.NET object allocation</a:t>
            </a:r>
            <a:r>
              <a:rPr lang="pt-BR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: Rastreia alocações de objetos na plataforma .NET durante a execução.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Memory usage</a:t>
            </a:r>
            <a:r>
              <a:rPr lang="pt-BR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: Monitora o uso de memória, incluindo alocações e liberações.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.NET async tool</a:t>
            </a:r>
            <a:r>
              <a:rPr lang="pt-BR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: Específica para operações assíncronas em aplicativos .NET.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Instrumentation</a:t>
            </a:r>
            <a:r>
              <a:rPr lang="pt-BR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: Fornece métricas detalhadas de desempenho, como tempos de execução.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File I/O</a:t>
            </a:r>
            <a:r>
              <a:rPr lang="pt-BR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: Monitora operações de entrada e saída de arquivos do aplicativo.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.NET Counters</a:t>
            </a:r>
            <a:r>
              <a:rPr lang="pt-BR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: Contadores específicos do .NET para métricas de desempenho.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Database tool</a:t>
            </a:r>
            <a:r>
              <a:rPr lang="pt-BR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: Monitora consultas e operações de banco de dados do aplicativo.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GPU usage</a:t>
            </a:r>
            <a:r>
              <a:rPr lang="pt-BR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: Monitora o uso da GPU pelo aplicativo, se aplicável.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endParaRPr lang="pt-BR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Para acessá-las, pressione Alt+F2 no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636857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D994-82CA-5FFD-1408-BA06305C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0BC27-400A-41CA-50D3-35715E4E2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29319D-6C52-A970-0D75-3E0EEE15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07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0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236450" y="2124525"/>
            <a:ext cx="667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Gerenciamento de memória</a:t>
            </a:r>
          </a:p>
        </p:txBody>
      </p:sp>
    </p:spTree>
    <p:extLst>
      <p:ext uri="{BB962C8B-B14F-4D97-AF65-F5344CB8AC3E}">
        <p14:creationId xmlns:p14="http://schemas.microsoft.com/office/powerpoint/2010/main" val="134606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89;p18">
            <a:extLst>
              <a:ext uri="{FF2B5EF4-FFF2-40B4-BE49-F238E27FC236}">
                <a16:creationId xmlns:a16="http://schemas.microsoft.com/office/drawing/2014/main" id="{D41B4128-39DF-C5C5-A94A-F4FAB7B047D2}"/>
              </a:ext>
            </a:extLst>
          </p:cNvPr>
          <p:cNvSpPr txBox="1"/>
          <p:nvPr/>
        </p:nvSpPr>
        <p:spPr>
          <a:xfrm>
            <a:off x="4416162" y="1165009"/>
            <a:ext cx="4572000" cy="165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aira"/>
                <a:ea typeface="Saira"/>
                <a:cs typeface="Saira"/>
                <a:sym typeface="Saira"/>
              </a:rPr>
              <a:t>Tópicos de Otimização no .NET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Saira"/>
              <a:ea typeface="Saira"/>
              <a:cs typeface="Saira"/>
              <a:sym typeface="Saira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ira"/>
                <a:ea typeface="Saira"/>
                <a:cs typeface="Saira"/>
                <a:sym typeface="Saira"/>
              </a:rPr>
              <a:t>Otimizando 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Saira"/>
                <a:ea typeface="Saira"/>
                <a:cs typeface="Saira"/>
                <a:sym typeface="Saira"/>
              </a:rPr>
              <a:t>Strings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ira"/>
                <a:ea typeface="Saira"/>
                <a:cs typeface="Saira"/>
                <a:sym typeface="Saira"/>
              </a:rPr>
              <a:t> para melhorar o desempenho.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ira"/>
                <a:ea typeface="Saira"/>
                <a:cs typeface="Saira"/>
                <a:sym typeface="Saira"/>
              </a:rPr>
              <a:t>Otimização de 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Saira"/>
                <a:ea typeface="Saira"/>
                <a:cs typeface="Saira"/>
                <a:sym typeface="Saira"/>
              </a:rPr>
              <a:t>expressões regulares 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ira"/>
                <a:ea typeface="Saira"/>
                <a:cs typeface="Saira"/>
                <a:sym typeface="Saira"/>
              </a:rPr>
              <a:t>para eficiência.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ira"/>
                <a:ea typeface="Saira"/>
                <a:cs typeface="Saira"/>
                <a:sym typeface="Saira"/>
              </a:rPr>
              <a:t>Otimização de expressões 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Saira"/>
                <a:ea typeface="Saira"/>
                <a:cs typeface="Saira"/>
                <a:sym typeface="Saira"/>
              </a:rPr>
              <a:t>LINQ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ira"/>
                <a:ea typeface="Saira"/>
                <a:cs typeface="Saira"/>
                <a:sym typeface="Saira"/>
              </a:rPr>
              <a:t> para maior performance.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ira"/>
                <a:ea typeface="Saira"/>
                <a:cs typeface="Saira"/>
                <a:sym typeface="Saira"/>
              </a:rPr>
              <a:t>Utilização de 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Saira"/>
                <a:ea typeface="Saira"/>
                <a:cs typeface="Saira"/>
                <a:sym typeface="Saira"/>
              </a:rPr>
              <a:t>structs e refs </a:t>
            </a:r>
            <a:r>
              <a:rPr lang="pt-B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aira"/>
                <a:ea typeface="Saira"/>
                <a:cs typeface="Saira"/>
                <a:sym typeface="Saira"/>
              </a:rPr>
              <a:t>para minimizar alocações de memória.</a:t>
            </a: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Saira"/>
              <a:ea typeface="Saira"/>
              <a:cs typeface="Saira"/>
              <a:sym typeface="Saira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Saira"/>
              <a:ea typeface="Saira"/>
              <a:cs typeface="Saira"/>
              <a:sym typeface="Saira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Saira"/>
              <a:ea typeface="Saira"/>
              <a:cs typeface="Saira"/>
              <a:sym typeface="Saira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Saira"/>
              <a:ea typeface="Saira"/>
              <a:cs typeface="Saira"/>
              <a:sym typeface="Saira"/>
            </a:endParaRPr>
          </a:p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95000"/>
                  <a:lumOff val="5000"/>
                </a:schemeClr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C9411D24-943E-0743-6A65-4351FF67039E}"/>
              </a:ext>
            </a:extLst>
          </p:cNvPr>
          <p:cNvSpPr txBox="1"/>
          <p:nvPr/>
        </p:nvSpPr>
        <p:spPr>
          <a:xfrm>
            <a:off x="-155838" y="1895288"/>
            <a:ext cx="4572000" cy="150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lvl="0" indent="-1714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aira"/>
                <a:ea typeface="Saira"/>
                <a:cs typeface="Saira"/>
                <a:sym typeface="Saira"/>
              </a:rPr>
              <a:t>Otimizar o desempenho no .NET envolve reduzir alocações de memória para </a:t>
            </a:r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Saira"/>
                <a:ea typeface="Saira"/>
                <a:cs typeface="Saira"/>
                <a:sym typeface="Saira"/>
              </a:rPr>
              <a:t>diminuir o tempo de coleta de lixo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aira"/>
                <a:ea typeface="Saira"/>
                <a:cs typeface="Saira"/>
                <a:sym typeface="Saira"/>
              </a:rPr>
              <a:t>, garantindo um tempo de execução mais previsível.</a:t>
            </a:r>
          </a:p>
        </p:txBody>
      </p:sp>
    </p:spTree>
    <p:extLst>
      <p:ext uri="{BB962C8B-B14F-4D97-AF65-F5344CB8AC3E}">
        <p14:creationId xmlns:p14="http://schemas.microsoft.com/office/powerpoint/2010/main" val="192987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657A88-6CE6-C55E-B28A-F24CC7F47383}"/>
              </a:ext>
            </a:extLst>
          </p:cNvPr>
          <p:cNvSpPr/>
          <p:nvPr/>
        </p:nvSpPr>
        <p:spPr>
          <a:xfrm>
            <a:off x="615400" y="2018836"/>
            <a:ext cx="7913202" cy="230215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75;p16">
            <a:extLst>
              <a:ext uri="{FF2B5EF4-FFF2-40B4-BE49-F238E27FC236}">
                <a16:creationId xmlns:a16="http://schemas.microsoft.com/office/drawing/2014/main" id="{18F67E4F-41E0-CFEB-7263-05F12FB1E15C}"/>
              </a:ext>
            </a:extLst>
          </p:cNvPr>
          <p:cNvSpPr txBox="1"/>
          <p:nvPr/>
        </p:nvSpPr>
        <p:spPr>
          <a:xfrm>
            <a:off x="615399" y="1992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Memory</a:t>
            </a:r>
            <a:r>
              <a:rPr lang="es-ES" sz="18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ES" sz="18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Heap</a:t>
            </a:r>
            <a:endParaRPr lang="pt-BR" sz="18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65DA5D-7EFC-415E-2E83-FB033336F532}"/>
              </a:ext>
            </a:extLst>
          </p:cNvPr>
          <p:cNvSpPr/>
          <p:nvPr/>
        </p:nvSpPr>
        <p:spPr>
          <a:xfrm>
            <a:off x="751438" y="2630811"/>
            <a:ext cx="1771846" cy="124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Objeto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44D09D-731A-7C74-8ED9-F699DB995BE0}"/>
              </a:ext>
            </a:extLst>
          </p:cNvPr>
          <p:cNvSpPr/>
          <p:nvPr/>
        </p:nvSpPr>
        <p:spPr>
          <a:xfrm>
            <a:off x="4820953" y="2638344"/>
            <a:ext cx="2094196" cy="1227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Objeto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630147-0D08-3330-0589-F2F02A827A68}"/>
              </a:ext>
            </a:extLst>
          </p:cNvPr>
          <p:cNvSpPr/>
          <p:nvPr/>
        </p:nvSpPr>
        <p:spPr>
          <a:xfrm>
            <a:off x="7226849" y="2615125"/>
            <a:ext cx="1008308" cy="1230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Objeto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74458D-7D11-6696-6B9E-4DC8BBB794EC}"/>
              </a:ext>
            </a:extLst>
          </p:cNvPr>
          <p:cNvSpPr/>
          <p:nvPr/>
        </p:nvSpPr>
        <p:spPr>
          <a:xfrm>
            <a:off x="2786195" y="2647308"/>
            <a:ext cx="1771846" cy="1227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Objeto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1CB994-A0BC-FE01-C6F8-ABC2347C82C8}"/>
              </a:ext>
            </a:extLst>
          </p:cNvPr>
          <p:cNvGrpSpPr/>
          <p:nvPr/>
        </p:nvGrpSpPr>
        <p:grpSpPr>
          <a:xfrm>
            <a:off x="615399" y="2000906"/>
            <a:ext cx="7913202" cy="2320082"/>
            <a:chOff x="615399" y="2000906"/>
            <a:chExt cx="7913202" cy="230215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34C8B4-1BB3-B956-4C9D-F0AEBC1AF979}"/>
                </a:ext>
              </a:extLst>
            </p:cNvPr>
            <p:cNvSpPr/>
            <p:nvPr/>
          </p:nvSpPr>
          <p:spPr>
            <a:xfrm>
              <a:off x="615399" y="2000906"/>
              <a:ext cx="7913202" cy="2302152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Google Shape;75;p16">
              <a:extLst>
                <a:ext uri="{FF2B5EF4-FFF2-40B4-BE49-F238E27FC236}">
                  <a16:creationId xmlns:a16="http://schemas.microsoft.com/office/drawing/2014/main" id="{B002CF12-F9AB-C4EF-DB49-32D0103700C3}"/>
                </a:ext>
              </a:extLst>
            </p:cNvPr>
            <p:cNvSpPr txBox="1"/>
            <p:nvPr/>
          </p:nvSpPr>
          <p:spPr>
            <a:xfrm>
              <a:off x="615399" y="2510906"/>
              <a:ext cx="7913202" cy="1607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200" b="1" dirty="0">
                  <a:solidFill>
                    <a:srgbClr val="595959"/>
                  </a:solidFill>
                  <a:latin typeface="Saira"/>
                  <a:ea typeface="Saira"/>
                  <a:cs typeface="Saira"/>
                  <a:sym typeface="Saira"/>
                </a:rPr>
                <a:t>GC – </a:t>
              </a:r>
              <a:r>
                <a:rPr lang="es-ES" sz="3200" b="1" dirty="0" err="1">
                  <a:solidFill>
                    <a:srgbClr val="595959"/>
                  </a:solidFill>
                  <a:latin typeface="Saira"/>
                  <a:ea typeface="Saira"/>
                  <a:cs typeface="Saira"/>
                  <a:sym typeface="Saira"/>
                </a:rPr>
                <a:t>Começa</a:t>
              </a:r>
              <a:r>
                <a:rPr lang="es-ES" sz="3200" b="1" dirty="0">
                  <a:solidFill>
                    <a:srgbClr val="595959"/>
                  </a:solidFill>
                  <a:latin typeface="Saira"/>
                  <a:ea typeface="Saira"/>
                  <a:cs typeface="Saira"/>
                  <a:sym typeface="Saira"/>
                </a:rPr>
                <a:t> a rodar, </a:t>
              </a:r>
              <a:r>
                <a:rPr lang="es-ES" sz="3200" b="1" dirty="0" err="1">
                  <a:solidFill>
                    <a:srgbClr val="595959"/>
                  </a:solidFill>
                  <a:latin typeface="Saira"/>
                  <a:ea typeface="Saira"/>
                  <a:cs typeface="Saira"/>
                  <a:sym typeface="Saira"/>
                </a:rPr>
                <a:t>fazendo</a:t>
              </a:r>
              <a:r>
                <a:rPr lang="es-ES" sz="3200" b="1" dirty="0">
                  <a:solidFill>
                    <a:srgbClr val="595959"/>
                  </a:solidFill>
                  <a:latin typeface="Saira"/>
                  <a:ea typeface="Saira"/>
                  <a:cs typeface="Saira"/>
                  <a:sym typeface="Saira"/>
                </a:rPr>
                <a:t> </a:t>
              </a:r>
              <a:r>
                <a:rPr lang="es-ES" sz="3200" b="1" dirty="0" err="1">
                  <a:solidFill>
                    <a:srgbClr val="595959"/>
                  </a:solidFill>
                  <a:latin typeface="Saira"/>
                  <a:ea typeface="Saira"/>
                  <a:cs typeface="Saira"/>
                  <a:sym typeface="Saira"/>
                </a:rPr>
                <a:t>desalocação</a:t>
              </a:r>
              <a:r>
                <a:rPr lang="es-ES" sz="3200" b="1" dirty="0">
                  <a:solidFill>
                    <a:srgbClr val="595959"/>
                  </a:solidFill>
                  <a:latin typeface="Saira"/>
                  <a:ea typeface="Saira"/>
                  <a:cs typeface="Saira"/>
                  <a:sym typeface="Saira"/>
                </a:rPr>
                <a:t> e </a:t>
              </a:r>
              <a:r>
                <a:rPr lang="es-ES" sz="3200" b="1" dirty="0" err="1">
                  <a:solidFill>
                    <a:srgbClr val="595959"/>
                  </a:solidFill>
                  <a:latin typeface="Saira"/>
                  <a:ea typeface="Saira"/>
                  <a:cs typeface="Saira"/>
                  <a:sym typeface="Saira"/>
                </a:rPr>
                <a:t>compactação</a:t>
              </a:r>
              <a:r>
                <a:rPr lang="es-ES" sz="3200" b="1" dirty="0">
                  <a:solidFill>
                    <a:srgbClr val="595959"/>
                  </a:solidFill>
                  <a:latin typeface="Saira"/>
                  <a:ea typeface="Saira"/>
                  <a:cs typeface="Saira"/>
                  <a:sym typeface="Saira"/>
                </a:rPr>
                <a:t> da memoria</a:t>
              </a:r>
              <a:endPara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endParaRPr>
            </a:p>
          </p:txBody>
        </p:sp>
      </p:grpSp>
      <p:sp>
        <p:nvSpPr>
          <p:cNvPr id="75" name="Google Shape;75;p16"/>
          <p:cNvSpPr txBox="1"/>
          <p:nvPr/>
        </p:nvSpPr>
        <p:spPr>
          <a:xfrm>
            <a:off x="615399" y="92882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Recap</a:t>
            </a:r>
            <a:r>
              <a:rPr lang="es-E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: </a:t>
            </a:r>
            <a:r>
              <a:rPr lang="es-E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Colletor</a:t>
            </a:r>
            <a:r>
              <a:rPr lang="es-ES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de </a:t>
            </a:r>
            <a:r>
              <a:rPr lang="es-ES" sz="3200" b="1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lixo</a:t>
            </a:r>
            <a:endParaRPr lang="pt-BR"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993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6.17284E-7 L -0.00347 0.5441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2719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3457E-6 L 0.00347 0.52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264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58025E-6 L -0.44393 0.0058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88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8" grpId="1" animBg="1"/>
      <p:bldP spid="9" grpId="0" animBg="1"/>
      <p:bldP spid="9" grpId="1" animBg="1"/>
      <p:bldP spid="7" grpId="0" animBg="1"/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236450" y="2124525"/>
            <a:ext cx="667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Otimizações Avançadas .NET</a:t>
            </a:r>
            <a:endParaRPr sz="32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399" y="1592213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Diminuir alocação de memória vai aliviar o processo ilustrado anteriormente, que apesar de eficiênte, adiciona uma pausa ao processamento.</a:t>
            </a:r>
          </a:p>
        </p:txBody>
      </p:sp>
    </p:spTree>
    <p:extLst>
      <p:ext uri="{BB962C8B-B14F-4D97-AF65-F5344CB8AC3E}">
        <p14:creationId xmlns:p14="http://schemas.microsoft.com/office/powerpoint/2010/main" val="479935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236450" y="2124525"/>
            <a:ext cx="667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Otmização de strings</a:t>
            </a:r>
          </a:p>
        </p:txBody>
      </p:sp>
    </p:spTree>
    <p:extLst>
      <p:ext uri="{BB962C8B-B14F-4D97-AF65-F5344CB8AC3E}">
        <p14:creationId xmlns:p14="http://schemas.microsoft.com/office/powerpoint/2010/main" val="2111845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Use StringBuilder em Vez da Concatenação de Strings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678167"/>
            <a:ext cx="7890300" cy="13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StringBuilder é mais eficiente, minimizando alocações de memória</a:t>
            </a:r>
          </a:p>
        </p:txBody>
      </p:sp>
    </p:spTree>
    <p:extLst>
      <p:ext uri="{BB962C8B-B14F-4D97-AF65-F5344CB8AC3E}">
        <p14:creationId xmlns:p14="http://schemas.microsoft.com/office/powerpoint/2010/main" val="153937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Escolha a Sobrecarga Certa para EndsWith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678167"/>
            <a:ext cx="7890300" cy="13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Prefira EndsWith(char) para melhor desempenho.</a:t>
            </a:r>
          </a:p>
        </p:txBody>
      </p:sp>
    </p:spTree>
    <p:extLst>
      <p:ext uri="{BB962C8B-B14F-4D97-AF65-F5344CB8AC3E}">
        <p14:creationId xmlns:p14="http://schemas.microsoft.com/office/powerpoint/2010/main" val="4185241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IsNullOrEmpty vs IsNullOrWhitespace vs IsNullOrEmpty + Trim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678167"/>
            <a:ext cx="7890300" cy="13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Escolha o método certo com base nos requisitos específicos.</a:t>
            </a:r>
          </a:p>
        </p:txBody>
      </p:sp>
    </p:spTree>
    <p:extLst>
      <p:ext uri="{BB962C8B-B14F-4D97-AF65-F5344CB8AC3E}">
        <p14:creationId xmlns:p14="http://schemas.microsoft.com/office/powerpoint/2010/main" val="1686489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Esteja Atento às Comparações Insensíveis a Maiúsculas e Minúsculas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678167"/>
            <a:ext cx="7890300" cy="13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Entenda as diferenças e escolha o método certo.</a:t>
            </a:r>
          </a:p>
        </p:txBody>
      </p:sp>
    </p:spTree>
    <p:extLst>
      <p:ext uri="{BB962C8B-B14F-4D97-AF65-F5344CB8AC3E}">
        <p14:creationId xmlns:p14="http://schemas.microsoft.com/office/powerpoint/2010/main" val="342488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Considere a Alocação de Memória na Serialização JSON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678167"/>
            <a:ext cx="7890300" cy="13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Ao serializar objetos para JSON, esteja ciente das diferenças de alocação de memória entre bibliotecas como Newtonsoft.Json e System.Text.Json.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6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</a:pPr>
            <a:r>
              <a:rPr lang="pt-BR" sz="16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Dica</a:t>
            </a: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: Avalie o uso de memória e escolha a biblioteca que melhor se adapta às suas necessidades.</a:t>
            </a:r>
          </a:p>
        </p:txBody>
      </p:sp>
    </p:spTree>
    <p:extLst>
      <p:ext uri="{BB962C8B-B14F-4D97-AF65-F5344CB8AC3E}">
        <p14:creationId xmlns:p14="http://schemas.microsoft.com/office/powerpoint/2010/main" val="4213981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236450" y="2124525"/>
            <a:ext cx="667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Show me the code</a:t>
            </a:r>
          </a:p>
        </p:txBody>
      </p:sp>
    </p:spTree>
    <p:extLst>
      <p:ext uri="{BB962C8B-B14F-4D97-AF65-F5344CB8AC3E}">
        <p14:creationId xmlns:p14="http://schemas.microsoft.com/office/powerpoint/2010/main" val="134129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395000" y="2035200"/>
            <a:ext cx="6354000" cy="1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Sobre o </a:t>
            </a:r>
            <a:endParaRPr sz="3200" b="1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Professor</a:t>
            </a:r>
            <a:endParaRPr sz="3200" b="1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32607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15400" y="1818625"/>
            <a:ext cx="3848400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O que veremos </a:t>
            </a:r>
            <a:endParaRPr sz="3200" b="1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na disciplina</a:t>
            </a:r>
            <a:endParaRPr sz="3200" b="1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584400" y="1021800"/>
            <a:ext cx="80370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Fundamentos de performance em .NET</a:t>
            </a:r>
            <a:endParaRPr sz="3200" b="1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84400" y="1820800"/>
            <a:ext cx="7890300" cy="28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Análise de desempenho em ciclo de desenvolvimento</a:t>
            </a:r>
            <a:endParaRPr lang="en-US" sz="16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Consumo</a:t>
            </a:r>
            <a:r>
              <a:rPr lang="en-US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n-US" sz="16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eficiênte</a:t>
            </a:r>
            <a:r>
              <a:rPr lang="en-US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 de </a:t>
            </a:r>
            <a:r>
              <a:rPr lang="en-US" sz="1600" dirty="0" err="1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memória</a:t>
            </a:r>
            <a:endParaRPr lang="en-US" sz="16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Modelo de programação assíncrona (TAP)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sz="16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Utilização eficiente de objetos I/O</a:t>
            </a:r>
            <a:endParaRPr lang="en-US" sz="16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236450" y="2124525"/>
            <a:ext cx="66711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Análise de desempenho em ciclo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418331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15400" y="1285875"/>
            <a:ext cx="7913202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Uso e importância do benchmark</a:t>
            </a:r>
          </a:p>
        </p:txBody>
      </p:sp>
      <p:sp>
        <p:nvSpPr>
          <p:cNvPr id="76" name="Google Shape;76;p16"/>
          <p:cNvSpPr txBox="1"/>
          <p:nvPr/>
        </p:nvSpPr>
        <p:spPr>
          <a:xfrm>
            <a:off x="615399" y="1818625"/>
            <a:ext cx="5173079" cy="12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1800" dirty="0">
              <a:solidFill>
                <a:srgbClr val="595959"/>
              </a:solidFill>
              <a:latin typeface="Saira Medium"/>
              <a:ea typeface="Saira Medium"/>
              <a:cs typeface="Saira Medium"/>
              <a:sym typeface="Saira Medium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15400" y="3049225"/>
            <a:ext cx="3400800" cy="4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" name="Google Shape;89;p18">
            <a:extLst>
              <a:ext uri="{FF2B5EF4-FFF2-40B4-BE49-F238E27FC236}">
                <a16:creationId xmlns:a16="http://schemas.microsoft.com/office/drawing/2014/main" id="{6C76D06E-7907-406C-F334-3727E50E63BD}"/>
              </a:ext>
            </a:extLst>
          </p:cNvPr>
          <p:cNvSpPr txBox="1"/>
          <p:nvPr/>
        </p:nvSpPr>
        <p:spPr>
          <a:xfrm>
            <a:off x="638300" y="2108129"/>
            <a:ext cx="7890300" cy="133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Utilize o BenchmarkDotNet para melhorias e otimizações de código.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Transforme métodos em benchmarks para acompanhar desempenho.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Garanta resultados precisos com o motor estatístico perfolizer.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Evite erros comuns em benchmarks e destaque fatos importantes.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r>
              <a:rPr lang="pt-BR" sz="1600" dirty="0">
                <a:solidFill>
                  <a:srgbClr val="595959"/>
                </a:solidFill>
                <a:latin typeface="Saira"/>
                <a:ea typeface="Saira"/>
                <a:cs typeface="Saira"/>
                <a:sym typeface="Saira"/>
              </a:rPr>
              <a:t>Adotado por mais de 19100 projetos no GitHub, incluindo .NET Runtime e Compiler.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6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Saira"/>
              <a:buChar char="●"/>
            </a:pPr>
            <a:endParaRPr lang="pt-BR" sz="1600" dirty="0">
              <a:solidFill>
                <a:srgbClr val="595959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  <p:extLst>
      <p:ext uri="{BB962C8B-B14F-4D97-AF65-F5344CB8AC3E}">
        <p14:creationId xmlns:p14="http://schemas.microsoft.com/office/powerpoint/2010/main" val="30384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1395000" y="1999050"/>
            <a:ext cx="63540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989796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2255</Words>
  <Application>Microsoft Office PowerPoint</Application>
  <PresentationFormat>On-screen Show (16:9)</PresentationFormat>
  <Paragraphs>162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Consolas</vt:lpstr>
      <vt:lpstr>Söhne</vt:lpstr>
      <vt:lpstr>Arial</vt:lpstr>
      <vt:lpstr>Saira</vt:lpstr>
      <vt:lpstr>Saira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Claudio Godoy</cp:lastModifiedBy>
  <cp:revision>17</cp:revision>
  <dcterms:modified xsi:type="dcterms:W3CDTF">2024-05-04T18:45:43Z</dcterms:modified>
</cp:coreProperties>
</file>