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2" r:id="rId11"/>
    <p:sldId id="262" r:id="rId12"/>
    <p:sldId id="263" r:id="rId13"/>
    <p:sldId id="264" r:id="rId14"/>
    <p:sldId id="265" r:id="rId15"/>
    <p:sldId id="267" r:id="rId16"/>
    <p:sldId id="273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8" r:id="rId34"/>
    <p:sldId id="296" r:id="rId35"/>
    <p:sldId id="299" r:id="rId36"/>
    <p:sldId id="301" r:id="rId37"/>
    <p:sldId id="302" r:id="rId38"/>
    <p:sldId id="303" r:id="rId39"/>
    <p:sldId id="304" r:id="rId40"/>
    <p:sldId id="305" r:id="rId41"/>
    <p:sldId id="307" r:id="rId42"/>
    <p:sldId id="306" r:id="rId43"/>
    <p:sldId id="308" r:id="rId44"/>
    <p:sldId id="309" r:id="rId45"/>
    <p:sldId id="310" r:id="rId4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Saira" panose="020B0604020202020204" charset="0"/>
      <p:regular r:id="rId52"/>
      <p:bold r:id="rId53"/>
      <p:italic r:id="rId54"/>
      <p:boldItalic r:id="rId55"/>
    </p:embeddedFont>
    <p:embeddedFont>
      <p:font typeface="Saira Medium" panose="020B0604020202020204" charset="0"/>
      <p:regular r:id="rId56"/>
      <p:bold r:id="rId57"/>
      <p:italic r:id="rId58"/>
      <p:boldItalic r:id="rId59"/>
    </p:embeddedFont>
    <p:embeddedFont>
      <p:font typeface="Saira SemiBold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124BF92-B88F-4BF5-BF10-CA06AEE9937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Definição de performance" id="{EBF0B3BA-EF34-4C88-8E44-392F1DAD421F}">
          <p14:sldIdLst>
            <p14:sldId id="268"/>
            <p14:sldId id="269"/>
            <p14:sldId id="270"/>
            <p14:sldId id="272"/>
          </p14:sldIdLst>
        </p14:section>
        <p14:section name="Annatomia de uma app" id="{D2DFE9B1-3AB7-45DD-8D27-E3FF5634489D}">
          <p14:sldIdLst>
            <p14:sldId id="262"/>
            <p14:sldId id="263"/>
            <p14:sldId id="264"/>
            <p14:sldId id="265"/>
            <p14:sldId id="267"/>
            <p14:sldId id="273"/>
            <p14:sldId id="275"/>
            <p14:sldId id="278"/>
            <p14:sldId id="279"/>
            <p14:sldId id="280"/>
            <p14:sldId id="281"/>
            <p14:sldId id="282"/>
          </p14:sldIdLst>
        </p14:section>
        <p14:section name="CLR" id="{4EC87A13-6650-46CE-BAAF-853A656DF6DB}">
          <p14:sldIdLst>
            <p14:sldId id="283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8"/>
            <p14:sldId id="296"/>
            <p14:sldId id="299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27" autoAdjust="0"/>
  </p:normalViewPr>
  <p:slideViewPr>
    <p:cSldViewPr snapToGrid="0">
      <p:cViewPr varScale="1">
        <p:scale>
          <a:sx n="74" d="100"/>
          <a:sy n="74" d="100"/>
        </p:scale>
        <p:origin x="10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godoy99/curso-performance-dotnet/tree/main/demos/demo_thread_poo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godoy99/curso-performance-dotnet/tree/main/demos/demo_thread_pool_no_aspnet/Threadpool_Aspnet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godoy99/curso-performance-dotnet/tree/main/demos/demo_gc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godoy99/curso-performance-dotnet/tree/main/demos/demo_gc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e995e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e995e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e995ed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e995ed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**Protocolo HTTP:**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protocolo de comunicação utilizado para transferência de dados na World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Web. Ele define métodos como GET, POST, PUT, DELETE, entre outros, para manipulação de recursos em um servidor.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**REST API (API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uma API que segue os princípios do estilo arquitetural REST. Isso inclui o uso de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Uniform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Identifiers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para identificar recursos, métodos HTTP para operações CRUD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Update, Delete) e um conjunto de status de resposta padronizado.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**[</a:t>
            </a:r>
            <a:r>
              <a:rPr lang="pt-BR" b="1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Teorema de Richardson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https://martinfowler.com/articles/richardsonMaturityModel.html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Proposto por Leonard Richardson, esse teorema estabelece níveis de maturidade em APIs REST, divididos em níveis de Richardson, que vão do nível 0 (sem uso adequado de REST) ao nível 3 (uso completo dos princípios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foco principal do curso está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devido à sua relevância na criação de serviços modernos e na integração de sistemas distribuídos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Essa é uma visão geral da anatomia de uma aplicação .NET, abordando os tipos comuns de aplicações e dando ênfase especial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protocolo HTTP, REST API e o Teorema de Richardson como referência para o desenvolvimento de APIs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59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06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 ecossistema do .NET, que abrange tanto o .NET Framework quanto o .NET Core (agora unificado como .NET), existem vários tipos de aplicações que podem ser desenvolvidas, cada uma com sua própria estrutura e finalidade. O .NET é uma plataforma de desenvolvimento de software desenvolvida pela Microsoft, que inclui um vasto conjunto de ferramentas, bibliotecas e frameworks para a criação de aplicações desktop, web, mobile, serviços e muito mais.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.NET SDK (Software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Development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Kit) é o conjunto de ferramentas que permite criar, compilar, depurar e publicar aplicações .NET. Ele inclui o compilador C# (ou VB.NET), as bibliotecas de classes .NET (como ASP.NET Core, Entity Framework Core, etc.) e outras utilidades como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MSBuild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responsável por compilar e construir projetos .NET.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ambiente de execução .NET (também conhecido como Common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Language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Runtime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ou CLR) é a máquina virtual que gerencia a execução de programas .NET. Ele oferece serviços como gerenciamento de memória, coleta de lixo, controle de exceções e execução de código gerenciado, garantindo a interoperabilidade entre diferentes linguagens suportadas pelo .NET.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Durante o processo de build do .NET, o código fonte é compilado para a Linguagem Intermediária (IL), também conhecida como Common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Intermediate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Language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(CIL). Essa IL é então convertida em código nativo pela CLR durante a execução da aplicação. Os binários resultantes incluem o código do projeto em arquivos de Linguagem Intermediária (IL) com extensão .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dll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 resumo, o ecossistema .NET oferece uma ampla gama de ferramentas e tecnologias para o desenvolvimento de aplicações, sendo o SDK, o CLR e o processo de geração de IL (Linguagem Intermediária) componentes fundamentais no processo de criação, execução e construção de projetos .NET.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Tipos de Aplicações .NET mais comuns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Uma aplicação voltada para fornecer serviços 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endpoints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para interação com clientes, como navegadores web, aplicativos móveis e outros sistemas. Ela utiliza o protocolo HTTP para comunicação.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**Web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Application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com SSR (Server-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Side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Rendering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Aplicações web que renderizam parte do conteúdo no servidor antes de enviá-lo para o cliente. É comumente usado em aplicações que precisam de SEO e em casos onde a renderização no servidor é mais eficiente.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**Console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Application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Aplicações de console que são executadas em um prompt de comando, úteis para tarefas automatizadas, scripts e interações diretas com o usuário através da linha de comando.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**MAUI (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Multi-platform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App UI):**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Uma evolução do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Xamarin.Forms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permite o desenvolvimento de aplicativos multiplataforma para iOS, Android e Windows usando um único código-fonte.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6.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Libraries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(.NET Standard/Core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Libraries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As bibliotecas (.NET Standard/Core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Libraries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são conjuntos de código reutilizável que fornecem funcionalidades específicas para o desenvolvimento de aplicações .NET.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29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Uma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tipo de aplicação que segue o estilo arquitetural REST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Representational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Transfer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baseado no protocolo HTTP. Ela é projetada para ser uma interface entre sistemas e permite que diferentes aplicações se comuniquem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**Protocolo HTTP:**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protocolo de comunicação utilizado para transferência de dados na World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Web. Ele define métodos como GET, POST, PUT, DELETE, entre outros, para manipulação de recursos em um servidor.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**REST API (API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uma API que segue os princípios do estilo arquitetural REST. Isso inclui o uso de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Uniform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Identifiers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para identificar recursos, métodos HTTP para operações CRUD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Update, Delete) e um conjunto de status de resposta padronizado.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**[</a:t>
            </a:r>
            <a:r>
              <a:rPr lang="pt-BR" b="1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Teorema de Richardson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https://martinfowler.com/articles/richardsonMaturityModel.html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Proposto por Leonard Richardson, esse teorema estabelece níveis de maturidade em APIs REST, divididos em níveis de Richardson, que vão do nível 0 (sem uso adequado de REST) ao nível 3 (uso completo dos princípios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foco principal do curso está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devido à sua relevância na criação de serviços modernos e na integração de sistemas distribuídos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Essa é uma visão geral da anatomia de uma aplicação .NET, abordando os tipos comuns de aplicações e dando ênfase especial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protocolo HTTP, REST API e o Teorema de Richardson como referência para o desenvolvimento de APIs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736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e995ed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e995ed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**Protocolo HTTP:**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protocolo de comunicação utilizado para transferência de dados na World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Wide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Web. Ele define métodos como GET, POST, PUT, DELETE, entre outros, para manipulação de recursos em um servidor.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**REST API (API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uma API que segue os princípios do estilo arquitetural REST. Isso inclui o uso de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Uniform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Resource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Identifiers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para identificar recursos, métodos HTTP para operações CRUD (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Update, Delete) e um conjunto de status de resposta padronizado.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**[</a:t>
            </a:r>
            <a:r>
              <a:rPr lang="pt-BR" b="1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Teorema de Richardson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https://martinfowler.com/articles/richardsonMaturityModel.html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Proposto por Leonard Richardson, esse teorema estabelece níveis de maturidade em APIs REST, divididos em níveis de Richardson, que vão do nível 0 (sem uso adequado de REST) ao nível 3 (uso completo dos princípios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foco principal do curso está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devido à sua relevância na criação de serviços modernos e na integração de sistemas distribuídos de forma eficiente e escalável.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Essa é uma visão geral da anatomia de uma aplicação .NET, abordando os tipos comuns de aplicações e dando ênfase especial na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WebAPI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protocolo HTTP, REST API e o Teorema de Richardson como referência para o desenvolvimento de APIs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RESTful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299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42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Servers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Uma aplicação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ASP.NET Core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/core/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introduction-to-aspnet-core?view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=aspnetcore-8.0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é executada com uma implementação de servidor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`HTTP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in-process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A implementação do servidor escuta por requisições HTTP e as disponibiliza para a aplicação como um conjunto de funcionalidades de requisição, compostas em um [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HttpContext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dotnet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/api/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system.web.httpcontext?view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=netframework-4.8.1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`ASP.NET Core`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você pode escolher entre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in-process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servidores: [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/core/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fundamentals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/servers/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=aspnetcore-8.0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HTTP.sys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https://learn.microsoft.com/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aspnet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/core/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fundamentals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/servers/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httpsys?view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=aspnetcore-8.0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mais comum nas aplicações modernas, é a utilização 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um servidor web de código aberto e multiplataforma desenvolvido pela Microsoft. Ele é o servidor web padrão usado pelo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`ASP.NET Core`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para processar solicitações HTTP em aplicativos web.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leve, rápido e altamente escalável, sendo capaz de lidar com um grande volume de solicitações de forma eficiente. Ele é frequentemente combinado com servidores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`proxy reversos`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como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`IIS`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ou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Nginx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para gerenciar o tráfego da web de maneira mais robusta e flexível.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 a aplicação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`ASP.NET Core`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têm responsabilidades distintas no processamento de solicitações HTTP: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pt-B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:**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Gerenciamento do servidor HTTP: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responsável por iniciar, gerenciar e manter o servidor web HTTP que lida com as solicitações HTTP recebidas pelos clientes.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Escuta de Portas: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escuta em uma porta específica para receber solicitações HTTP vindas dos clientes.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Gerenciamento de Conexões: Ele gerencia as conexões de rede entre os clientes e o servidor, garantindo a estabilidade e eficiência na comunicação.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Encaminhamento de Solicitações: O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encaminha as solicitações recebidas para a aplicação ASP.NET Core para processamento.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**Aplicação ASP.NET Core:**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Roteamento: A aplicação define as rotas e regras de roteamento para direcionar solicitações HTTP para os controladores e 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endpoints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apropriados.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Lógica de Negócio: Responsável por executar a lógica de negócio da aplicação, incluindo acesso a dados, autenticação, autorização, manipulação de requisições, entre outras tarefas.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Geração de Respostas: Com base no processamento da solicitação, a aplicação gera e retorna as respostas HTTP adequadas, incluindo status, cabeçalhos e conteúdo.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Middleware: Implementação de middlewares para processar solicitações HTTP antes de chegarem aos controladores, como autenticação, compressão de resposta, cache, entre outros.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![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kestrel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../</a:t>
            </a:r>
            <a:r>
              <a:rPr lang="pt-BR" b="0" u="sng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images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/kestrel-to-internet2.png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0967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um servidor web de código aberto e multiplataforma desenvolvido pela Microsoft. Ele é o servidor web padrão usado pelo ASP.NET Core para processar solicitações HTTP em aplicativos web.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leve, rápido e altamente escalável, sendo capaz de lidar com um grande volume de solicitações de forma eficiente. Ele é frequentemente combinado com servidores proxy reversos, como o IIS ou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Nginx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para gerenciar o tráfego da web de maneira mais robusta e flexível.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e a aplicação ASP.NET Core têm responsabilidades distintas no processamento de solicitações HTTP:</a:t>
            </a:r>
          </a:p>
          <a:p>
            <a:pPr algn="l"/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endParaRPr lang="pt-B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do servidor HTTP: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responsável por iniciar, gerenciar e manter o servidor web HTTP que lida com as solicitações HTTP recebidas pelos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Escuta de Portas: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escuta em uma porta específica para receber solicitações HTTP vindas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de Conexões: Ele gerencia as conexões de rede entre os clientes e o servidor, garantindo a estabilidade e eficiência na comunicação.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Encaminhamento de Solicitações: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encaminha as solicitações recebidas para a aplicação ASP.NET Core para processamento.</a:t>
            </a:r>
          </a:p>
          <a:p>
            <a:br>
              <a:rPr lang="pt-BR" dirty="0"/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9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um servidor web de código aberto e multiplataforma desenvolvido pela Microsoft. Ele é o servidor web padrão usado pelo ASP.NET Core para processar solicitações HTTP em aplicativos web.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leve, rápido e altamente escalável, sendo capaz de lidar com um grande volume de solicitações de forma eficiente. Ele é frequentemente combinado com servidores proxy reversos, como o IIS ou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Nginx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para gerenciar o tráfego da web de maneira mais robusta e flexível.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e a aplicação ASP.NET Core têm responsabilidades distintas no processamento de solicitações HTTP:</a:t>
            </a:r>
          </a:p>
          <a:p>
            <a:pPr algn="l"/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endParaRPr lang="pt-B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do servidor HTTP: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responsável por iniciar, gerenciar e manter o servidor web HTTP que lida com as solicitações HTTP recebidas pelos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Escuta de Portas: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escuta em uma porta específica para receber solicitações HTTP vindas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de Conexões: Ele gerencia as conexões de rede entre os clientes e o servidor, garantindo a estabilidade e eficiência na comunicação.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Encaminhamento de Solicitações: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encaminha as solicitações recebidas para a aplicação ASP.NET Core para processamento.</a:t>
            </a:r>
          </a:p>
          <a:p>
            <a:br>
              <a:rPr lang="pt-BR" dirty="0"/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8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e995edd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e995edd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um servidor web de código aberto e multiplataforma desenvolvido pela Microsoft. Ele é o servidor web padrão usado pelo ASP.NET Core para processar solicitações HTTP em aplicativos web.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é leve, rápido e altamente escalável, sendo capaz de lidar com um grande volume de solicitações de forma eficiente. Ele é frequentemente combinado com servidores proxy reversos, como o IIS ou 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Nginx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para gerenciar o tráfego da web de maneira mais robusta e flexível.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e a aplicação ASP.NET Core têm responsabilidades distintas no processamento de solicitações HTTP:</a:t>
            </a:r>
          </a:p>
          <a:p>
            <a:pPr algn="l"/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endParaRPr lang="pt-BR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do servidor HTTP: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responsável por iniciar, gerenciar e manter o servidor web HTTP que lida com as solicitações HTTP recebidas pelos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Escuta de Portas: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escuta em uma porta específica para receber solicitações HTTP vindas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Gerenciamento de Conexões: Ele gerencia as conexões de rede entre os clientes e o servidor, garantindo a estabilidade e eficiência na comunicação.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Encaminhamento de Solicitações: O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Kestrel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encaminha as solicitações recebidas para a aplicação ASP.NET Core para processamento.</a:t>
            </a:r>
          </a:p>
          <a:p>
            <a:br>
              <a:rPr lang="pt-BR" dirty="0"/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0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Existe uma grande complexidade para a requisição chegar até o processo ASP.NET Core, entretanto, a complexidade não para por aí, quando a requisição chega até o processo, muitas outras coisas acontecem.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pipeline de requisições do ASP.NET Core consiste em uma sequência de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delegates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de requisição, chamados um após o outro. O diagrama a seguir demonstra o conceito. A execução segue as setas pretas.</a:t>
            </a:r>
          </a:p>
          <a:p>
            <a:pPr algn="l"/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Middlewares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diagrama a seguir mostra o pipeline completo de processamento de requisições para aplicativos ASP.NET Core MVC e 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Razor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Pages. Você pode ver como, em um aplicativo típico, os middlewares existentes são ordenados e onde os middlewares personalizados são adicionados. Você tem total controle sobre como reorganizar os middlewares existentes ou injetar novos middlewares personalizados conforme necessário para seus cenários.</a:t>
            </a:r>
          </a:p>
          <a:p>
            <a:pPr marL="158750" indent="0">
              <a:buNone/>
            </a:pP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34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1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https://github.com/claudiogodoy99/curso-performance-dotnet/tree/main/demos/request_pipeline</a:t>
            </a:r>
            <a:endParaRPr lang="pt-BR" sz="18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667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608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Common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Language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Runtime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(CLR) é, como o nome indica, uma plataforma de execução que pode ser usada por diferentes e variadas linguagens de programação. Ele fornece recursos essenciais, como gerenciamento de memória, carregamento de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assemblies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segurança, tratamento de exceções e sincronização de threads, para todas as linguagens que o utilizam. Por exemplo, o CLR usa exceções para relatar erros, então todas as linguagens que o utilizam também usam exceções para relatar erros. Além disso, o CLR permite a criação de threads, o que significa que qualquer linguagem que o utilize também pode criar threads.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Durante a execução, o CLR não tem conhecimento sobre qual linguagem de programação o desenvolvedor utilizou para escrever o código-fonte. Isso significa que você pode escolher a linguagem que melhor expressa suas intenções. Você pode desenvolver seu código em qualquer linguagem de programação, desde que o compilador utilizado seja direcionado para o CLR.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Então, qual é a vantagem de usar uma linguagem de programação em detrimento de outra? Bem, os compiladores funcionam como verificadores de sintaxe e analisadores de "código correto". Eles examinam seu código-fonte, garantem que o que você escreveu faz sentido e geram código que descreve suas intenções. Diferentes linguagens de programação oferecem diferentes sintaxes, e essa escolha pode ser valiosa. Por exemplo, para aplicações matemáticas ou financeiras, expressar suas intenções usando a sintaxe APL pode economizar muito tempo de desenvolvimento em comparação com a sintaxe Perl, por exemplo.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 Microsoft desenvolveu vários compiladores de linguagens que visam o CLR: C++/CLI, C# (pronunciado "C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sharp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"), Visual Basic, F# (pronunciado "F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sharp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"), Iron Python, Iron Ruby e um Assembler de Linguagem Intermediária (IL). Além da Microsoft, várias outras empresas, faculdades e universidades também criaram compiladores que geram código para o CLR. Existem compiladores para uma ampla variedade de linguagens, como Ada, APL,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Caml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COBOL, Eiffel,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Forth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Fortran,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Haskell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Lexico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LISP, LOGO, Lua, Mercury, ML, Mondrian, Oberon, Pascal, Perl, PHP, Prolog, RPG,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Scheme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Smalltalk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e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Tcl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Tk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b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3987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86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-performance-dotnet/demos/</a:t>
            </a:r>
            <a:r>
              <a:rPr lang="en-US" dirty="0" err="1">
                <a:hlinkClick r:id="rId3"/>
              </a:rPr>
              <a:t>demo_thread_pool</a:t>
            </a:r>
            <a:r>
              <a:rPr lang="en-US" dirty="0">
                <a:hlinkClick r:id="rId3"/>
              </a:rPr>
              <a:t> at main · claudiogodoy99/</a:t>
            </a:r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 (github.com)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785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316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curso-performance-</a:t>
            </a:r>
            <a:r>
              <a:rPr lang="pt-BR" dirty="0" err="1">
                <a:hlinkClick r:id="rId3"/>
              </a:rPr>
              <a:t>dotnet</a:t>
            </a:r>
            <a:r>
              <a:rPr lang="pt-BR" dirty="0">
                <a:hlinkClick r:id="rId3"/>
              </a:rPr>
              <a:t>/demos/</a:t>
            </a:r>
            <a:r>
              <a:rPr lang="pt-BR" dirty="0" err="1">
                <a:hlinkClick r:id="rId3"/>
              </a:rPr>
              <a:t>demo_thread_pool_no_aspnet</a:t>
            </a:r>
            <a:r>
              <a:rPr lang="pt-BR" dirty="0">
                <a:hlinkClick r:id="rId3"/>
              </a:rPr>
              <a:t>/</a:t>
            </a:r>
            <a:r>
              <a:rPr lang="pt-BR" dirty="0" err="1">
                <a:hlinkClick r:id="rId3"/>
              </a:rPr>
              <a:t>Threadpool_Aspnet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at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main</a:t>
            </a:r>
            <a:r>
              <a:rPr lang="pt-BR" dirty="0">
                <a:hlinkClick r:id="rId3"/>
              </a:rPr>
              <a:t> · claudiogodoy99/curso-performance-</a:t>
            </a:r>
            <a:r>
              <a:rPr lang="pt-BR" dirty="0" err="1">
                <a:hlinkClick r:id="rId3"/>
              </a:rPr>
              <a:t>dotnet</a:t>
            </a:r>
            <a:r>
              <a:rPr lang="pt-BR" dirty="0">
                <a:hlinkClick r:id="rId3"/>
              </a:rPr>
              <a:t> (github.com)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024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00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e995edd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2e995edd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922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63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457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236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417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476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362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103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619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94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curso-performance-</a:t>
            </a:r>
            <a:r>
              <a:rPr lang="pt-BR" dirty="0" err="1">
                <a:hlinkClick r:id="rId3"/>
              </a:rPr>
              <a:t>dotnet</a:t>
            </a:r>
            <a:r>
              <a:rPr lang="pt-BR" dirty="0">
                <a:hlinkClick r:id="rId3"/>
              </a:rPr>
              <a:t>/demos/</a:t>
            </a:r>
            <a:r>
              <a:rPr lang="pt-BR" dirty="0" err="1">
                <a:hlinkClick r:id="rId3"/>
              </a:rPr>
              <a:t>demo_gc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at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main</a:t>
            </a:r>
            <a:r>
              <a:rPr lang="pt-BR" dirty="0">
                <a:hlinkClick r:id="rId3"/>
              </a:rPr>
              <a:t> · claudiogodoy99/curso-performance-</a:t>
            </a:r>
            <a:r>
              <a:rPr lang="pt-BR" dirty="0" err="1">
                <a:hlinkClick r:id="rId3"/>
              </a:rPr>
              <a:t>dotnet</a:t>
            </a:r>
            <a:r>
              <a:rPr lang="pt-BR" dirty="0">
                <a:hlinkClick r:id="rId3"/>
              </a:rPr>
              <a:t> (github.com)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986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796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302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435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https://sharplab.io/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algn="l"/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using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System;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namespace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JitCompilationDemo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{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class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Program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{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static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void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Main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string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[]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args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 {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 = 10;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b = 20; //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Perform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some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numerical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operations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sum =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Add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(a, b);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product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=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Multiply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(a, b);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Console.WriteLine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($"Sum: {sum}");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Console.WriteLine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($"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Product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 {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product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}"); }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static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Add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x,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y) {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return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x + y; }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static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Multiply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x,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y) {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return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x * y; } } }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7457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269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23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7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90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692" y="1509777"/>
            <a:ext cx="3260700" cy="6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Importância da performance para a experiência do usuário</a:t>
            </a:r>
          </a:p>
        </p:txBody>
      </p:sp>
      <p:sp>
        <p:nvSpPr>
          <p:cNvPr id="98" name="Google Shape;98;p19"/>
          <p:cNvSpPr txBox="1"/>
          <p:nvPr/>
        </p:nvSpPr>
        <p:spPr>
          <a:xfrm>
            <a:off x="4869726" y="1635456"/>
            <a:ext cx="3848400" cy="232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01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Satisfação do Usuário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02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Retenção de Usuários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03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Engajamento e Interatividade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4A3AFF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04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Conversões e Resultados de Negócio</a:t>
            </a: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05 </a:t>
            </a:r>
            <a:r>
              <a:rPr lang="pt-BR" sz="1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Reputação da Marca</a:t>
            </a: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8739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Anatomia de uma Aplicação .NET</a:t>
            </a:r>
          </a:p>
        </p:txBody>
      </p:sp>
    </p:spTree>
    <p:extLst>
      <p:ext uri="{BB962C8B-B14F-4D97-AF65-F5344CB8AC3E}">
        <p14:creationId xmlns:p14="http://schemas.microsoft.com/office/powerpoint/2010/main" val="241599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Tipos de Aplicações .NET mais comuns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WebAPI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en-US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 Application com SSR (Server-Side Rendering)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Console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MAUI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Multi-platform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App UI)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en-US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Libraries (.NET Standard/Core Libraries)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ter acesso à todos os tipos de projeto, rode o comando: 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dotnet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new 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list</a:t>
            </a:r>
            <a:endParaRPr lang="pt-BR" sz="1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181424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 API – </a:t>
            </a: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Program</a:t>
            </a: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Interface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571750"/>
            <a:ext cx="39337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Uma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WebAPI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é um tipo de aplicação que segue o estilo arquitetural REST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Representational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State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Transfer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), baseado no protocolo HTTP. Ela é projetada para ser uma interface entre sistemas e permite que diferentes aplicações se comuniquem de forma eficiente e escalável.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338923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692" y="1509777"/>
            <a:ext cx="3260700" cy="6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 API</a:t>
            </a:r>
          </a:p>
        </p:txBody>
      </p:sp>
      <p:sp>
        <p:nvSpPr>
          <p:cNvPr id="98" name="Google Shape;98;p19"/>
          <p:cNvSpPr txBox="1"/>
          <p:nvPr/>
        </p:nvSpPr>
        <p:spPr>
          <a:xfrm>
            <a:off x="4983892" y="2115867"/>
            <a:ext cx="3848400" cy="15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01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Protocolo HTTP</a:t>
            </a: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02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 REST API (API </a:t>
            </a:r>
            <a:r>
              <a:rPr lang="pt-BR" dirty="0" err="1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Restful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)</a:t>
            </a: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A3AFF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03 </a:t>
            </a:r>
            <a:r>
              <a:rPr lang="pt-BR" dirty="0">
                <a:solidFill>
                  <a:srgbClr val="1E1B39"/>
                </a:solidFill>
                <a:latin typeface="Saira SemiBold"/>
                <a:ea typeface="Saira SemiBold"/>
                <a:cs typeface="Saira SemiBold"/>
                <a:sym typeface="Saira SemiBold"/>
              </a:rPr>
              <a:t>Teorema de Richardson</a:t>
            </a: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E1B39"/>
              </a:solidFill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D41B4128-39DF-C5C5-A94A-F4FAB7B047D2}"/>
              </a:ext>
            </a:extLst>
          </p:cNvPr>
          <p:cNvSpPr txBox="1"/>
          <p:nvPr/>
        </p:nvSpPr>
        <p:spPr>
          <a:xfrm>
            <a:off x="224127" y="2115867"/>
            <a:ext cx="39337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Uma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WebAPI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Program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Interface) é um tipo de aplicação que segue o estilo arquitetural REST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Representational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State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Transfer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), baseado no protocolo HTTP. Ela é projetada para ser uma interface entre sistemas e permite que diferentes aplicações se comuniquem de forma eficiente e escalável.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169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Ciclo de vida de uma requisição HTTP em aplicações ASP.NET Core</a:t>
            </a:r>
          </a:p>
        </p:txBody>
      </p:sp>
    </p:spTree>
    <p:extLst>
      <p:ext uri="{BB962C8B-B14F-4D97-AF65-F5344CB8AC3E}">
        <p14:creationId xmlns:p14="http://schemas.microsoft.com/office/powerpoint/2010/main" val="310743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Hosting</a:t>
            </a: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Model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15400" y="2017882"/>
            <a:ext cx="39337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3" indent="-1714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3" indent="-1714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Aplicação ASP.NET Core</a:t>
            </a:r>
          </a:p>
          <a:p>
            <a:pPr marL="323850" lvl="3" indent="-171450"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Reverse-Proxy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3" name="Picture 2" descr="A blue background with black text and a white square with black text&#10;&#10;Description automatically generated">
            <a:extLst>
              <a:ext uri="{FF2B5EF4-FFF2-40B4-BE49-F238E27FC236}">
                <a16:creationId xmlns:a16="http://schemas.microsoft.com/office/drawing/2014/main" id="{D51412E9-9CA1-4338-85A4-2639E44B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0" y="2974206"/>
            <a:ext cx="8085838" cy="20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0417" y="1005050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endParaRPr lang="pt-BR"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718403" y="1730296"/>
            <a:ext cx="6892305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é um servidor web de código aberto e multiplataforma desenvolvido pela Microsoft. Ele é o servidor web padrão usado pelo ASP.NET Core para processar solicitações HTTP. 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Kestrel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é leve, rápido e altamente escalável, sendo capaz de lidar com um grande volume de solicitações de forma eficiente. Ele é frequentemente combinado com servidores proxy reversos, como o IIS ou 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Nginx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, para gerenciar o tráfego da web de maneira mais robusta e flexível. 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Responsabilidades: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Gerenciamento do servidor HTTP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Gerenciamento de Conexões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Encaminhamento de Solicitações</a:t>
            </a:r>
          </a:p>
        </p:txBody>
      </p:sp>
      <p:pic>
        <p:nvPicPr>
          <p:cNvPr id="4" name="Picture 3" descr="A blue background with black text and a white square with black text&#10;&#10;Description automatically generated">
            <a:extLst>
              <a:ext uri="{FF2B5EF4-FFF2-40B4-BE49-F238E27FC236}">
                <a16:creationId xmlns:a16="http://schemas.microsoft.com/office/drawing/2014/main" id="{0CDCF835-01C4-A8BB-F545-B7468463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58" y="3095079"/>
            <a:ext cx="4629752" cy="11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5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0417" y="1005050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Aplicação ASP.NET Core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718403" y="1730296"/>
            <a:ext cx="6892305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Responsabilidades: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Roteamento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Lógica de Negócio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Geração de Respostas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Middlewares (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Gerneciamento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pileline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requisições)</a:t>
            </a:r>
          </a:p>
        </p:txBody>
      </p:sp>
      <p:pic>
        <p:nvPicPr>
          <p:cNvPr id="4" name="Picture 3" descr="A blue background with black text and a white square with black text&#10;&#10;Description automatically generated">
            <a:extLst>
              <a:ext uri="{FF2B5EF4-FFF2-40B4-BE49-F238E27FC236}">
                <a16:creationId xmlns:a16="http://schemas.microsoft.com/office/drawing/2014/main" id="{0CDCF835-01C4-A8BB-F545-B7468463A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58" y="3095079"/>
            <a:ext cx="4629752" cy="11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450" y="2124525"/>
            <a:ext cx="667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Fundamentos de Performance em .NET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0417" y="1005050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Reverse-Proxy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2002529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497023" y="1739155"/>
            <a:ext cx="3025824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Um servidor proxy reverso é um software responsável por receber requisições e encaminhá-las para o servidor web apropriado. O servidor proxy reverso é exposto diretamente à internet, enquanto o servidor web subjacente é exposto apenas ao proxy. Essa configuração tem vários benefícios, principalmente em termos de segurança e desempenho para os servidores web. A requisição é encaminhada do servidor proxy reverso para sua aplicação ASP.NET Core.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6" name="Picture 5" descr="A diagram of a server&#10;&#10;Description automatically generated">
            <a:extLst>
              <a:ext uri="{FF2B5EF4-FFF2-40B4-BE49-F238E27FC236}">
                <a16:creationId xmlns:a16="http://schemas.microsoft.com/office/drawing/2014/main" id="{58AF172B-0345-DBF9-461D-E4690637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200" y="0"/>
            <a:ext cx="51048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61051" y="1424531"/>
            <a:ext cx="4681219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ASP.NET Core </a:t>
            </a:r>
            <a:r>
              <a:rPr lang="fr-FR" sz="18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request</a:t>
            </a:r>
            <a:r>
              <a:rPr lang="fr-FR" sz="18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pipeline - Middlewares</a:t>
            </a:r>
            <a:endParaRPr lang="pt-BR" sz="18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1" y="2002529"/>
            <a:ext cx="1756864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14982" y="2115853"/>
            <a:ext cx="3318245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pipeline de requisições do ASP.NET Core consiste em uma sequência de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delegates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requisição, chamados um após o outro. O diagrama a seguir demonstra o conceito. A execução segue as setas pretas.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2F0378B-2C52-7611-8906-D72B55930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624" y="0"/>
            <a:ext cx="53333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2429409"/>
            <a:ext cx="6354000" cy="65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Demo: Request Pipeline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D726DD85-5936-B93D-249D-9FB4CA9DF956}"/>
              </a:ext>
            </a:extLst>
          </p:cNvPr>
          <p:cNvSpPr txBox="1"/>
          <p:nvPr/>
        </p:nvSpPr>
        <p:spPr>
          <a:xfrm>
            <a:off x="1395000" y="3497171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84287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Recursos do CLR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180303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1021800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que é o CLR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82080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Common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Language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Runtime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(CLR) é, como o nome indica, uma plataforma de execução que pode ser usada por diferentes e variadas linguagens de programação. Ele fornece recursos essenciais, como gerenciamento de memória, carregamento de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assemblies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, segurança, tratamento de exceções e sincronização de threads, para todas as linguagens que o utilizam.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Recursos do (CLR)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Garbage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Collection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JIT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1714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98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61051" y="1424531"/>
            <a:ext cx="4681219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endParaRPr lang="pt-BR" sz="18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1859689"/>
            <a:ext cx="1756864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14982" y="1909151"/>
            <a:ext cx="3318245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Criar e destruir uma thread é uma operação cara em termos de tempo. Além disso, ter muitas threads desperdiça recursos de memória e prejudica o desempenho devido ao sistema operacional ter que agendar e alternar de contexto entre as threads em execução. Para melhorar essa situação, o CLR contém código para gerenciar seu próprio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 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Você pode pensar em um 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como um conjunto de threads disponíveis para uso em seu aplicativo.</a:t>
            </a:r>
          </a:p>
        </p:txBody>
      </p:sp>
      <p:pic>
        <p:nvPicPr>
          <p:cNvPr id="4" name="Picture 3" descr="A diagram of a task&#10;&#10;Description automatically generated">
            <a:extLst>
              <a:ext uri="{FF2B5EF4-FFF2-40B4-BE49-F238E27FC236}">
                <a16:creationId xmlns:a16="http://schemas.microsoft.com/office/drawing/2014/main" id="{EF64FC1A-FECE-3A55-87EE-96C9E0D7C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862" y="0"/>
            <a:ext cx="55421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Demo: </a:t>
            </a:r>
            <a:r>
              <a:rPr lang="en-US" sz="3200" b="1" dirty="0" err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Utilizando</a:t>
            </a: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 o </a:t>
            </a:r>
            <a:r>
              <a:rPr lang="en-US" sz="3200" b="1" dirty="0" err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3620529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1021800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Importancia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do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para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aplicações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WEB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229530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20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Todas requisições são processadas de forma concorrente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20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Toda requisição vai ser processada por uma (ou mais) threads do </a:t>
            </a:r>
            <a:r>
              <a:rPr lang="pt-BR" sz="20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endParaRPr lang="pt-BR" sz="2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20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Toda aplicação ASP.NET é </a:t>
            </a:r>
            <a:r>
              <a:rPr lang="pt-BR" sz="20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mult-threading</a:t>
            </a:r>
            <a:r>
              <a:rPr lang="pt-BR" sz="20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forma nativa </a:t>
            </a:r>
          </a:p>
        </p:txBody>
      </p:sp>
    </p:spTree>
    <p:extLst>
      <p:ext uri="{BB962C8B-B14F-4D97-AF65-F5344CB8AC3E}">
        <p14:creationId xmlns:p14="http://schemas.microsoft.com/office/powerpoint/2010/main" val="207462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Demo: </a:t>
            </a:r>
            <a:r>
              <a:rPr lang="en-US" sz="3200" b="1" dirty="0" err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 no ASP.NET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98679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1228834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é o Garbage Collector?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2045101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GC é o recursos principal do CLR para gerenciamento de memória, ele é responsável pela alocação e liberação de recursos nas </a:t>
            </a:r>
            <a:r>
              <a:rPr lang="pt-BR" sz="16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heaps</a:t>
            </a:r>
            <a:r>
              <a:rPr lang="pt-BR" sz="16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gerenciadas</a:t>
            </a: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Portando podemos atribuir duas funções principais para o GC: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Alocação de memória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Liberação de memória</a:t>
            </a: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294329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95000" y="2035200"/>
            <a:ext cx="63540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Sobre o 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Professor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1021800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Alocação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memória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82080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um novo processo é iniciado, 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runtime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reserva uma região de espaço de endereço para o processo chamado de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gerenciado.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Objetos são alocados na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forma contígua, um após o outro.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 alocação de memória é um processo muito rápido, pois consiste apenas na adição de um valor a um ponteiro. (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NextObjPrt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)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343986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928898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Entendo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o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operador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new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366402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1"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operador new do C# faz com que o CLR execute os seguintes passos: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Calcular o número de bytes necessários para os campos do tipo (e todos os campos que ele herda de seus tipos base).</a:t>
            </a:r>
          </a:p>
          <a:p>
            <a:pPr marL="152400" lvl="1"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Verificar se os bytes necessários para alocar o objeto estão disponíveis na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 Se houver espaço livre suficiente, o objeto se encaixará, começando no endereço apontado por 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NextObjPtr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 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construtor do tipo é chamado (passando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NextObjPtr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para o parâmetro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this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), e o operador new retorna uma referência para o objeto. Pouco antes da referência ser retornada, </a:t>
            </a: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NextObjPtr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avança além do objeto e agora aponta para o endereço onde o próximo objeto será colocado no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3" name="Picture 2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E7A21832-DCD2-9E7C-763F-FF307812E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12" y="3929154"/>
            <a:ext cx="7013276" cy="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928898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a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minha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memória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lotar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?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44404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1"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um aplicativo usa o operador new para criar um objeto, pode acontecer de não haver espaço suficiente na região de memória para alocar o objeto. Nesse caso, o CLR realiza uma coleta de lixo (GC):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o GC realiza uma coleta, ele libera apenas objetos que não estão mais sendo utilizados pela aplicação (por exemplo, uma variável local em um método pode ser acessada apenas durante a execução do método e depois disso, a variável não é mais necessária).</a:t>
            </a:r>
          </a:p>
          <a:p>
            <a:pPr marL="152400" lvl="1"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determinar se o objeto está sendo usado ou não, o GC examina as raízes da aplicação - referências fortes que são globais para a aplicação. Tipicamente, estas são ponteiros de objeto globais e estáticos, variáveis locais e registradores da CPU. 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cada raiz ativa, o GC constrói um grafo que contém todos os objetos alcançáveis a partir dessas raízes.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Se um objeto não é alcançável, o GC o considera não mais em uso e remove o objeto da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(liberando a memória ocupada pelo objeto).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1"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946597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928898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a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minha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memória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lotar</a:t>
            </a:r>
            <a:r>
              <a:rPr lang="en-U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?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44404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1">
              <a:buClr>
                <a:srgbClr val="595959"/>
              </a:buClr>
              <a:buSzPts val="1200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um aplicativo usa o operador new para criar um objeto, pode acontecer de não haver espaço suficiente na região de memória para alocar o objeto. Nesse caso, o CLR realiza uma coleta de lixo (GC):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o GC realiza uma coleta, ele libera apenas objetos que não estão mais sendo utilizados pela aplicação (por exemplo, uma variável local em um método pode ser acessada apenas durante a execução do método e depois disso, a variável não é mais necessária).</a:t>
            </a:r>
          </a:p>
          <a:p>
            <a:pPr marL="152400" lvl="1"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determinar se o objeto está sendo usado ou não, o GC examina as raízes da aplicação - referências fortes que são globais para a aplicação. Tipicamente, estas são ponteiros de objeto globais e estáticos, variáveis locais e registradores da CPU. 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cada raiz ativa, o GC constrói um grafo que contém todos os objetos alcançáveis a partir dessas raízes.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Se um objeto não é alcançável, o GC o considera não mais em uso e remove o objeto da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(liberando a memória ocupada pelo objeto).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1"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404984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399" y="1047576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Gerações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47475" y="1700076"/>
            <a:ext cx="8489491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otimizar a liberação de memória, 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gerenciada é dividida em segmentos chamados de gerações: 0, 1 e 2.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05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os objetos são criados, eles são colocados na Geração 0 (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0).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05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0 fica cheia (o tamanho da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e das gerações é definido pelo GC), o GC realiza uma coleta de lixo. Durante a coleta, o GC remove todos os objetos inacessíveis da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 Todos os objetos acessíveis são promovidos para a Geração 1 (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1).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05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 coleta da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0 é uma operação relativamente rápida.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05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1 fica cheia, é realizada a coleta de lixo da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1. Todos os objetos que sobrevivem à coleta são promovidos para 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2. A coleta da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0 também ocorre aqui.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05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Quando 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2 fica cheia, o GC realiza uma coleta de lixo completa. Primeiro, a coleta da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2 é realizada e, em seguida, as coleções da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1 e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Gen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0 ocorrem. Se ainda não houver memória suficiente para novas alocações, o GC gera a exceção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OutOfMemory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05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Durante a coleta de lixo completa, o GC precisa passar por todos os objetos na </a:t>
            </a:r>
            <a:r>
              <a:rPr lang="pt-BR" sz="105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r>
              <a:rPr lang="pt-BR" sz="105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, então esse processo pode ter um grande impacto nos recursos do sistema.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333906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5500" y="987597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Gerações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7F61D-2BF1-DE0D-9CFE-B4DE86B038F8}"/>
              </a:ext>
            </a:extLst>
          </p:cNvPr>
          <p:cNvSpPr/>
          <p:nvPr/>
        </p:nvSpPr>
        <p:spPr>
          <a:xfrm>
            <a:off x="318081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BE87B-5634-C4D1-B713-91F5C2AF64A2}"/>
              </a:ext>
            </a:extLst>
          </p:cNvPr>
          <p:cNvSpPr/>
          <p:nvPr/>
        </p:nvSpPr>
        <p:spPr>
          <a:xfrm>
            <a:off x="1095006" y="2253838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AE04C-8DC8-810F-DBF0-661060C8BF6F}"/>
              </a:ext>
            </a:extLst>
          </p:cNvPr>
          <p:cNvSpPr/>
          <p:nvPr/>
        </p:nvSpPr>
        <p:spPr>
          <a:xfrm>
            <a:off x="3136043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71C33-1CF2-8E40-99FF-A88EEA48C1BA}"/>
              </a:ext>
            </a:extLst>
          </p:cNvPr>
          <p:cNvSpPr/>
          <p:nvPr/>
        </p:nvSpPr>
        <p:spPr>
          <a:xfrm>
            <a:off x="6143786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865456-50E9-6DF6-8B39-6EBAD3CE648E}"/>
              </a:ext>
            </a:extLst>
          </p:cNvPr>
          <p:cNvSpPr/>
          <p:nvPr/>
        </p:nvSpPr>
        <p:spPr>
          <a:xfrm>
            <a:off x="1095005" y="3476030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027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4AE04C-8DC8-810F-DBF0-661060C8BF6F}"/>
              </a:ext>
            </a:extLst>
          </p:cNvPr>
          <p:cNvSpPr/>
          <p:nvPr/>
        </p:nvSpPr>
        <p:spPr>
          <a:xfrm>
            <a:off x="3136043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88" name="Google Shape;88;p18"/>
          <p:cNvSpPr txBox="1"/>
          <p:nvPr/>
        </p:nvSpPr>
        <p:spPr>
          <a:xfrm>
            <a:off x="585500" y="987597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Gerações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7F61D-2BF1-DE0D-9CFE-B4DE86B038F8}"/>
              </a:ext>
            </a:extLst>
          </p:cNvPr>
          <p:cNvSpPr/>
          <p:nvPr/>
        </p:nvSpPr>
        <p:spPr>
          <a:xfrm>
            <a:off x="318081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71C33-1CF2-8E40-99FF-A88EEA48C1BA}"/>
              </a:ext>
            </a:extLst>
          </p:cNvPr>
          <p:cNvSpPr/>
          <p:nvPr/>
        </p:nvSpPr>
        <p:spPr>
          <a:xfrm>
            <a:off x="6143786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865456-50E9-6DF6-8B39-6EBAD3CE648E}"/>
              </a:ext>
            </a:extLst>
          </p:cNvPr>
          <p:cNvSpPr/>
          <p:nvPr/>
        </p:nvSpPr>
        <p:spPr>
          <a:xfrm>
            <a:off x="1095006" y="3433145"/>
            <a:ext cx="940279" cy="9875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BE87B-5634-C4D1-B713-91F5C2AF64A2}"/>
              </a:ext>
            </a:extLst>
          </p:cNvPr>
          <p:cNvSpPr/>
          <p:nvPr/>
        </p:nvSpPr>
        <p:spPr>
          <a:xfrm>
            <a:off x="1095006" y="2253838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33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0401 L 0.0033 0.00401 L 0.07969 0.00062 L 0.13993 0.00216 C 0.14722 0.00247 0.15451 0.0037 0.16163 0.00401 L 0.30885 0.00401 L 0.30608 0.00216 L 0.3099 0.00216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4AE04C-8DC8-810F-DBF0-661060C8BF6F}"/>
              </a:ext>
            </a:extLst>
          </p:cNvPr>
          <p:cNvSpPr/>
          <p:nvPr/>
        </p:nvSpPr>
        <p:spPr>
          <a:xfrm>
            <a:off x="3136043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88" name="Google Shape;88;p18"/>
          <p:cNvSpPr txBox="1"/>
          <p:nvPr/>
        </p:nvSpPr>
        <p:spPr>
          <a:xfrm>
            <a:off x="585500" y="987597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Gerações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7F61D-2BF1-DE0D-9CFE-B4DE86B038F8}"/>
              </a:ext>
            </a:extLst>
          </p:cNvPr>
          <p:cNvSpPr/>
          <p:nvPr/>
        </p:nvSpPr>
        <p:spPr>
          <a:xfrm>
            <a:off x="318081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71C33-1CF2-8E40-99FF-A88EEA48C1BA}"/>
              </a:ext>
            </a:extLst>
          </p:cNvPr>
          <p:cNvSpPr/>
          <p:nvPr/>
        </p:nvSpPr>
        <p:spPr>
          <a:xfrm>
            <a:off x="6143786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BE87B-5634-C4D1-B713-91F5C2AF64A2}"/>
              </a:ext>
            </a:extLst>
          </p:cNvPr>
          <p:cNvSpPr/>
          <p:nvPr/>
        </p:nvSpPr>
        <p:spPr>
          <a:xfrm>
            <a:off x="3912968" y="2253838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8E41BF-E083-0C0C-B766-B4AF174E4C73}"/>
              </a:ext>
            </a:extLst>
          </p:cNvPr>
          <p:cNvSpPr/>
          <p:nvPr/>
        </p:nvSpPr>
        <p:spPr>
          <a:xfrm>
            <a:off x="1095006" y="2253838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5A78E5-66DB-05FD-27B7-226E33E3D8A2}"/>
              </a:ext>
            </a:extLst>
          </p:cNvPr>
          <p:cNvSpPr/>
          <p:nvPr/>
        </p:nvSpPr>
        <p:spPr>
          <a:xfrm>
            <a:off x="1095006" y="3476030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789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4AE04C-8DC8-810F-DBF0-661060C8BF6F}"/>
              </a:ext>
            </a:extLst>
          </p:cNvPr>
          <p:cNvSpPr/>
          <p:nvPr/>
        </p:nvSpPr>
        <p:spPr>
          <a:xfrm>
            <a:off x="3136043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88" name="Google Shape;88;p18"/>
          <p:cNvSpPr txBox="1"/>
          <p:nvPr/>
        </p:nvSpPr>
        <p:spPr>
          <a:xfrm>
            <a:off x="585500" y="987597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Gerações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7F61D-2BF1-DE0D-9CFE-B4DE86B038F8}"/>
              </a:ext>
            </a:extLst>
          </p:cNvPr>
          <p:cNvSpPr/>
          <p:nvPr/>
        </p:nvSpPr>
        <p:spPr>
          <a:xfrm>
            <a:off x="318081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71C33-1CF2-8E40-99FF-A88EEA48C1BA}"/>
              </a:ext>
            </a:extLst>
          </p:cNvPr>
          <p:cNvSpPr/>
          <p:nvPr/>
        </p:nvSpPr>
        <p:spPr>
          <a:xfrm>
            <a:off x="6143786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BE87B-5634-C4D1-B713-91F5C2AF64A2}"/>
              </a:ext>
            </a:extLst>
          </p:cNvPr>
          <p:cNvSpPr/>
          <p:nvPr/>
        </p:nvSpPr>
        <p:spPr>
          <a:xfrm>
            <a:off x="3912968" y="2253838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8E41BF-E083-0C0C-B766-B4AF174E4C73}"/>
              </a:ext>
            </a:extLst>
          </p:cNvPr>
          <p:cNvSpPr/>
          <p:nvPr/>
        </p:nvSpPr>
        <p:spPr>
          <a:xfrm>
            <a:off x="1095006" y="2253838"/>
            <a:ext cx="940279" cy="9875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5A78E5-66DB-05FD-27B7-226E33E3D8A2}"/>
              </a:ext>
            </a:extLst>
          </p:cNvPr>
          <p:cNvSpPr/>
          <p:nvPr/>
        </p:nvSpPr>
        <p:spPr>
          <a:xfrm>
            <a:off x="1095006" y="3476030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4058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278 L 0.30712 0.00124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4AE04C-8DC8-810F-DBF0-661060C8BF6F}"/>
              </a:ext>
            </a:extLst>
          </p:cNvPr>
          <p:cNvSpPr/>
          <p:nvPr/>
        </p:nvSpPr>
        <p:spPr>
          <a:xfrm>
            <a:off x="3136043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1</a:t>
            </a:r>
          </a:p>
        </p:txBody>
      </p:sp>
      <p:sp>
        <p:nvSpPr>
          <p:cNvPr id="88" name="Google Shape;88;p18"/>
          <p:cNvSpPr txBox="1"/>
          <p:nvPr/>
        </p:nvSpPr>
        <p:spPr>
          <a:xfrm>
            <a:off x="585500" y="987597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Gerações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7F61D-2BF1-DE0D-9CFE-B4DE86B038F8}"/>
              </a:ext>
            </a:extLst>
          </p:cNvPr>
          <p:cNvSpPr/>
          <p:nvPr/>
        </p:nvSpPr>
        <p:spPr>
          <a:xfrm>
            <a:off x="318081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71C33-1CF2-8E40-99FF-A88EEA48C1BA}"/>
              </a:ext>
            </a:extLst>
          </p:cNvPr>
          <p:cNvSpPr/>
          <p:nvPr/>
        </p:nvSpPr>
        <p:spPr>
          <a:xfrm>
            <a:off x="6143786" y="1784648"/>
            <a:ext cx="2494130" cy="291357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GEN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BE87B-5634-C4D1-B713-91F5C2AF64A2}"/>
              </a:ext>
            </a:extLst>
          </p:cNvPr>
          <p:cNvSpPr/>
          <p:nvPr/>
        </p:nvSpPr>
        <p:spPr>
          <a:xfrm>
            <a:off x="3912968" y="2253838"/>
            <a:ext cx="940279" cy="9875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5A78E5-66DB-05FD-27B7-226E33E3D8A2}"/>
              </a:ext>
            </a:extLst>
          </p:cNvPr>
          <p:cNvSpPr/>
          <p:nvPr/>
        </p:nvSpPr>
        <p:spPr>
          <a:xfrm>
            <a:off x="3912967" y="3476030"/>
            <a:ext cx="940279" cy="9875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369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31 L 0.33854 -0.00031 L 0.33472 -0.00031 " pathEditMode="relative" ptsTypes="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32607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1818625"/>
            <a:ext cx="38484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Demo: GC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1371981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399" y="1047576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Processo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</a:t>
            </a:r>
            <a:r>
              <a:rPr lang="en-US" sz="24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compilação</a:t>
            </a: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 IL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47475" y="2148649"/>
            <a:ext cx="3874359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 Common </a:t>
            </a:r>
            <a:r>
              <a:rPr lang="pt-BR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Intermediate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Language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é uma linguagem de programação de baixo nível do ambiente de programação da Microsoft. O código de mais alto nível do ambiente .NET Framework é compilado em código CIL, que é assemblado em código chamado byte </a:t>
            </a:r>
            <a:r>
              <a:rPr lang="pt-BR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code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 CIL é um código orientado a objeto e executado por uma máquina virtual.</a:t>
            </a:r>
          </a:p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3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CEE8A8A-505E-4858-ADD1-C4F4247D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68" y="1575511"/>
            <a:ext cx="4292821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48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399" y="1047576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JIT – Just in Time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47475" y="1700076"/>
            <a:ext cx="3874359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compilador Just-In-Time (JIT) é uma parte do Common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Language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Runtime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no .NET que é responsável por gerenciar a execução de programas .NET independentemente de qualquer linguagem de programação .NET. Um compilador específico da linguagem converte o código-fonte para a linguagem intermediária. Essa linguagem intermediária é então convertida em código de máquina pelo compilador Just-In-Time (JIT). Esse código de máquina é específico para o ambiente do computador em que o compilador JIT está sendo executado.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341762-1823-4576-4A22-D5E1D15D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98980" cy="50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86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399" y="1047576"/>
            <a:ext cx="7213879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JIT – Just in Time </a:t>
            </a:r>
            <a:endParaRPr sz="24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47475" y="1700076"/>
            <a:ext cx="3874359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304800"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compilador Just-In-Time (JIT) é uma parte do Common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Language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Runtime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no .NET que é responsável por gerenciar a execução de programas .NET independentemente de qualquer linguagem de programação .NET. Um compilador específico da linguagem converte o código-fonte para a linguagem intermediária. Essa linguagem intermediária é então convertida em código de máquina pelo compilador Just-In-Time (JIT). Esse código de máquina é específico para o ambiente do computador em que o compilador JIT está sendo executado.</a:t>
            </a:r>
          </a:p>
        </p:txBody>
      </p:sp>
      <p:pic>
        <p:nvPicPr>
          <p:cNvPr id="3" name="Picture 2" descr="A computer program with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7E26C90D-3855-A3CC-B4CF-8612C30F6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34" y="0"/>
            <a:ext cx="48221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24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Demo: </a:t>
            </a:r>
            <a:r>
              <a:rPr lang="en-US" sz="3200" b="1" dirty="0" err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SharpLab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1886347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2257842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Thanks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259892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O que veremos 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na disciplina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1021800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Fundamentos de performance em .NET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82080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Introdução à Otimização de Performance</a:t>
            </a:r>
            <a:endParaRPr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Definição de performance em aplicações .NET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Importância da performance para a experiência do usuário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Anatomia de uma Aplicação .NET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Estrutura básica de uma aplicação .NET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Ciclo de vida de uma requisição HTTP em aplicações web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Recursos do (CLR) Common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Language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Runtime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ThreadPool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Garbage</a:t>
            </a: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pt-BR" sz="12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Collection</a:t>
            </a: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2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JIT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Introdução à Otimização de Performance</a:t>
            </a:r>
          </a:p>
        </p:txBody>
      </p:sp>
    </p:spTree>
    <p:extLst>
      <p:ext uri="{BB962C8B-B14F-4D97-AF65-F5344CB8AC3E}">
        <p14:creationId xmlns:p14="http://schemas.microsoft.com/office/powerpoint/2010/main" val="104424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 que é performance?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Performance em aplicações .NET é um conceito multifacetado e subjetivo, variando conforme o tipo de aplicação e requisitos de negócio. O que é considerado satisfatório em uma aplicação pode não ser o mesmo em outra, dependendo dos objetivos e expectativas de cada cenário.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Por exemplo, uma aplicação web precisa garantir um tempo de resposta abaixo de 300 milissegundos, enquanto uma aplicação batch deve concluir uma simulação Monte Carlo em até 2 horas. Ambos os casos ilustram que a performance está diretamente ligada à capacidade de atender aos requisitos específicos de cada funcionalidade.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Em resumo, a performance é medida pela eficácia em cumprir os objetivos de negócio dentro dos parâmetros definidos para cada cenário.</a:t>
            </a:r>
          </a:p>
        </p:txBody>
      </p:sp>
    </p:spTree>
    <p:extLst>
      <p:ext uri="{BB962C8B-B14F-4D97-AF65-F5344CB8AC3E}">
        <p14:creationId xmlns:p14="http://schemas.microsoft.com/office/powerpoint/2010/main" val="308139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8008836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Métricas comuns de performance no mundo Web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673168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Percentiles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Tempo de Resposta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Throughput</a:t>
            </a: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(Taxa de Transferência)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Tempo de Resposta Médio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Tempo de Resposta Máximo</a:t>
            </a:r>
          </a:p>
        </p:txBody>
      </p:sp>
    </p:spTree>
    <p:extLst>
      <p:ext uri="{BB962C8B-B14F-4D97-AF65-F5344CB8AC3E}">
        <p14:creationId xmlns:p14="http://schemas.microsoft.com/office/powerpoint/2010/main" val="17020728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5283</Words>
  <Application>Microsoft Office PowerPoint</Application>
  <PresentationFormat>On-screen Show (16:9)</PresentationFormat>
  <Paragraphs>339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Saira Medium</vt:lpstr>
      <vt:lpstr>Consolas</vt:lpstr>
      <vt:lpstr>Saira</vt:lpstr>
      <vt:lpstr>Arial</vt:lpstr>
      <vt:lpstr>Saira SemiBold</vt:lpstr>
      <vt:lpstr>-apple-system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Claudio Godoy</cp:lastModifiedBy>
  <cp:revision>11</cp:revision>
  <dcterms:modified xsi:type="dcterms:W3CDTF">2024-04-01T17:53:57Z</dcterms:modified>
</cp:coreProperties>
</file>