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760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9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4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87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43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3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832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55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428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015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60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757D-865A-4F0B-BFC6-7B5BBF210130}" type="datetimeFigureOut">
              <a:rPr lang="pt-PT" smtClean="0"/>
              <a:t>04/01/2017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5E7B-7D9C-4A3C-B0FE-91B034FC1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5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CIFAR-10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Kaggle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115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656197"/>
              </p:ext>
            </p:extLst>
          </p:nvPr>
        </p:nvGraphicFramePr>
        <p:xfrm>
          <a:off x="128337" y="192504"/>
          <a:ext cx="11887202" cy="6545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074">
                  <a:extLst>
                    <a:ext uri="{9D8B030D-6E8A-4147-A177-3AD203B41FA5}">
                      <a16:colId xmlns:a16="http://schemas.microsoft.com/office/drawing/2014/main" val="4109959591"/>
                    </a:ext>
                  </a:extLst>
                </a:gridCol>
                <a:gridCol w="1012656">
                  <a:extLst>
                    <a:ext uri="{9D8B030D-6E8A-4147-A177-3AD203B41FA5}">
                      <a16:colId xmlns:a16="http://schemas.microsoft.com/office/drawing/2014/main" val="1447050193"/>
                    </a:ext>
                  </a:extLst>
                </a:gridCol>
                <a:gridCol w="1012656">
                  <a:extLst>
                    <a:ext uri="{9D8B030D-6E8A-4147-A177-3AD203B41FA5}">
                      <a16:colId xmlns:a16="http://schemas.microsoft.com/office/drawing/2014/main" val="2364263176"/>
                    </a:ext>
                  </a:extLst>
                </a:gridCol>
                <a:gridCol w="1012656">
                  <a:extLst>
                    <a:ext uri="{9D8B030D-6E8A-4147-A177-3AD203B41FA5}">
                      <a16:colId xmlns:a16="http://schemas.microsoft.com/office/drawing/2014/main" val="2489050351"/>
                    </a:ext>
                  </a:extLst>
                </a:gridCol>
                <a:gridCol w="1012656">
                  <a:extLst>
                    <a:ext uri="{9D8B030D-6E8A-4147-A177-3AD203B41FA5}">
                      <a16:colId xmlns:a16="http://schemas.microsoft.com/office/drawing/2014/main" val="2375038002"/>
                    </a:ext>
                  </a:extLst>
                </a:gridCol>
                <a:gridCol w="632910">
                  <a:extLst>
                    <a:ext uri="{9D8B030D-6E8A-4147-A177-3AD203B41FA5}">
                      <a16:colId xmlns:a16="http://schemas.microsoft.com/office/drawing/2014/main" val="298120534"/>
                    </a:ext>
                  </a:extLst>
                </a:gridCol>
                <a:gridCol w="1495970">
                  <a:extLst>
                    <a:ext uri="{9D8B030D-6E8A-4147-A177-3AD203B41FA5}">
                      <a16:colId xmlns:a16="http://schemas.microsoft.com/office/drawing/2014/main" val="683045917"/>
                    </a:ext>
                  </a:extLst>
                </a:gridCol>
                <a:gridCol w="1012656">
                  <a:extLst>
                    <a:ext uri="{9D8B030D-6E8A-4147-A177-3AD203B41FA5}">
                      <a16:colId xmlns:a16="http://schemas.microsoft.com/office/drawing/2014/main" val="1798021576"/>
                    </a:ext>
                  </a:extLst>
                </a:gridCol>
                <a:gridCol w="1012656">
                  <a:extLst>
                    <a:ext uri="{9D8B030D-6E8A-4147-A177-3AD203B41FA5}">
                      <a16:colId xmlns:a16="http://schemas.microsoft.com/office/drawing/2014/main" val="205988585"/>
                    </a:ext>
                  </a:extLst>
                </a:gridCol>
                <a:gridCol w="1012656">
                  <a:extLst>
                    <a:ext uri="{9D8B030D-6E8A-4147-A177-3AD203B41FA5}">
                      <a16:colId xmlns:a16="http://schemas.microsoft.com/office/drawing/2014/main" val="997200738"/>
                    </a:ext>
                  </a:extLst>
                </a:gridCol>
                <a:gridCol w="1012656">
                  <a:extLst>
                    <a:ext uri="{9D8B030D-6E8A-4147-A177-3AD203B41FA5}">
                      <a16:colId xmlns:a16="http://schemas.microsoft.com/office/drawing/2014/main" val="3537544083"/>
                    </a:ext>
                  </a:extLst>
                </a:gridCol>
              </a:tblGrid>
              <a:tr h="409074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200" u="sng" strike="noStrike">
                          <a:effectLst/>
                        </a:rPr>
                        <a:t>50k Train Files + 10k test files</a:t>
                      </a:r>
                      <a:endParaRPr lang="fr-FR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183304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Dictionary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Degree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Results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Dictionary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Degree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Results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793380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KNN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20.1%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KNN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20.2%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7057241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KNN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20.8%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KNN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20.6%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6120685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LINEAR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15.8%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LINEAR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18.4%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426540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RFB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17.2%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RFB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19.1%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0953963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POLYNOMIAL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19.2%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POLYNOMIAL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19.5%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0647499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POLYNOMIAL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17.7%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POLYNOMIAL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871129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84933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Dictionary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Degree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Results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Dictionary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Degree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Results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760033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KNN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19.2%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KNN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450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5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18.9%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807965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KNN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19.3%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KNN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450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20.1%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062887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LINEAR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16.9%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LINEAR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450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18%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058769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RFB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18.1%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RFB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450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19.9%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7190734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POLYNOMIAL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POLYNOMIAL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450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19.1%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5506525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POLYNOMIAL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200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18.4%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SVM POLYNOMIAL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450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>
                          <a:effectLst/>
                        </a:rPr>
                        <a:t>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85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3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9116"/>
            <a:ext cx="10515600" cy="1321572"/>
          </a:xfrm>
        </p:spPr>
        <p:txBody>
          <a:bodyPr/>
          <a:lstStyle/>
          <a:p>
            <a:pPr algn="ctr"/>
            <a:r>
              <a:rPr lang="pt-PT" dirty="0"/>
              <a:t>O que é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err="1"/>
              <a:t>Dataset</a:t>
            </a:r>
            <a:r>
              <a:rPr lang="pt-PT" dirty="0"/>
              <a:t> utilizado para reconhecimento de </a:t>
            </a:r>
            <a:r>
              <a:rPr lang="pt-PT" dirty="0" err="1"/>
              <a:t>objectos</a:t>
            </a:r>
            <a:endParaRPr lang="pt-PT" dirty="0"/>
          </a:p>
          <a:p>
            <a:pPr algn="just"/>
            <a:r>
              <a:rPr lang="pt-PT" dirty="0"/>
              <a:t>50000 ficheiros de treino que pertencem a uma de 10 categorias com cerca de 5000 por classe.</a:t>
            </a:r>
          </a:p>
          <a:p>
            <a:pPr algn="just"/>
            <a:r>
              <a:rPr lang="pt-PT" dirty="0"/>
              <a:t>Tamanho 32x32 a cores.</a:t>
            </a:r>
          </a:p>
          <a:p>
            <a:pPr algn="just"/>
            <a:r>
              <a:rPr lang="pt-PT" dirty="0"/>
              <a:t>10000 ficheiros de teste.</a:t>
            </a:r>
          </a:p>
          <a:p>
            <a:pPr algn="just"/>
            <a:r>
              <a:rPr lang="pt-PT" dirty="0"/>
              <a:t>Categorias: </a:t>
            </a:r>
            <a:r>
              <a:rPr lang="pt-PT" dirty="0" err="1"/>
              <a:t>Airplane</a:t>
            </a:r>
            <a:r>
              <a:rPr lang="pt-PT" dirty="0"/>
              <a:t>, </a:t>
            </a:r>
            <a:r>
              <a:rPr lang="pt-PT" dirty="0" err="1"/>
              <a:t>automobile</a:t>
            </a:r>
            <a:r>
              <a:rPr lang="pt-PT" dirty="0"/>
              <a:t>, </a:t>
            </a:r>
            <a:r>
              <a:rPr lang="pt-PT" dirty="0" err="1"/>
              <a:t>bird</a:t>
            </a:r>
            <a:r>
              <a:rPr lang="pt-PT" dirty="0"/>
              <a:t>, </a:t>
            </a:r>
            <a:r>
              <a:rPr lang="pt-PT" dirty="0" err="1"/>
              <a:t>cat</a:t>
            </a:r>
            <a:r>
              <a:rPr lang="pt-PT" dirty="0"/>
              <a:t> ,</a:t>
            </a:r>
            <a:r>
              <a:rPr lang="pt-PT" dirty="0" err="1"/>
              <a:t>deer</a:t>
            </a:r>
            <a:r>
              <a:rPr lang="pt-PT" dirty="0"/>
              <a:t>, </a:t>
            </a:r>
            <a:r>
              <a:rPr lang="pt-PT" dirty="0" err="1"/>
              <a:t>dog</a:t>
            </a:r>
            <a:r>
              <a:rPr lang="pt-PT" dirty="0"/>
              <a:t>, </a:t>
            </a:r>
            <a:r>
              <a:rPr lang="pt-PT" dirty="0" err="1"/>
              <a:t>frog</a:t>
            </a:r>
            <a:r>
              <a:rPr lang="pt-PT" dirty="0"/>
              <a:t>, </a:t>
            </a:r>
            <a:r>
              <a:rPr lang="pt-PT" dirty="0" err="1"/>
              <a:t>horse</a:t>
            </a:r>
            <a:r>
              <a:rPr lang="pt-PT" dirty="0"/>
              <a:t>, </a:t>
            </a:r>
            <a:r>
              <a:rPr lang="pt-PT" dirty="0" err="1"/>
              <a:t>ship</a:t>
            </a:r>
            <a:r>
              <a:rPr lang="pt-PT" dirty="0"/>
              <a:t>, </a:t>
            </a:r>
            <a:r>
              <a:rPr lang="pt-PT" dirty="0" err="1"/>
              <a:t>truck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65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Kaggle</a:t>
            </a:r>
            <a:r>
              <a:rPr lang="pt-PT" dirty="0"/>
              <a:t> CIFAR-10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De forma a desencorajar a manipulação de imagens existem cerca de 290000 ficheiros de lixo que são ignorados durante a fase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70643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pt-PT" dirty="0"/>
              <a:t>Método de desenvolvimento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855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Detector</a:t>
            </a:r>
            <a:r>
              <a:rPr lang="pt-PT" dirty="0"/>
              <a:t> – SIFT</a:t>
            </a:r>
          </a:p>
          <a:p>
            <a:r>
              <a:rPr lang="pt-PT" dirty="0" err="1"/>
              <a:t>Descriptor</a:t>
            </a:r>
            <a:r>
              <a:rPr lang="pt-PT" dirty="0"/>
              <a:t> </a:t>
            </a:r>
            <a:r>
              <a:rPr lang="pt-PT" dirty="0" err="1"/>
              <a:t>Extractor</a:t>
            </a:r>
            <a:r>
              <a:rPr lang="pt-PT" dirty="0"/>
              <a:t> – SIFT</a:t>
            </a:r>
          </a:p>
          <a:p>
            <a:r>
              <a:rPr lang="pt-PT" dirty="0"/>
              <a:t>Classificadores:</a:t>
            </a:r>
          </a:p>
          <a:p>
            <a:r>
              <a:rPr lang="pt-PT" dirty="0"/>
              <a:t>KNN</a:t>
            </a:r>
          </a:p>
          <a:p>
            <a:r>
              <a:rPr lang="pt-PT" dirty="0"/>
              <a:t>SVM</a:t>
            </a:r>
          </a:p>
          <a:p>
            <a:pPr lvl="1"/>
            <a:r>
              <a:rPr lang="pt-PT" dirty="0"/>
              <a:t>Linear</a:t>
            </a:r>
          </a:p>
          <a:p>
            <a:pPr lvl="1"/>
            <a:r>
              <a:rPr lang="pt-PT" dirty="0"/>
              <a:t>RBF</a:t>
            </a:r>
          </a:p>
          <a:p>
            <a:pPr lvl="1"/>
            <a:r>
              <a:rPr lang="pt-PT" dirty="0" err="1"/>
              <a:t>Polynomial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056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Parâmetros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Tamanho do dicionário 150-450</a:t>
            </a:r>
          </a:p>
          <a:p>
            <a:r>
              <a:rPr lang="pt-PT" dirty="0" err="1"/>
              <a:t>Degree</a:t>
            </a:r>
            <a:r>
              <a:rPr lang="pt-PT" dirty="0"/>
              <a:t> do SVM </a:t>
            </a:r>
            <a:r>
              <a:rPr lang="pt-PT" dirty="0" err="1"/>
              <a:t>Polynomial</a:t>
            </a:r>
            <a:r>
              <a:rPr lang="pt-PT" dirty="0"/>
              <a:t> 2-3</a:t>
            </a:r>
          </a:p>
          <a:p>
            <a:r>
              <a:rPr lang="pt-PT" dirty="0" err="1"/>
              <a:t>Knn</a:t>
            </a:r>
            <a:r>
              <a:rPr lang="pt-PT" dirty="0"/>
              <a:t> 5,10</a:t>
            </a:r>
          </a:p>
        </p:txBody>
      </p:sp>
    </p:spTree>
    <p:extLst>
      <p:ext uri="{BB962C8B-B14F-4D97-AF65-F5344CB8AC3E}">
        <p14:creationId xmlns:p14="http://schemas.microsoft.com/office/powerpoint/2010/main" val="426774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Tentativa de uso de dicionário de tamanho 600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09538"/>
            <a:ext cx="5044056" cy="3497704"/>
          </a:xfrm>
        </p:spPr>
      </p:pic>
    </p:spTree>
    <p:extLst>
      <p:ext uri="{BB962C8B-B14F-4D97-AF65-F5344CB8AC3E}">
        <p14:creationId xmlns:p14="http://schemas.microsoft.com/office/powerpoint/2010/main" val="235146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Caso normal de uso ainda com apenas 210k ficheiros percorridos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52" y="1963740"/>
            <a:ext cx="5094096" cy="3891628"/>
          </a:xfrm>
        </p:spPr>
      </p:pic>
    </p:spTree>
    <p:extLst>
      <p:ext uri="{BB962C8B-B14F-4D97-AF65-F5344CB8AC3E}">
        <p14:creationId xmlns:p14="http://schemas.microsoft.com/office/powerpoint/2010/main" val="398596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Resultados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892"/>
          </a:xfrm>
        </p:spPr>
        <p:txBody>
          <a:bodyPr/>
          <a:lstStyle/>
          <a:p>
            <a:r>
              <a:rPr lang="pt-PT" dirty="0"/>
              <a:t>SVM ( 50 000 ficheiros de teste)</a:t>
            </a:r>
          </a:p>
          <a:p>
            <a:pPr lvl="1"/>
            <a:r>
              <a:rPr lang="pt-PT" dirty="0"/>
              <a:t>Linear pior em todos os casos</a:t>
            </a:r>
          </a:p>
          <a:p>
            <a:pPr lvl="1"/>
            <a:r>
              <a:rPr lang="pt-PT" dirty="0"/>
              <a:t>Grau 3 do </a:t>
            </a:r>
            <a:r>
              <a:rPr lang="pt-PT" dirty="0" err="1"/>
              <a:t>Polynomial</a:t>
            </a:r>
            <a:r>
              <a:rPr lang="pt-PT" dirty="0"/>
              <a:t> oferece piores resultados que o 2</a:t>
            </a:r>
          </a:p>
          <a:p>
            <a:pPr lvl="1"/>
            <a:r>
              <a:rPr lang="pt-PT" dirty="0"/>
              <a:t>RFB mais eficaz quanto maior for o tamanho do dicionário, </a:t>
            </a:r>
            <a:r>
              <a:rPr lang="pt-PT" dirty="0" err="1"/>
              <a:t>polynomial</a:t>
            </a:r>
            <a:r>
              <a:rPr lang="pt-PT" dirty="0"/>
              <a:t> perde o lugar com o aumento.</a:t>
            </a:r>
          </a:p>
          <a:p>
            <a:r>
              <a:rPr lang="pt-PT" dirty="0"/>
              <a:t>SVM (25 000 ficheiros de teste)</a:t>
            </a:r>
          </a:p>
          <a:p>
            <a:pPr lvl="1"/>
            <a:r>
              <a:rPr lang="pt-PT" dirty="0"/>
              <a:t>Os resultados são semelhantes aos anteriores á exceção de tanto o RFB como o </a:t>
            </a:r>
            <a:r>
              <a:rPr lang="pt-PT" dirty="0" err="1"/>
              <a:t>polynomial</a:t>
            </a:r>
            <a:r>
              <a:rPr lang="pt-PT" dirty="0"/>
              <a:t> terem melhor precisão que o </a:t>
            </a:r>
            <a:r>
              <a:rPr lang="pt-PT" dirty="0" err="1"/>
              <a:t>kNN</a:t>
            </a:r>
            <a:endParaRPr lang="pt-PT" dirty="0"/>
          </a:p>
          <a:p>
            <a:r>
              <a:rPr lang="pt-PT" dirty="0" err="1"/>
              <a:t>kNN</a:t>
            </a:r>
            <a:r>
              <a:rPr lang="pt-PT" dirty="0"/>
              <a:t> (25 000 </a:t>
            </a:r>
            <a:r>
              <a:rPr lang="pt-PT" dirty="0" err="1"/>
              <a:t>vs</a:t>
            </a:r>
            <a:r>
              <a:rPr lang="pt-PT" dirty="0"/>
              <a:t> 50 000)</a:t>
            </a:r>
          </a:p>
          <a:p>
            <a:pPr lvl="1"/>
            <a:r>
              <a:rPr lang="pt-PT" dirty="0"/>
              <a:t>Mantem-se estável durante todos os teste.</a:t>
            </a:r>
          </a:p>
          <a:p>
            <a:pPr lvl="1"/>
            <a:r>
              <a:rPr lang="pt-PT" dirty="0"/>
              <a:t>Oferece pior precisão quando são utilizados metade dos ficheiros.</a:t>
            </a:r>
          </a:p>
        </p:txBody>
      </p:sp>
    </p:spTree>
    <p:extLst>
      <p:ext uri="{BB962C8B-B14F-4D97-AF65-F5344CB8AC3E}">
        <p14:creationId xmlns:p14="http://schemas.microsoft.com/office/powerpoint/2010/main" val="284649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378</Words>
  <Application>Microsoft Office PowerPoint</Application>
  <PresentationFormat>Ecrã Panorâmico</PresentationFormat>
  <Paragraphs>139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CIFAR-10</vt:lpstr>
      <vt:lpstr>O que é</vt:lpstr>
      <vt:lpstr>Kaggle CIFAR-10</vt:lpstr>
      <vt:lpstr>Método de desenvolvimento</vt:lpstr>
      <vt:lpstr>Apresentação do PowerPoint</vt:lpstr>
      <vt:lpstr>Parâmetros</vt:lpstr>
      <vt:lpstr>Tentativa de uso de dicionário de tamanho 600</vt:lpstr>
      <vt:lpstr>Caso normal de uso ainda com apenas 210k ficheiros percorridos</vt:lpstr>
      <vt:lpstr>Resultados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CIFAR-10</dc:title>
  <dc:creator>Cláudio Monteiro</dc:creator>
  <cp:lastModifiedBy>Cláudio Monteiro</cp:lastModifiedBy>
  <cp:revision>10</cp:revision>
  <dcterms:created xsi:type="dcterms:W3CDTF">2017-01-03T20:33:07Z</dcterms:created>
  <dcterms:modified xsi:type="dcterms:W3CDTF">2017-01-04T10:54:42Z</dcterms:modified>
</cp:coreProperties>
</file>