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35"/>
  </p:notesMasterIdLst>
  <p:sldIdLst>
    <p:sldId id="257" r:id="rId2"/>
    <p:sldId id="336" r:id="rId3"/>
    <p:sldId id="318" r:id="rId4"/>
    <p:sldId id="322" r:id="rId5"/>
    <p:sldId id="356" r:id="rId6"/>
    <p:sldId id="337" r:id="rId7"/>
    <p:sldId id="355" r:id="rId8"/>
    <p:sldId id="319" r:id="rId9"/>
    <p:sldId id="323" r:id="rId10"/>
    <p:sldId id="325" r:id="rId11"/>
    <p:sldId id="320" r:id="rId12"/>
    <p:sldId id="326" r:id="rId13"/>
    <p:sldId id="327" r:id="rId14"/>
    <p:sldId id="328" r:id="rId15"/>
    <p:sldId id="357" r:id="rId16"/>
    <p:sldId id="331" r:id="rId17"/>
    <p:sldId id="334" r:id="rId18"/>
    <p:sldId id="332" r:id="rId19"/>
    <p:sldId id="329" r:id="rId20"/>
    <p:sldId id="321" r:id="rId21"/>
    <p:sldId id="340" r:id="rId22"/>
    <p:sldId id="339" r:id="rId23"/>
    <p:sldId id="342" r:id="rId24"/>
    <p:sldId id="353" r:id="rId25"/>
    <p:sldId id="343" r:id="rId26"/>
    <p:sldId id="351" r:id="rId27"/>
    <p:sldId id="344" r:id="rId28"/>
    <p:sldId id="350" r:id="rId29"/>
    <p:sldId id="345" r:id="rId30"/>
    <p:sldId id="354" r:id="rId31"/>
    <p:sldId id="347" r:id="rId32"/>
    <p:sldId id="348" r:id="rId33"/>
    <p:sldId id="349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lOKRu017OQj2uM4l3isdn/T1r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750" autoAdjust="0"/>
  </p:normalViewPr>
  <p:slideViewPr>
    <p:cSldViewPr snapToGrid="0">
      <p:cViewPr varScale="1">
        <p:scale>
          <a:sx n="71" d="100"/>
          <a:sy n="71" d="100"/>
        </p:scale>
        <p:origin x="1518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7320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6627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ABCB273B-1931-3105-951A-E2D6DB7C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F1EC60F8-4563-C7F8-0EB9-3A7DBBB7F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2C4C5EC7-22AE-E59D-7E6A-7FB348B20C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521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1D88D141-5235-EBBE-C467-E16E5919A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A7792FCB-EB37-A3F9-992B-E5A69DA7B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AD40B7C0-5DA0-43F3-4B7F-3793CC989C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604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DB998C3D-52B9-5DB5-E4E2-75F2EF37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89EC5C01-1C65-2DC9-27DC-BB3D8AC6B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IA Generativa é tão importante que vai ser uma cadeira específica do curso</a:t>
            </a:r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534AA4DE-1648-D19A-F61A-04CCC5E0C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247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E885703D-3454-97A3-12D3-5B70FEF00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1A8239A4-6933-1003-D3A6-71219576B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0FF8DD65-668D-24A5-96C3-B252C483CC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513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A0972835-147A-A92E-9E7C-26A3FD23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FE42B4EE-CA23-EC7F-0D35-1702726293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08E00F5F-2D46-8AA4-69DD-B06820536B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749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8AE099B1-4236-A2CD-4A30-CC1D765E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61CBC859-BABE-8653-B550-649ECDE424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4ACBE29C-416F-AC01-3197-16CCF51D09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366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412BFBD0-798D-B496-D96C-1FD38B6F3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571E9AC1-6188-19E1-B904-DF24639C0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CA4825B7-64CB-596A-A6BD-6D92935E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95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B807C8AD-1CD8-E0DF-5059-5DCB29588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18D4B020-0245-6C81-FD1E-20ABFFD86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08086221-12E3-E8BC-1EB4-C69BB863B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06457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AA42495E-A822-B292-F278-48030148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2EDD118C-2089-9407-6972-97E556544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EAF27BEA-9A55-1358-8BE9-C5925910CC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08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1651C090-9ADF-E29F-80C9-8BAC8495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A45BEBE4-5E97-4C9E-474D-7AB6460EA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1 - Controle humano ainda essencial: Nenhum país desenvolveu um sistema de armas completamente autônomo sem supervisão e mesmo armas nucleares, muito mais destrutivas, são controladas por humanos e não foram usadas em conflitos desde a Segunda Guerra Mundial.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2 - Histórico de adaptações: Revoluções tecnológicas anteriores (como a industrial e a digital) também eliminaram empregos, mas criaram novas profissões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A IA pode aumentar a produtividade e gerar novas demandas de mercado, criando empregos diferentes e potencialmente melhores.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Funções que exigem criatividade, empatia e estratégia são mais difíceis de automatizar.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 – Isso já acontece. GPS do carro, vídeo do </a:t>
            </a:r>
            <a:r>
              <a:rPr lang="pt-BR" dirty="0" err="1"/>
              <a:t>youtube</a:t>
            </a:r>
            <a:r>
              <a:rPr lang="pt-BR" dirty="0"/>
              <a:t>, </a:t>
            </a:r>
            <a:r>
              <a:rPr lang="pt-BR" dirty="0" err="1"/>
              <a:t>spotify</a:t>
            </a:r>
            <a:r>
              <a:rPr lang="pt-BR" dirty="0"/>
              <a:t>, </a:t>
            </a:r>
            <a:r>
              <a:rPr lang="pt-BR" dirty="0" err="1"/>
              <a:t>instagram</a:t>
            </a:r>
            <a:r>
              <a:rPr lang="pt-BR" dirty="0"/>
              <a:t>... Na verdade às vezes eu começo a desenvolver uma ideia no chatgpt e ele manda um “na verdade, você não está pensando em fazer isso e isso?”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4 - </a:t>
            </a:r>
            <a:r>
              <a:rPr lang="pt-BR" b="1" dirty="0"/>
              <a:t>Bolhas de Informação:</a:t>
            </a:r>
            <a:r>
              <a:rPr lang="pt-BR" dirty="0"/>
              <a:t> Sistemas de recomendação reforçam visões de mundo preexistentes, polarizando a sociedade e tornando o debate público menos racional.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Controle sutil:</a:t>
            </a:r>
            <a:r>
              <a:rPr lang="pt-BR" dirty="0"/>
              <a:t> Diferente de regimes autoritários, onde a opressão é visível, democracias podem ser corroídas silenciosamente pela influência algorítmica, sem que as pessoas percebam.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5 - </a:t>
            </a:r>
            <a:r>
              <a:rPr lang="pt-BR" b="1" dirty="0"/>
              <a:t>Monopólio de dados:</a:t>
            </a:r>
            <a:r>
              <a:rPr lang="pt-BR" dirty="0"/>
              <a:t> Quem controla grandes volumes de dados pode prever e influenciar decisões de governos e indivíduos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Autoritarismo digital:</a:t>
            </a:r>
            <a:r>
              <a:rPr lang="pt-BR" dirty="0"/>
              <a:t> Em países totalitários (como China), a IA já é usada para vigilância em massa, reconhecimento facial e controle social via "pontuação de crédito social".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Partido Comunista controla a disseminação de informações, moldando a percepção da população sobre política e economia.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regime bloqueia sites ocidentais e mídias independentes, enquanto prioriza conteúdos alinhados ao Kremlin.</a:t>
            </a:r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EFCFD41B-5A6F-C151-F9C1-560A57A61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855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29558069-01B0-8C96-EC64-0336FC853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D6A5EE59-2DB2-716C-2968-84AD0A34B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Basicamente o que você faz é só o que </a:t>
            </a:r>
            <a:r>
              <a:rPr lang="pt-BR" dirty="0" err="1"/>
              <a:t>vc</a:t>
            </a:r>
            <a:r>
              <a:rPr lang="pt-BR" dirty="0"/>
              <a:t> precisa</a:t>
            </a:r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E0C1917F-8C52-FC57-F520-4D84B205E7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621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5925F4C5-0128-0AE2-B7EE-8A5D81797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EA735933-A950-B012-6A83-5A0490587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EF84BA04-ADB2-770A-06E6-3A2B65BE47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462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2C10B53-3FE0-9268-AB70-8E2A402B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179D8AE-6833-8F70-F700-1EAC93CF1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4E4F34A-C9A4-2CAE-C335-9ADFCC8B7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02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341828A9-FF6E-F53D-7D74-9DC60D23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0166AC81-0117-202F-4D4B-5D8FD9376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6A9B36E3-C3EF-674C-04B2-F2DD64A3ED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733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2C10B53-3FE0-9268-AB70-8E2A402B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179D8AE-6833-8F70-F700-1EAC93CF1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4E4F34A-C9A4-2CAE-C335-9ADFCC8B7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7750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ADCB20ED-5D65-71E2-9135-5129D5A1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882A7E0C-8D50-C312-1C74-DB59252BD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A907F22C-7A89-AF9E-02FC-1263A0D774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62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2C10B53-3FE0-9268-AB70-8E2A402B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179D8AE-6833-8F70-F700-1EAC93CF1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4E4F34A-C9A4-2CAE-C335-9ADFCC8B7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7071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89168B40-8D5F-8B9F-729B-80D7938B9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D141C14E-C052-6A24-C001-CA2C30A34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F5457EFE-4F9F-6388-04AB-EDD9D6609A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7924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2C10B53-3FE0-9268-AB70-8E2A402B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179D8AE-6833-8F70-F700-1EAC93CF1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4E4F34A-C9A4-2CAE-C335-9ADFCC8B7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533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8E134169-75BF-7AEA-9BB2-74B92695E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640CC539-B814-0CE4-BEA9-B1F6B0113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8CA21880-7B74-800B-2C36-F33452341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1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2C10B53-3FE0-9268-AB70-8E2A402B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179D8AE-6833-8F70-F700-1EAC93CF1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4E4F34A-C9A4-2CAE-C335-9ADFCC8B7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106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4E41D9AC-72A7-520C-5354-968737FD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6C1CBD4E-B0AA-17A0-C03B-31A7C4D8B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Sopa de letrinhas?</a:t>
            </a:r>
          </a:p>
          <a:p>
            <a:r>
              <a:rPr lang="pt-BR" dirty="0"/>
              <a:t>Se perguntar para 10 especialistas, podem haver umas 15 respostas.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Isso inclusive é uma nuvem de palavras que vamos aprender a fazer no decorrer do curso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Existem diversos tipos de IA, desde o Autocompletar que achamos que vai criar máquinas e destruir a gente até carros autônomos</a:t>
            </a:r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8754FA76-24AB-B5E7-E6FB-B678176F20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1758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C60CDA2A-024C-5FAD-576C-0C10209C3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7715C1CB-748A-1F5A-ED1A-881A2874D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8D966E49-456F-9F95-B48E-8E9AC8B75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9303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2C10B53-3FE0-9268-AB70-8E2A402B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179D8AE-6833-8F70-F700-1EAC93CF1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4E4F34A-C9A4-2CAE-C335-9ADFCC8B7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040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2C10B53-3FE0-9268-AB70-8E2A402B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179D8AE-6833-8F70-F700-1EAC93CF1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4E4F34A-C9A4-2CAE-C335-9ADFCC8B7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207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62C10B53-3FE0-9268-AB70-8E2A402B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179D8AE-6833-8F70-F700-1EAC93CF1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https://www.nationalgeographicbrasil.com/ciencia/2023/04/inteligencia-artificial-metodo-pode-identificar-cancer-antecipadamente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Estou em uma aula de estatística e estou aqui para mostrar a capacidade computacional do chatgpt. Isso é apenas um exercício, nem conhecemos a pessoa da radiografia. Digamos que você fosse um médico, qual seria o seu diagnóstico olhando a imagem a esquerda e a imagem a direita? </a:t>
            </a:r>
            <a:r>
              <a:rPr lang="pt-BR"/>
              <a:t>Qual seria a classificação de cada imagem N (normal), S (suspeito) e Carcinoma (C)?</a:t>
            </a: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D4E4F34A-C9A4-2CAE-C335-9ADFCC8B7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627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8B223ED6-FE37-3793-E1A8-3FDED7584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7B327519-A665-D89D-C5B6-A7350F26D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0017B39A-B152-E6B4-E1F2-24438542A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9551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9DA4F0F1-463B-D42D-AAF3-22DD90306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61198EAD-EEF2-A42A-9B7A-86AC2051C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0CB445C2-F377-8E55-A0FE-EE8094B611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91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C9A11F9F-8A0A-6819-D61B-B66907F79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24D1A203-32EA-941F-0519-8D1B0DB32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Dá para fazer terapia com o </a:t>
            </a:r>
            <a:r>
              <a:rPr lang="pt-BR" dirty="0" err="1"/>
              <a:t>chatgpt</a:t>
            </a:r>
            <a:r>
              <a:rPr lang="pt-BR" dirty="0"/>
              <a:t> (melhor que um humano </a:t>
            </a:r>
            <a:r>
              <a:rPr lang="pt-BR" dirty="0" err="1"/>
              <a:t>pq</a:t>
            </a:r>
            <a:r>
              <a:rPr lang="pt-BR" dirty="0"/>
              <a:t> não corre o risco de </a:t>
            </a:r>
            <a:r>
              <a:rPr lang="pt-BR" dirty="0" err="1"/>
              <a:t>vc</a:t>
            </a:r>
            <a:r>
              <a:rPr lang="pt-BR" dirty="0"/>
              <a:t> falar umas barbaridades para ele e encontrar ele depois no shopping)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Dá para treinar línguas com o </a:t>
            </a:r>
            <a:r>
              <a:rPr lang="pt-BR" dirty="0" err="1"/>
              <a:t>chatgpt</a:t>
            </a:r>
            <a:r>
              <a:rPr lang="pt-BR" dirty="0"/>
              <a:t>, você bate papo de boa com ele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Tem gente que emula pessoas mortas com ele para matar saudade</a:t>
            </a:r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BB3166E4-5C9C-46B0-E12B-ECFD659E1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888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DFBA77E4-BBA9-AC96-667E-18FB9879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78538DD1-06D4-CD25-BCA0-4BB1445EEF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Estatística Multivariada não é tão chique, né?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Neurocientistas, notadamente o </a:t>
            </a:r>
            <a:r>
              <a:rPr lang="pt-BR" dirty="0" err="1"/>
              <a:t>nicolelis</a:t>
            </a:r>
            <a:r>
              <a:rPr lang="pt-BR" dirty="0"/>
              <a:t> falam que não é inteligência nem artificial.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Naquela época não tinha computadores como temos hoje. Os computadores ocupavam uma sala inteira e tinham o processamento menor que o de smartphones e até mesmo que alguma geladeiras que compramos hoje</a:t>
            </a:r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F77D1CA1-72D9-2799-D6E8-6317D93844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66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01A4F180-A5AE-E5F3-0803-B64513B7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BB75D08-42F9-8671-CF01-D2F55D70AE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E2345267-79E0-C13E-8109-A6074FDA68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816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8179201D-C17E-D0E6-45EF-9FC80D07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3CD1AFB6-FC1A-3F27-E193-14FF3965D5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Poxa, cadê as máquinas que matavam humanos? Tá bem longe disso!</a:t>
            </a:r>
          </a:p>
        </p:txBody>
      </p:sp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204B2FD0-329C-E90F-C5F3-6F7C4B27F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24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757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80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26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819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79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477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579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98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742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581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440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9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849159" y="1358924"/>
            <a:ext cx="11008658" cy="297180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4000" dirty="0">
                <a:solidFill>
                  <a:schemeClr val="bg1">
                    <a:lumMod val="95000"/>
                  </a:schemeClr>
                </a:solidFill>
              </a:rPr>
              <a:t>FUNDAMENTOS DA CIÊNCIA DE DADOS NO SETOR PÚBLICO</a:t>
            </a:r>
          </a:p>
          <a:p>
            <a:pPr algn="ctr"/>
            <a:endParaRPr lang="pt-BR" sz="40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pt-BR" sz="3600" dirty="0">
                <a:solidFill>
                  <a:schemeClr val="bg1">
                    <a:lumMod val="95000"/>
                  </a:schemeClr>
                </a:solidFill>
              </a:rPr>
              <a:t>Conceitos de Ciência de Dados e Machine Learning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2236739" y="2866750"/>
            <a:ext cx="7405782" cy="194733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pt-BR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pt-BR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pt-BR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pt-BR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endParaRPr lang="pt-BR" sz="2400" b="1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Prof. Dr. Claudiomar Matias Rolim Filho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A59A5E26-B3EA-7445-A29D-26036DF92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49C5361-EDF2-D3C5-1DA4-CDC3022A96D7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Breve história da 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A858248-1320-92A0-A28E-DA3182EE8F90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193E33A-2BD9-3F86-CAF2-11B651426A8B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Nos anos 1990, a Inteligência Artificial voltou a ganhar força devido a três avanços principais: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1 -  Aumento do poder computacional → Processadores mais rápidos e armazenamento barato permitiram rodar algoritmos mais complexos.</a:t>
            </a:r>
          </a:p>
          <a:p>
            <a:pPr algn="just">
              <a:buClr>
                <a:schemeClr val="bg1"/>
              </a:buClr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2 -  Melhoria nos algoritmos de aprendizado → Técnicas como redes neurais começaram a funcionar melhor, impulsionando o aprendizado de máquina.</a:t>
            </a:r>
          </a:p>
          <a:p>
            <a:pPr algn="just">
              <a:buClr>
                <a:schemeClr val="bg1"/>
              </a:buClr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3 - Grandes sucessos práticos → Como o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Deep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Blue, da IBM, que venceu o campeão mundial de xadrez Garry Kasparov em 1997, provando que a IA poderia superar humanos em tarefas específicas.</a:t>
            </a:r>
          </a:p>
        </p:txBody>
      </p:sp>
      <p:pic>
        <p:nvPicPr>
          <p:cNvPr id="4098" name="Picture 2" descr="Como o IBM Deep Blue derrotou o lendário Garry Kasparov em 1997 | by Aranea  Science | Medium">
            <a:extLst>
              <a:ext uri="{FF2B5EF4-FFF2-40B4-BE49-F238E27FC236}">
                <a16:creationId xmlns:a16="http://schemas.microsoft.com/office/drawing/2014/main" id="{1D1B1124-BF11-9F66-1CD4-57F5AA072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33" y="445908"/>
            <a:ext cx="9022132" cy="57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75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6D1B2D73-0998-4257-85B3-42CB43D91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94824EBE-5916-2375-D8D4-452C4A5B98DB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EC26A7F-B217-49F3-1010-10E89832B490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Breve história da 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23F70B-56A0-914F-071B-5A576A4C0221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EC0ED84-D173-0F91-5CA1-D8C103B8291C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Nos anos 2000, a Inteligência Artificial avançou ainda mais devido a três fatores principais: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1 - Explosão de dados ("Big Data") → A internet gerou volumes massivos de dados, permitindo que algoritmos de IA fossem treinados de forma mais eficiente.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2 - Evolução do hardware →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GPUs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(placas gráficas) começaram a ser usadas para processar redes neurais profundas, acelerando o aprendizado de máquina.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3 - Aplicações comerciais → Empresas como Google,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Amazon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e Microsoft começaram a investir fortemente em IA para buscas na internet, reconhecimento de voz e recomendações personalizadas.</a:t>
            </a:r>
          </a:p>
        </p:txBody>
      </p:sp>
    </p:spTree>
    <p:extLst>
      <p:ext uri="{BB962C8B-B14F-4D97-AF65-F5344CB8AC3E}">
        <p14:creationId xmlns:p14="http://schemas.microsoft.com/office/powerpoint/2010/main" val="8691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A3F6ACD2-EB31-6A80-EAE0-89A8F2453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9E8CD329-D03E-9656-0548-26B3818281EC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10EF229-EE23-316A-F0AD-3A520E837176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Breve história da 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907B5DB-1F4B-13EA-FB5A-A955FFA2C81E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BBE9479-8DDB-9D72-CF7A-D68D8139F70A}"/>
              </a:ext>
            </a:extLst>
          </p:cNvPr>
          <p:cNvSpPr txBox="1">
            <a:spLocks/>
          </p:cNvSpPr>
          <p:nvPr/>
        </p:nvSpPr>
        <p:spPr>
          <a:xfrm>
            <a:off x="987891" y="80287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 partir de 2010, a Inteligência Artificial deu um salto gigantesco, impulsionada por três grandes avanços: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1 -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Deep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Learning e Redes Neurais Profundas → Com mais dados e poder computacional, redes neurais profundas (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Deep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Learning) começaram a superar humanos em tarefas como reconhecimento de imagens, fala e tradução automática</a:t>
            </a:r>
          </a:p>
          <a:p>
            <a:pPr algn="just">
              <a:buClr>
                <a:schemeClr val="bg1"/>
              </a:buClr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2 -  Crescimento de aplicações comerciais → A IA passou a ser usada em assistentes virtuais (Siri,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Alexa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, Google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Assistant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), carros autônomos, diagnósticos médicos e inteligência artificial generativa (ChatGPT, DALL·E).</a:t>
            </a:r>
          </a:p>
          <a:p>
            <a:pPr algn="just">
              <a:buClr>
                <a:schemeClr val="bg1"/>
              </a:buClr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3 – Em 2016 o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AlphaGo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, desenvolvido pela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DeepMind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(dessa vez do Google), foi o primeiro programa de Inteligência Artificial a derrotar um jogador profissional de Go, um dos jogos mais complexos do mundo.</a:t>
            </a:r>
          </a:p>
          <a:p>
            <a:pPr algn="just">
              <a:buClr>
                <a:schemeClr val="bg1"/>
              </a:buClr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algn="just">
              <a:buClr>
                <a:schemeClr val="bg1"/>
              </a:buClr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4 - Expansão da IA Generativa (2020+) → Modelos como GPT, DALL·E e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Stable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Diffusion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revolucionaram texto, imagem e vídeo, tornando a IA acessível e integrada ao dia a dia.</a:t>
            </a:r>
          </a:p>
        </p:txBody>
      </p:sp>
    </p:spTree>
    <p:extLst>
      <p:ext uri="{BB962C8B-B14F-4D97-AF65-F5344CB8AC3E}">
        <p14:creationId xmlns:p14="http://schemas.microsoft.com/office/powerpoint/2010/main" val="22990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728A5B24-CD1B-B0C8-E391-1C9EABDA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1A164F0-22B4-A7BE-B0C3-213759762C4D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4BD815F-BB3B-D4C3-A631-B199BDB8913C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Quem tem medo da IA?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F193936-11F6-D18D-A558-293E364A1A96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A5DA7FF-8B45-ACC3-632E-9CA58F2F97F3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Exterminador do Futuro (1984) → Rendeu seis filmes, mostrando a ascensão da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Skynet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, uma IA militar que decide exterminar a humanidade com robôs assassinos e ciborgues infiltrados (T-800).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Matrix (1999) → Iniciou uma franquia com quatro filmes, onde a IA dominante prende os humanos em uma simulação digital, enquanto resistências tentam libertar a humanidade.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Eu, Robô (2004) → Estrelado por Will Smith, baseado em ideias dos livros de Isaac Asimov, onde uma IA central chamada VIKI manipula os robôs para controlar os humanos.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Westworld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(1973 / Série HBO 2016) → Androides em um parque temático desenvolvem consciência e se rebelam contra os humanos.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Ex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Machina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(2015) → Um bilionário da tecnologia testa sua IA, Ava, que manipula humanos e escapa de sua prisão.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Entre outros...</a:t>
            </a:r>
          </a:p>
        </p:txBody>
      </p:sp>
    </p:spTree>
    <p:extLst>
      <p:ext uri="{BB962C8B-B14F-4D97-AF65-F5344CB8AC3E}">
        <p14:creationId xmlns:p14="http://schemas.microsoft.com/office/powerpoint/2010/main" val="299236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B21436A7-519F-93D8-D5CC-AC941656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15C34951-64CC-7E02-3ABF-9CFA2F2A6647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BB63CA5-EF71-AA3A-9C9F-56513174DAF1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Quem tem medo da IA?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5A0843-8F53-0689-9BC5-01B917CDB47E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752C755-F3E3-6C60-980C-3E8EA8BBFF8B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Esses filmes popularizaram a ideia de IA se tornando autoconsciente e exterminando a humanidade. Isso criou um medo irracional de que IA pode "pensar" como humanos e decidir nos eliminar – algo que não condiz com a IA real atual.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Fato: Não existe hoje nenhuma IA com consciência própria, apenas algoritmos que seguem padrões de aprendizado sem "intenção" ou "vontade".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 maioria das pessoas não entende como a IA realmente funciona, o que leva a especulações exageradas. Termos como "machine learning", "redes neurais" e "aprendizado profundo" soam misteriosos, alimentando a ideia de que máquinas poderiam se tornar autoconscientes do nada.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Fato: IA não pensa, não tem emoções, não tem vontade própria, apenas responde com base nos dados com os quais foi treinada.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11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44127877-D526-4A91-E58C-37E86739E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D705C8DD-BE57-8245-69D3-BE6776431D70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800CA74-299F-221E-5D81-9CDD8F51A399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Quem tem medo da IA?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4AC248C-BBF0-3648-1377-14B14DEBF7A3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 descr="Nexus: Uma breve história das redes de informação, da Idade da Pedra à  inteligência artificial | Amazon.com.br">
            <a:extLst>
              <a:ext uri="{FF2B5EF4-FFF2-40B4-BE49-F238E27FC236}">
                <a16:creationId xmlns:a16="http://schemas.microsoft.com/office/drawing/2014/main" id="{DD0475B6-E945-F656-0FE0-6864831D1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0"/>
            <a:ext cx="4773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9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82078704-E94C-D723-8A54-72B3BCDE3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35CC1AD6-AAB8-D232-D6C3-25169F530B22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42AD7C5-4CB8-F271-38D8-3299AABD4F1C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Quem tem medo da IA?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7898ECC-0376-36D0-91C7-D16533FA7259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16DEE9F-4E01-AA7B-1C0E-A697F8012A89}"/>
              </a:ext>
            </a:extLst>
          </p:cNvPr>
          <p:cNvSpPr txBox="1">
            <a:spLocks/>
          </p:cNvSpPr>
          <p:nvPr/>
        </p:nvSpPr>
        <p:spPr>
          <a:xfrm>
            <a:off x="838891" y="816296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Nesse livro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Yuval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Harari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fala de duas metáforas interessantes.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Uma é a do filósofo sueco Nick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Bostrom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, especialista em inteligência artificial e fundador do Future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Humanity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Institute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Bostrom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imaginou um cenário onde uma IA superinteligente é programada para maximizar a produção de clipes de papel. 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Parece um objetivo inofensivo, mas, sem salvaguardas, a IA começa a converter todos os recursos da Terra (incluindo humanos) em matéria-prima para fabricar mais clipes.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Como os humanos começam a “atrapalhar” a produção de clipes de papel eles são exterminados.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Logo a IA começa a explorar o espaço e consumir asteroides, planetas e até estrelas para continuar sua missão transformando toda a galáxia em clipes de papel, pois sua programação não inclui um limite ou uma compreensão ética da destruição que está causando.</a:t>
            </a:r>
          </a:p>
        </p:txBody>
      </p:sp>
    </p:spTree>
    <p:extLst>
      <p:ext uri="{BB962C8B-B14F-4D97-AF65-F5344CB8AC3E}">
        <p14:creationId xmlns:p14="http://schemas.microsoft.com/office/powerpoint/2010/main" val="257419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1A206A05-5D07-D021-11FD-CC4434D44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DDBAC690-D7ED-902A-1671-13C5C1FCA12B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FBE3E1D-5FED-D8A8-64AE-679FE0814BED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Quem tem medo da IA?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280CA7-D1D8-8C68-07B7-7A2A57656789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843FE32-2B98-7363-5304-50E367EFCE33}"/>
              </a:ext>
            </a:extLst>
          </p:cNvPr>
          <p:cNvSpPr txBox="1">
            <a:spLocks/>
          </p:cNvSpPr>
          <p:nvPr/>
        </p:nvSpPr>
        <p:spPr>
          <a:xfrm>
            <a:off x="749991" y="986727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 outra é do poema Der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Zauberlehrling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(O Aprendiz de Feiticeiro), escrito por Johann Wolfgang von Goethe em 1797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 poema começa com um velho feiticeiro saindo de sua oficina deixando seu aprendiz com tarefas a realizar. 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Cansado de limpar o chão, o aprendiz encanta o esfregão para que este trabalhe sozinho - usando mágica que ele ainda não domina.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A oficina logo está encharcada, e o aprendiz se dá conta que não é capaz de parar o esfregão.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Não sabendo como controlar o utensílio encantado, o aprendiz parte o esfregão em duas partes, com o auxílio de um machado, mas cada uma das partes se transforma em um novo esfregão que continua a espalhar a água. 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Quando tudo parece estar perdido, o velho feiticeiro retorna, e rapidamente quebra o feitiço e salva o dia.</a:t>
            </a:r>
          </a:p>
        </p:txBody>
      </p:sp>
    </p:spTree>
    <p:extLst>
      <p:ext uri="{BB962C8B-B14F-4D97-AF65-F5344CB8AC3E}">
        <p14:creationId xmlns:p14="http://schemas.microsoft.com/office/powerpoint/2010/main" val="3442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4665A739-5EE3-1E36-B5AD-7D4AA9F12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78EF74B-290F-4621-A84F-A0ACCF42C928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Quem tem medo da IA?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C7B4E4F-116A-7B16-BCB8-E0EC6D5F7FA9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B43BF6B-E4A4-F50F-299C-C3FF56807D08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 poema termina com a fala do velho feiticeiro: "Espíritos poderosos devem ser convocados apenas pelos mestres que os dominam”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Ambas as metáforas tem a mesma mensagem “Não invoque um mal que não pode controlar”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146" name="Picture 2" descr="Momentos YouTube: 'Fantasia: O Aprendiz de Feiticeiro' (Disney) – à Paisana">
            <a:extLst>
              <a:ext uri="{FF2B5EF4-FFF2-40B4-BE49-F238E27FC236}">
                <a16:creationId xmlns:a16="http://schemas.microsoft.com/office/drawing/2014/main" id="{33822581-487B-6D45-6B89-1DC8DC02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359" y="1915456"/>
            <a:ext cx="4611926" cy="344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A87D4DA1-AF17-4559-89FD-FDBAE1497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E6735F20-9D1C-F919-E248-705CB706F412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50E605D-57D2-F019-67B0-C463C43DC670}"/>
              </a:ext>
            </a:extLst>
          </p:cNvPr>
          <p:cNvSpPr txBox="1">
            <a:spLocks/>
          </p:cNvSpPr>
          <p:nvPr/>
        </p:nvSpPr>
        <p:spPr>
          <a:xfrm>
            <a:off x="14403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dirty="0">
                <a:solidFill>
                  <a:schemeClr val="bg1">
                    <a:lumMod val="95000"/>
                  </a:schemeClr>
                </a:solidFill>
              </a:rPr>
              <a:t>Riscos Reais da IA (Mas Não do Jeito que o Cinema Mostra)</a:t>
            </a:r>
            <a:endParaRPr lang="pt-BR" sz="2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F24B2A2-5E7B-A4D6-1A5C-18743EA96187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BE5CDC2-A76E-C343-8F69-55043B99E93A}"/>
              </a:ext>
            </a:extLst>
          </p:cNvPr>
          <p:cNvSpPr txBox="1">
            <a:spLocks/>
          </p:cNvSpPr>
          <p:nvPr/>
        </p:nvSpPr>
        <p:spPr>
          <a:xfrm>
            <a:off x="974702" y="115847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Embora IA não vá "se rebelar" contra a humanidade, existem riscos sérios ligados ao seu uso: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1 - Automação de armas → Sistemas militares autônomos podem atacar sem intervenção humana.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2 - Prejuízos econômicos → Automação excessiva pode eliminar milhões de empregos humanos.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3 - Perda da Narrativa Humana → A IA pode entender melhor os humanos do que eles mesmos, criando um mundo onde as decisões pessoais são determinadas por algoritmos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4 - Impacto na Democracia → Ele teme que a IA possa minar a liberdade individual ao prever e influenciar comportamentos.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5 - Concentração de Poder → Governos e corporações que controlam a IA podem dominar sociedades inteiras.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>
                    <a:lumMod val="95000"/>
                  </a:schemeClr>
                </a:solidFill>
              </a:rPr>
              <a:t>Fato: O medo real da IA não deve ser robôs assassinos, mas sim governos e empresas utilizando IA para controle, desinformação e guerra cibernética.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4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B00B9BF4-CF09-13D6-5AF5-BA70B4F7F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5E8F989C-0A3C-10A3-E4B9-281C526902CB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25A62AA-2BDB-C6C0-51FB-E517740F19D1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59D927-841C-5673-FD15-6590F0CE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2" y="382834"/>
            <a:ext cx="692467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55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878411B6-6277-7DC3-A6B0-D2D50F26F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74E0A6F2-451C-4662-27AC-B895B9DEF4A9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8B09D7B-AC8B-FB7A-E4D9-414EB9F38F68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A458AE8-2968-7C3A-0568-BD24C49BF5F7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EF3C042-9960-6509-C70F-22D0FDFB7877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✅ Definição Simples: "Machine Learning (Aprendizado de Máquina) é uma área da Inteligência Artificial que permite que computadores aprendam padrões e tomem decisões.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✅ Como Funciona?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just">
              <a:buClr>
                <a:schemeClr val="bg1"/>
              </a:buClr>
              <a:buAutoNum type="arabicParenR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Coleta de Dados: O modelo recebe dados históricos.</a:t>
            </a:r>
          </a:p>
          <a:p>
            <a:pPr marL="457200" indent="-457200" algn="just">
              <a:buClr>
                <a:schemeClr val="bg1"/>
              </a:buClr>
              <a:buAutoNum type="arabicParenR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just">
              <a:buClr>
                <a:schemeClr val="bg1"/>
              </a:buClr>
              <a:buAutoNum type="arabicParenR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Treinamento: Algoritmos identificam padrões nos dados.</a:t>
            </a:r>
          </a:p>
          <a:p>
            <a:pPr marL="457200" indent="-457200" algn="just">
              <a:buClr>
                <a:schemeClr val="bg1"/>
              </a:buClr>
              <a:buAutoNum type="arabicParenR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just">
              <a:buClr>
                <a:schemeClr val="bg1"/>
              </a:buClr>
              <a:buAutoNum type="arabicParenR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Predição: O modelo aplica o conhecimento a novos dados.</a:t>
            </a:r>
          </a:p>
          <a:p>
            <a:pPr marL="457200" indent="-457200" algn="just">
              <a:buClr>
                <a:schemeClr val="bg1"/>
              </a:buClr>
              <a:buAutoNum type="arabicParenR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 algn="just">
              <a:buClr>
                <a:schemeClr val="bg1"/>
              </a:buClr>
              <a:buAutoNum type="arabicParenR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Aprimoramento: O sistema se ajusta e melhora com mais dados.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4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D42913B7-D770-84CE-C687-BC831A6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9AE6D4A-1438-9A5B-E72F-58839B79C813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C38C24-1240-A5AE-99C9-9210158CC723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A967A8-2167-C2CD-84D1-7F48E747F05A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C54131D-D3B5-F049-D9EF-6332FD200370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✅ Principais Tipos de Machine Learning: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Aprendizado Supervisionado: O modelo aprende com dados rotulados (Exemplo: Previsão de preços de imóveis 📈).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Aprendizado Não Supervisionado: O modelo encontra padrões sozinho por meio de dados não rotulados (Exemplo: Segmentação de clientes 🏷️).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0AADDB0B-E6A7-6019-5F8E-DF4A7C16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7CC8089C-6EB1-1ED5-9F16-0594E8722B60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6A5E306-BAD7-3821-EC34-92432E8711AF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4F9DCC-BAF1-F7B7-4E3E-7B22246BDF5B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EE9ABE3-80C2-BE78-6545-6B7A880DBC7C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✅ Principais Tipos de Machine Learning: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Aprendizado Supervisionado: O modelo aprende com dados rotulados (Exemplo: Previsão de preços de imóveis 📈).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Aprendizado Não Supervisionado: O modelo encontra padrões sozinho (Exemplo: Segmentação de clientes 🏷️).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728084-C53C-1BD6-F342-1B35AFBA3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986"/>
            <a:ext cx="12192000" cy="647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7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D42913B7-D770-84CE-C687-BC831A6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9AE6D4A-1438-9A5B-E72F-58839B79C813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C38C24-1240-A5AE-99C9-9210158CC723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A967A8-2167-C2CD-84D1-7F48E747F05A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C54131D-D3B5-F049-D9EF-6332FD200370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✅ Classificação 🏷️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Método de aprendizado supervisionado, onde o objetivo é categorizar dados em classes.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 modelo aprende com dados rotulados e prevê uma saída discreta (exemplo: "Aprovar/Negar" um crédito).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📌 Exemplo de Aplicação: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Diagnóstico médico: Identificar se um paciente tem uma doença (Sim/Não).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Detecção de fraudes: Classificar transações como fraudulentas ou normais.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2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CFFBB6F5-4989-2DB9-63E7-A836B8F26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E7434D0B-1BB7-5BDE-C42A-D581909B4815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5B476FF-9B76-698F-1BBC-97D5603957F1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6C1FBB7-72A8-8203-ECA0-794DF51CB15A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30" name="Picture 6" descr="Imagem resultante">
            <a:extLst>
              <a:ext uri="{FF2B5EF4-FFF2-40B4-BE49-F238E27FC236}">
                <a16:creationId xmlns:a16="http://schemas.microsoft.com/office/drawing/2014/main" id="{98A20A65-22A7-D0BC-E474-DCCE83E1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0"/>
            <a:ext cx="12192000" cy="628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m resultante">
            <a:extLst>
              <a:ext uri="{FF2B5EF4-FFF2-40B4-BE49-F238E27FC236}">
                <a16:creationId xmlns:a16="http://schemas.microsoft.com/office/drawing/2014/main" id="{8A8C3691-46A9-5A6E-B3D4-64A23205A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6563"/>
            <a:ext cx="12192000" cy="628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72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D42913B7-D770-84CE-C687-BC831A6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9AE6D4A-1438-9A5B-E72F-58839B79C813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C38C24-1240-A5AE-99C9-9210158CC723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A967A8-2167-C2CD-84D1-7F48E747F05A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C54131D-D3B5-F049-D9EF-6332FD200370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✅ Regressão 📈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Método de aprendizado supervisionado que prevê um valor numérico contínuo.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 modelo aprende a relacionar variáveis de entrada (input) com valores de saída (output).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📌 Exemplo de Aplicação: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Previsão de preços de imóveis com base no tamanho e localização.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Estimativa de vendas futuras de um produto.</a:t>
            </a:r>
          </a:p>
        </p:txBody>
      </p:sp>
    </p:spTree>
    <p:extLst>
      <p:ext uri="{BB962C8B-B14F-4D97-AF65-F5344CB8AC3E}">
        <p14:creationId xmlns:p14="http://schemas.microsoft.com/office/powerpoint/2010/main" val="334672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1B2B0093-E730-9056-FCA5-9F0EC4E37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C1C21D65-17E5-0F37-1525-83B2DEB80C65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D6597AC-7A9B-975D-E8B3-A848DD3C22B8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2EC9282-6ABB-A961-93FD-82AEA750CC43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Imagem resultante">
            <a:extLst>
              <a:ext uri="{FF2B5EF4-FFF2-40B4-BE49-F238E27FC236}">
                <a16:creationId xmlns:a16="http://schemas.microsoft.com/office/drawing/2014/main" id="{B5F13F36-5597-25D2-A969-A9B000EB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3" y="700700"/>
            <a:ext cx="11054417" cy="598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m resultante">
            <a:extLst>
              <a:ext uri="{FF2B5EF4-FFF2-40B4-BE49-F238E27FC236}">
                <a16:creationId xmlns:a16="http://schemas.microsoft.com/office/drawing/2014/main" id="{88E6FF21-DCAD-6C12-B406-8632AEB05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2" y="700699"/>
            <a:ext cx="11054418" cy="59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6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D42913B7-D770-84CE-C687-BC831A6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9AE6D4A-1438-9A5B-E72F-58839B79C813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C38C24-1240-A5AE-99C9-9210158CC723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A967A8-2167-C2CD-84D1-7F48E747F05A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C54131D-D3B5-F049-D9EF-6332FD200370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✅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Clusterização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🔍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Método de aprendizado não supervisionado, onde o modelo agrupa dados semelhantes sem rótulos.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Descobre padrões ocultos e divide os dados em grupos com características parecidas.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📌 Exemplo de Aplicação: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Segmentação de clientes no marketing (agrupar consumidores com hábitos de compra similares).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Identificação de padrões em dados de crimes para estratégias de segurança pública.</a:t>
            </a:r>
          </a:p>
        </p:txBody>
      </p:sp>
    </p:spTree>
    <p:extLst>
      <p:ext uri="{BB962C8B-B14F-4D97-AF65-F5344CB8AC3E}">
        <p14:creationId xmlns:p14="http://schemas.microsoft.com/office/powerpoint/2010/main" val="274287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5A6BB33B-B9E1-B92A-05D3-F27ECD0D2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42FB1FF-FD46-A564-BCB1-9462EFA863E1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522F1C5-CFB2-2370-2BD4-99D591766021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D47FDB-34D9-B3CF-31AC-43B5F5C8629F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C7C462D-C36A-3809-FE33-72FB322FC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91" y="548367"/>
            <a:ext cx="11584017" cy="651600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FEC0685-D3FF-D730-32DB-DA1B97EA9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991" y="548367"/>
            <a:ext cx="10926700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D42913B7-D770-84CE-C687-BC831A6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9AE6D4A-1438-9A5B-E72F-58839B79C813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C38C24-1240-A5AE-99C9-9210158CC723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A967A8-2167-C2CD-84D1-7F48E747F05A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C54131D-D3B5-F049-D9EF-6332FD200370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✅ Redução de Dimensionalidade 🔢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Técnica que simplifica os dados, mantendo apenas as informações mais relevantes.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Muito usada para processamento de grandes volumes de dados e aceleração de cálculos.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📌 Exemplo de Aplicação: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Compressão de imagens sem perder qualidade essencial.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Seleção de variáveis importantes em modelos de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Machine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Learning. </a:t>
            </a:r>
          </a:p>
        </p:txBody>
      </p:sp>
    </p:spTree>
    <p:extLst>
      <p:ext uri="{BB962C8B-B14F-4D97-AF65-F5344CB8AC3E}">
        <p14:creationId xmlns:p14="http://schemas.microsoft.com/office/powerpoint/2010/main" val="272762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AA2562E1-0A17-188A-D80E-3E72885AE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D8861287-FBAC-6048-67AA-496749E26325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E60ABC6-DA93-0BC8-DF2F-82EF43255B97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0D24835-9166-5175-E8DE-0388BDC1B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637" y="959728"/>
            <a:ext cx="8198127" cy="49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2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D8A51A4A-1A3E-D453-321F-B91CD36C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44084F9-1E48-36F7-A062-D18ABE09209A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C03B938-3937-BF6B-6726-CE656C3D0CB1}"/>
              </a:ext>
            </a:extLst>
          </p:cNvPr>
          <p:cNvSpPr txBox="1">
            <a:spLocks/>
          </p:cNvSpPr>
          <p:nvPr/>
        </p:nvSpPr>
        <p:spPr>
          <a:xfrm>
            <a:off x="3508855" y="1694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O que é Machine Learning?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EC9D49B-ADBB-43DE-4A6D-B3CFE4AED1B1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31B5C3-C302-CE55-E429-A4275E4BA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415" y="213864"/>
            <a:ext cx="8021169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5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D42913B7-D770-84CE-C687-BC831A6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9AE6D4A-1438-9A5B-E72F-58839B79C813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C38C24-1240-A5AE-99C9-9210158CC723}"/>
              </a:ext>
            </a:extLst>
          </p:cNvPr>
          <p:cNvSpPr txBox="1">
            <a:spLocks/>
          </p:cNvSpPr>
          <p:nvPr/>
        </p:nvSpPr>
        <p:spPr>
          <a:xfrm>
            <a:off x="568791" y="610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Exemplo de aplicação prática de </a:t>
            </a:r>
            <a:r>
              <a:rPr lang="pt-BR" sz="2600" b="1" dirty="0" err="1">
                <a:solidFill>
                  <a:schemeClr val="bg1">
                    <a:lumMod val="95000"/>
                  </a:schemeClr>
                </a:solidFill>
              </a:rPr>
              <a:t>Machine</a:t>
            </a:r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 Learning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A967A8-2167-C2CD-84D1-7F48E747F05A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C54131D-D3B5-F049-D9EF-6332FD200370}"/>
              </a:ext>
            </a:extLst>
          </p:cNvPr>
          <p:cNvSpPr txBox="1">
            <a:spLocks/>
          </p:cNvSpPr>
          <p:nvPr/>
        </p:nvSpPr>
        <p:spPr>
          <a:xfrm>
            <a:off x="324092" y="986727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 imagem de uma mamografia é analisada por um médico especialista, que fornece um diagnóstico. A título de simplificação, suponha que ele classifique a imagem em três classes: N (normal), S (suspeito) e Carcinoma (C). Nos dois últimos casos, usualmente sugere-se uma biópsia, para confirmar o diagnóstico. 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Como esse dado (a mamografia) pode ser inserido num computador? Há diversas maneiras, uma delas é obter pixels a partir de um reticulado da imagem, que serão  codificados, por exemplo, em certo número de tons de cinza (se a imagem não for colorida). 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Imagine que um serviço de exames médicos armazene um grande número de mamografias já analisadas por especialistas. Cada mamografia recebe um rótulo baseado no diagnóstico do médico, que pode ser: Normal (N) → Sem sinais de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alterações.Suspeito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(S) → Possível anomalia que requer mais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investigação.Confirmado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(C) → Diagnóstico de câncer.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 conjunto de exames, junto com seus respectivos diagnósticos, forma o que chamamos de conjunto de treinamento. Esse conjunto pode ser usado para treinar algoritmos de inteligência artificial, ajudando os computadores a reconhecerem padrões e aprimorarem a detecção precoce da doença.</a:t>
            </a:r>
          </a:p>
        </p:txBody>
      </p:sp>
    </p:spTree>
    <p:extLst>
      <p:ext uri="{BB962C8B-B14F-4D97-AF65-F5344CB8AC3E}">
        <p14:creationId xmlns:p14="http://schemas.microsoft.com/office/powerpoint/2010/main" val="40115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D42913B7-D770-84CE-C687-BC831A6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9AE6D4A-1438-9A5B-E72F-58839B79C813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C38C24-1240-A5AE-99C9-9210158CC723}"/>
              </a:ext>
            </a:extLst>
          </p:cNvPr>
          <p:cNvSpPr txBox="1">
            <a:spLocks/>
          </p:cNvSpPr>
          <p:nvPr/>
        </p:nvSpPr>
        <p:spPr>
          <a:xfrm>
            <a:off x="568791" y="610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Exemplo de aplicação prática de </a:t>
            </a:r>
            <a:r>
              <a:rPr lang="pt-BR" sz="2600" b="1" dirty="0" err="1">
                <a:solidFill>
                  <a:schemeClr val="bg1">
                    <a:lumMod val="95000"/>
                  </a:schemeClr>
                </a:solidFill>
              </a:rPr>
              <a:t>Machine</a:t>
            </a:r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 Learning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A967A8-2167-C2CD-84D1-7F48E747F05A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C54131D-D3B5-F049-D9EF-6332FD200370}"/>
              </a:ext>
            </a:extLst>
          </p:cNvPr>
          <p:cNvSpPr txBox="1">
            <a:spLocks/>
          </p:cNvSpPr>
          <p:nvPr/>
        </p:nvSpPr>
        <p:spPr>
          <a:xfrm>
            <a:off x="324092" y="986727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A seguir, uma técnica de ML para problemas de classificação é usada (o algoritmo) e obtém-se uma regra de classificação. Tendo-se uma nova mamografia, podemos usar a regra para obter-se um diagnóstico, ou seja, ela é classificada em uma das três classes acima. 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Pode haver erro nesse procedimento, como pode haver erro no diagnóstico feito por um médico.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O ideal é ter-se um conjunto teste (ou de validação) que pode ser usado para aplicar a regra estabelecida. 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>
                    <a:lumMod val="95000"/>
                  </a:schemeClr>
                </a:solidFill>
              </a:rPr>
              <a:t>O nome aprendizado (no caso, aprendizado com máquina, ML) refere-se ao processo que um sistema ML é treinado após ser apresentado com muitos exemplos relevantes à resposta desejada.</a:t>
            </a:r>
          </a:p>
        </p:txBody>
      </p:sp>
    </p:spTree>
    <p:extLst>
      <p:ext uri="{BB962C8B-B14F-4D97-AF65-F5344CB8AC3E}">
        <p14:creationId xmlns:p14="http://schemas.microsoft.com/office/powerpoint/2010/main" val="201679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D42913B7-D770-84CE-C687-BC831A6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69AE6D4A-1438-9A5B-E72F-58839B79C813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C38C24-1240-A5AE-99C9-9210158CC723}"/>
              </a:ext>
            </a:extLst>
          </p:cNvPr>
          <p:cNvSpPr txBox="1">
            <a:spLocks/>
          </p:cNvSpPr>
          <p:nvPr/>
        </p:nvSpPr>
        <p:spPr>
          <a:xfrm>
            <a:off x="568791" y="6109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Exemplo de aplicação prática de </a:t>
            </a:r>
            <a:r>
              <a:rPr lang="pt-BR" sz="2600" b="1" dirty="0" err="1">
                <a:solidFill>
                  <a:schemeClr val="bg1">
                    <a:lumMod val="95000"/>
                  </a:schemeClr>
                </a:solidFill>
              </a:rPr>
              <a:t>Machine</a:t>
            </a:r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 Learning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A967A8-2167-C2CD-84D1-7F48E747F05A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13F53A-2285-1FDB-5E95-18F62C835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910" y="677278"/>
            <a:ext cx="9783900" cy="55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5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6E44E325-E0F1-FBF1-FB8C-F3367A697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F112D8A1-07DB-1CCC-521B-0E1ACA6C9344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D39FCC4-D412-D2F6-F0CE-DC37C501E2DC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CA41DF3-BCED-ACF2-314E-25DF65E593B3}"/>
              </a:ext>
            </a:extLst>
          </p:cNvPr>
          <p:cNvSpPr txBox="1">
            <a:spLocks/>
          </p:cNvSpPr>
          <p:nvPr/>
        </p:nvSpPr>
        <p:spPr>
          <a:xfrm>
            <a:off x="828005" y="986727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Será que no futuro, talvez não muito distante, as máquinas irão dominar o mundo?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Será possível construir um cérebro eletrônico que realize todas as tarefas intelectuais humanas?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Essas são preocupações influenciadas pela indústria do entretenimento e pela rápida disseminação da informática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Por que não aproximar o conhecimento científico do cotidiano? Projetar e Desenvolver com suas próprias mãos!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7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0807C287-115D-5933-E458-A28828201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90AD0493-DAB6-DE06-27E6-752CEF37AC57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736DEB-BC2C-E550-E970-79E39515218D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F7AC462-7BC6-B11B-6EBD-E03EC61A452A}"/>
              </a:ext>
            </a:extLst>
          </p:cNvPr>
          <p:cNvSpPr txBox="1">
            <a:spLocks/>
          </p:cNvSpPr>
          <p:nvPr/>
        </p:nvSpPr>
        <p:spPr>
          <a:xfrm>
            <a:off x="886063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</a:rPr>
              <a:t>📌 IA Não é Mágica! 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3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</a:rPr>
              <a:t>🚀Muitas vezes, a Inteligência Artificial (IA) parece algo misterioso ou sobrenatural, mas na verdade, ela segue regras matemáticas e estatísticas bem definidas.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3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</a:rPr>
              <a:t>✅ IA se baseia em fundamentos sólidos como: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</a:rPr>
              <a:t>📊 Matemática → Conceitos como cálculo e probabilidade ajudam a modelar decisões.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</a:rPr>
              <a:t>🤖 Lógica → Regras condicionais e operadores lógicos permitem que sistemas tomem decisões estruturadas.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</a:rPr>
              <a:t>🔢 Álgebra Matricial → Redes neurais utilizam matrizes para processar grandes volumes de dados.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</a:rPr>
              <a:t>📈 Estatística → Modelos preditivos usam estatística para inferir padrões e fazer previsões.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300" dirty="0">
                <a:solidFill>
                  <a:schemeClr val="bg1">
                    <a:lumMod val="95000"/>
                  </a:schemeClr>
                </a:solidFill>
              </a:rPr>
              <a:t>📌 Sem esses fundamentos, IA não funcionaria. Tudo que uma IA faz pode ser explicado por modelos matemáticos bem definidos, não por "mágica". 💡</a:t>
            </a:r>
          </a:p>
        </p:txBody>
      </p:sp>
    </p:spTree>
    <p:extLst>
      <p:ext uri="{BB962C8B-B14F-4D97-AF65-F5344CB8AC3E}">
        <p14:creationId xmlns:p14="http://schemas.microsoft.com/office/powerpoint/2010/main" val="25694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C5231EA2-93C4-DFB7-2626-F8CEE7786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29B842C9-723E-3852-8E99-7FCDE79572EF}"/>
              </a:ext>
            </a:extLst>
          </p:cNvPr>
          <p:cNvSpPr txBox="1"/>
          <p:nvPr/>
        </p:nvSpPr>
        <p:spPr>
          <a:xfrm>
            <a:off x="1594609" y="2401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241141B-210B-72B6-69C6-9FD9BD40385A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Breve história da 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19D456-A9B0-8889-7C85-8D5077DF4E04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238EE9C7-7696-31EC-D588-502D58C63379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1950: Alan Turing propõe o Teste de Turing, questionando se máquinas podem "pensar".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 Teste de Turing é um experimento para avaliar se uma máquina pode exibir comportamento inteligente indistinguível do de um humano. Nele, um avaliador interage por texto com um humano e uma IA; se não conseguir distinguir qual é a máquina, considera-se que a IA passou no teste. 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Hoje o ChatGPT passaria nesse teste?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050" name="Picture 2" descr="O que é o Teste de Turing?. Entenda a lógica por trás do teste… | by  Rodrigo Magaldi | Turing Talks | Medium">
            <a:extLst>
              <a:ext uri="{FF2B5EF4-FFF2-40B4-BE49-F238E27FC236}">
                <a16:creationId xmlns:a16="http://schemas.microsoft.com/office/drawing/2014/main" id="{B7878EB3-FAE9-CBAA-720B-5F18614F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208" y="2803028"/>
            <a:ext cx="5776608" cy="324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56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28B2DC3F-BBA7-2F56-FE37-CAD2E8F3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>
            <a:extLst>
              <a:ext uri="{FF2B5EF4-FFF2-40B4-BE49-F238E27FC236}">
                <a16:creationId xmlns:a16="http://schemas.microsoft.com/office/drawing/2014/main" id="{5BACB678-6448-F1BE-B4AF-F122DA3C99A9}"/>
              </a:ext>
            </a:extLst>
          </p:cNvPr>
          <p:cNvSpPr txBox="1"/>
          <p:nvPr/>
        </p:nvSpPr>
        <p:spPr>
          <a:xfrm>
            <a:off x="11030100" y="2274075"/>
            <a:ext cx="9783900" cy="11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F689FC31-743E-5267-0D9C-616439EA42AA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Breve história da 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0CFF054-268F-5FEA-59B8-294B29E4CFB4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CA17EF66-F85B-44D5-9C61-C8D3A9FCDB92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Em 1955, McCarthy, junto com Marvin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Minsky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, Nathaniel Rochester e Claude Shannon, propôs um workshop para explorar a possibilidade de criar máquinas que pudessem "pensar" como humanos.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 evento ocorreu no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Dartmouth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College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(EUA) em 1956, e foi nessa conferência que McCarthy popularizou o termo "Inteligência Artificial", diferenciando-o de conceitos anteriores, como Cibernética e Processamento de Informação.</a:t>
            </a:r>
            <a:endParaRPr lang="pt-BR" sz="2000" b="1" u="sng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A ideia era criar um novo campo de pesquisa para desenvolver máquinas que pudessem simular a inteligência humana.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Nos anos 1950-1970 surgem os primeiros sistemas de IA, como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Logic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Theorist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(que resolvia problemas matemáticos simples) e ELIZA (um </a:t>
            </a:r>
            <a:r>
              <a:rPr lang="pt-BR" sz="2000" dirty="0" err="1">
                <a:solidFill>
                  <a:schemeClr val="bg1">
                    <a:lumMod val="95000"/>
                  </a:schemeClr>
                </a:solidFill>
              </a:rPr>
              <a:t>chatbot</a:t>
            </a: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 rudimentar que simulava conversas humanas por meio de regras simples de processamento de linguagem natural).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Esses sistemas só rodavam em supercomputadores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6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769DF74D-8CF1-91E0-06A2-ED675FEA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0F252A3-9A56-D400-2946-EA581F9E1E33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Breve história da 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34CC3E5-92AC-A671-B4D7-30D3F16F8D26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26C0CF7-2483-2E14-E81D-C405E1311B4E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Em 1968 é lançado o filme 2001: Uma Odisseia no Espaço de Stanley Kubrick apresentado HAL 9000. Foi a primeira vez em que um filme apresenta uma Inteligência Artificial que pode ferir humanos.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O emblemático diálogo de HAL 9000 em 2001 - Uma Odisseia no Espaço">
            <a:extLst>
              <a:ext uri="{FF2B5EF4-FFF2-40B4-BE49-F238E27FC236}">
                <a16:creationId xmlns:a16="http://schemas.microsoft.com/office/drawing/2014/main" id="{C3EDF177-5CBA-90E2-D492-1C1FF318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483" y="2312686"/>
            <a:ext cx="6357089" cy="34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38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>
          <a:extLst>
            <a:ext uri="{FF2B5EF4-FFF2-40B4-BE49-F238E27FC236}">
              <a16:creationId xmlns:a16="http://schemas.microsoft.com/office/drawing/2014/main" id="{9037BC73-0550-D8E6-5B6A-AF6DF0EAB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AAF36E9-61C8-ED6D-2A7B-0F0977E88782}"/>
              </a:ext>
            </a:extLst>
          </p:cNvPr>
          <p:cNvSpPr txBox="1">
            <a:spLocks/>
          </p:cNvSpPr>
          <p:nvPr/>
        </p:nvSpPr>
        <p:spPr>
          <a:xfrm>
            <a:off x="4310520" y="232121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600" b="1" dirty="0">
                <a:solidFill>
                  <a:schemeClr val="bg1">
                    <a:lumMod val="95000"/>
                  </a:schemeClr>
                </a:solidFill>
              </a:rPr>
              <a:t>Breve história da 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076A23-A7B3-8E57-514E-FCC33ECD9BDE}"/>
              </a:ext>
            </a:extLst>
          </p:cNvPr>
          <p:cNvSpPr/>
          <p:nvPr/>
        </p:nvSpPr>
        <p:spPr>
          <a:xfrm>
            <a:off x="8295861" y="621213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b="0" i="0" dirty="0">
                <a:solidFill>
                  <a:schemeClr val="bg1">
                    <a:lumMod val="95000"/>
                  </a:schemeClr>
                </a:solidFill>
                <a:effectLst/>
                <a:latin typeface="Prelo"/>
              </a:rPr>
              <a:t>Prof. Dr. Claudiomar Matias Rolim Filho</a:t>
            </a:r>
          </a:p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Prelo"/>
              </a:rPr>
              <a:t>Claudiomar.filho@idp.edu.br</a:t>
            </a:r>
            <a:endParaRPr lang="pt-B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F8195E-11F2-03FA-1197-39498CD3370E}"/>
              </a:ext>
            </a:extLst>
          </p:cNvPr>
          <p:cNvSpPr txBox="1">
            <a:spLocks/>
          </p:cNvSpPr>
          <p:nvPr/>
        </p:nvSpPr>
        <p:spPr>
          <a:xfrm>
            <a:off x="813491" y="1186685"/>
            <a:ext cx="11054417" cy="522540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Nos anos 1970-1980 a Inteligência Artificial enfrentou um período de desilusão e cortes de financiamento, conhecido como "Inverno da IA“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>
                    <a:lumMod val="95000"/>
                  </a:schemeClr>
                </a:solidFill>
              </a:rPr>
              <a:t>Os avanços prometidos não se concretizaram. A tecnologia da época era limitada, e sistemas de IA falhavam em resolver problemas do mundo real, levando governos e empresas a reduzir investimentos.</a:t>
            </a: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1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1252</TotalTime>
  <Words>3727</Words>
  <Application>Microsoft Office PowerPoint</Application>
  <PresentationFormat>Widescreen</PresentationFormat>
  <Paragraphs>365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Prelo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Claudiomar Matias Rolim Filho</cp:lastModifiedBy>
  <cp:revision>47</cp:revision>
  <dcterms:created xsi:type="dcterms:W3CDTF">2020-10-29T22:33:37Z</dcterms:created>
  <dcterms:modified xsi:type="dcterms:W3CDTF">2025-03-24T21:28:35Z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2025-03-24T20:53:23Z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1f1be804-ebdf-42f4-bda1-7f29abe6d47a</vt:lpwstr>
  </property>
  <property fmtid="{D5CDD505-2E9C-101B-9397-08002B2CF9AE}" pid="7" name="MSIP_Label_defa4170-0d19-0005-0004-bc88714345d2_ActionId">
    <vt:lpwstr>9ba66c30-8d50-4a26-adaa-ce642301ec30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