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1"/>
  </p:notesMasterIdLst>
  <p:handoutMasterIdLst>
    <p:handoutMasterId r:id="rId22"/>
  </p:handoutMasterIdLst>
  <p:sldIdLst>
    <p:sldId id="312" r:id="rId5"/>
    <p:sldId id="317" r:id="rId6"/>
    <p:sldId id="307" r:id="rId7"/>
    <p:sldId id="308" r:id="rId8"/>
    <p:sldId id="319" r:id="rId9"/>
    <p:sldId id="320" r:id="rId10"/>
    <p:sldId id="309" r:id="rId11"/>
    <p:sldId id="321" r:id="rId12"/>
    <p:sldId id="310" r:id="rId13"/>
    <p:sldId id="311" r:id="rId14"/>
    <p:sldId id="316" r:id="rId15"/>
    <p:sldId id="314" r:id="rId16"/>
    <p:sldId id="322" r:id="rId17"/>
    <p:sldId id="323" r:id="rId18"/>
    <p:sldId id="324" r:id="rId19"/>
    <p:sldId id="325" r:id="rId2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3A0CD"/>
    <a:srgbClr val="181618"/>
    <a:srgbClr val="4E484E"/>
    <a:srgbClr val="338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25" autoAdjust="0"/>
  </p:normalViewPr>
  <p:slideViewPr>
    <p:cSldViewPr snapToGrid="0">
      <p:cViewPr varScale="1">
        <p:scale>
          <a:sx n="73" d="100"/>
          <a:sy n="73" d="100"/>
        </p:scale>
        <p:origin x="1070" y="58"/>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27/12/2020</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dirty="0"/>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27/12/2020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e contenuto_Bas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846959" y="176270"/>
            <a:ext cx="7194018" cy="727113"/>
          </a:xfrm>
        </p:spPr>
        <p:txBody>
          <a:bodyPr lIns="91440" tIns="45720" rIns="91440" bIns="45720" rtlCol="0" anchor="b">
            <a:noAutofit/>
          </a:bodyPr>
          <a:lstStyle>
            <a:lvl1pPr>
              <a:defRPr sz="4000">
                <a:solidFill>
                  <a:schemeClr val="bg2">
                    <a:lumMod val="10000"/>
                  </a:schemeClr>
                </a:solidFill>
              </a:defRPr>
            </a:lvl1pPr>
          </a:lstStyle>
          <a:p>
            <a:pPr rtl="0"/>
            <a:r>
              <a:rPr lang="it-IT" noProof="0" dirty="0"/>
              <a:t>Paper Title</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1" y="1112703"/>
            <a:ext cx="10491863" cy="4752387"/>
          </a:xfrm>
        </p:spPr>
        <p:txBody>
          <a:bodyPr rtlCol="0"/>
          <a:lstStyle>
            <a:lvl1pPr marL="0" indent="0">
              <a:lnSpc>
                <a:spcPct val="110000"/>
              </a:lnSpc>
              <a:buNone/>
              <a:defRPr sz="2000">
                <a:solidFill>
                  <a:schemeClr val="bg2">
                    <a:lumMod val="2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949689"/>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8" name="Segnaposto data 3">
            <a:extLst>
              <a:ext uri="{FF2B5EF4-FFF2-40B4-BE49-F238E27FC236}">
                <a16:creationId xmlns:a16="http://schemas.microsoft.com/office/drawing/2014/main" id="{9698D2CE-63E8-4692-A246-5B349C64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20" name="Segnaposto piè di pagina 4">
            <a:extLst>
              <a:ext uri="{FF2B5EF4-FFF2-40B4-BE49-F238E27FC236}">
                <a16:creationId xmlns:a16="http://schemas.microsoft.com/office/drawing/2014/main" id="{75BBE34D-9F48-4D69-A78E-8AF7FB531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21" name="Segnaposto numero diapositiva 5">
            <a:extLst>
              <a:ext uri="{FF2B5EF4-FFF2-40B4-BE49-F238E27FC236}">
                <a16:creationId xmlns:a16="http://schemas.microsoft.com/office/drawing/2014/main" id="{BB999826-D7C9-4E3F-82C5-B8967B98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
        <p:nvSpPr>
          <p:cNvPr id="13" name="Segnaposto contenuto 2">
            <a:extLst>
              <a:ext uri="{FF2B5EF4-FFF2-40B4-BE49-F238E27FC236}">
                <a16:creationId xmlns:a16="http://schemas.microsoft.com/office/drawing/2014/main" id="{F9689E90-9770-40BD-A745-4EA7C74C73C6}"/>
              </a:ext>
            </a:extLst>
          </p:cNvPr>
          <p:cNvSpPr>
            <a:spLocks noGrp="1"/>
          </p:cNvSpPr>
          <p:nvPr>
            <p:ph idx="10" hasCustomPrompt="1"/>
          </p:nvPr>
        </p:nvSpPr>
        <p:spPr>
          <a:xfrm>
            <a:off x="855009" y="5957455"/>
            <a:ext cx="10491863" cy="318654"/>
          </a:xfrm>
        </p:spPr>
        <p:txBody>
          <a:bodyPr rtlCol="0">
            <a:normAutofit/>
          </a:bodyPr>
          <a:lstStyle>
            <a:lvl1pPr marL="0" indent="0">
              <a:lnSpc>
                <a:spcPct val="110000"/>
              </a:lnSpc>
              <a:buNone/>
              <a:defRPr sz="1400">
                <a:solidFill>
                  <a:schemeClr val="bg2">
                    <a:lumMod val="7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dirty="0"/>
              <a:t>[N] </a:t>
            </a:r>
            <a:r>
              <a:rPr lang="it-IT" noProof="0" dirty="0" err="1"/>
              <a:t>Citation</a:t>
            </a:r>
            <a:endParaRPr lang="it-IT" noProof="0" dirty="0"/>
          </a:p>
        </p:txBody>
      </p:sp>
    </p:spTree>
    <p:extLst>
      <p:ext uri="{BB962C8B-B14F-4D97-AF65-F5344CB8AC3E}">
        <p14:creationId xmlns:p14="http://schemas.microsoft.com/office/powerpoint/2010/main" val="472522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1" name="Segnaposto data 3">
            <a:extLst>
              <a:ext uri="{FF2B5EF4-FFF2-40B4-BE49-F238E27FC236}">
                <a16:creationId xmlns:a16="http://schemas.microsoft.com/office/drawing/2014/main" id="{1D7EC1AC-C2AF-4108-9E0E-D9B0B9B14EC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3" name="Segnaposto piè di pagina 4">
            <a:extLst>
              <a:ext uri="{FF2B5EF4-FFF2-40B4-BE49-F238E27FC236}">
                <a16:creationId xmlns:a16="http://schemas.microsoft.com/office/drawing/2014/main" id="{B02F780C-7AFB-4E48-AA17-65EDB87E695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5" name="Segnaposto numero diapositiva 5">
            <a:extLst>
              <a:ext uri="{FF2B5EF4-FFF2-40B4-BE49-F238E27FC236}">
                <a16:creationId xmlns:a16="http://schemas.microsoft.com/office/drawing/2014/main" id="{5C77AB33-45F7-4E22-9D97-9B86DAED381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13" name="Segnaposto data 3">
            <a:extLst>
              <a:ext uri="{FF2B5EF4-FFF2-40B4-BE49-F238E27FC236}">
                <a16:creationId xmlns:a16="http://schemas.microsoft.com/office/drawing/2014/main" id="{B56A2E78-24FC-405A-A5C3-2DBAB8701193}"/>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8" name="Segnaposto piè di pagina 4">
            <a:extLst>
              <a:ext uri="{FF2B5EF4-FFF2-40B4-BE49-F238E27FC236}">
                <a16:creationId xmlns:a16="http://schemas.microsoft.com/office/drawing/2014/main" id="{CB8F3F34-B852-4F97-A553-911AC927551C}"/>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9" name="Segnaposto numero diapositiva 5">
            <a:extLst>
              <a:ext uri="{FF2B5EF4-FFF2-40B4-BE49-F238E27FC236}">
                <a16:creationId xmlns:a16="http://schemas.microsoft.com/office/drawing/2014/main" id="{0DAAEF88-F630-4FD7-8C17-2CBF04393A1B}"/>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dirty="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rtl="0"/>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dirty="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dirty="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dirty="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2">
                    <a:lumMod val="10000"/>
                  </a:schemeClr>
                </a:solidFill>
              </a:defRPr>
            </a:lvl1pPr>
          </a:lstStyle>
          <a:p>
            <a:pPr rtl="0"/>
            <a:r>
              <a:rPr lang="it-IT" noProof="0" dirty="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accent1"/>
                </a:solidFill>
              </a:defRPr>
            </a:lvl1pPr>
          </a:lstStyle>
          <a:p>
            <a:r>
              <a:rPr lang="it-IT" dirty="0"/>
              <a:t>Date</a:t>
            </a:r>
            <a:endParaRPr lang="it-IT" dirty="0">
              <a:solidFill>
                <a:schemeClr val="accent1"/>
              </a:solidFill>
            </a:endParaRP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accent1"/>
                </a:solidFill>
              </a:defRPr>
            </a:lvl1pPr>
          </a:lstStyle>
          <a:p>
            <a:r>
              <a:rPr lang="it-IT" dirty="0"/>
              <a:t>Paper Title</a:t>
            </a:r>
            <a:endParaRPr lang="it-IT" dirty="0">
              <a:solidFill>
                <a:schemeClr val="accent1"/>
              </a:solidFill>
            </a:endParaRP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9026237" y="6297168"/>
            <a:ext cx="2743200" cy="365125"/>
          </a:xfrm>
        </p:spPr>
        <p:txBody>
          <a:bodyPr rtlCol="0"/>
          <a:lstStyle>
            <a:lvl1pPr>
              <a:defRPr>
                <a:solidFill>
                  <a:schemeClr val="accent1"/>
                </a:solidFill>
              </a:defRPr>
            </a:lvl1pPr>
          </a:lstStyle>
          <a:p>
            <a:fld id="{D8DA9DAA-006C-4F4B-980E-E3DF019B24E2}" type="slidenum">
              <a:rPr lang="it-IT" smtClean="0"/>
              <a:pPr/>
              <a:t>‹N›</a:t>
            </a:fld>
            <a:endParaRPr lang="it-IT" dirty="0">
              <a:solidFill>
                <a:schemeClr val="accent1"/>
              </a:solidFill>
            </a:endParaRPr>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2">
                    <a:lumMod val="25000"/>
                  </a:schemeClr>
                </a:solidFill>
              </a:defRPr>
            </a:lvl1pPr>
          </a:lstStyle>
          <a:p>
            <a:pPr lvl="0" rtl="0"/>
            <a:r>
              <a:rPr lang="it-IT" noProof="0" dirty="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dirty="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data 3">
            <a:extLst>
              <a:ext uri="{FF2B5EF4-FFF2-40B4-BE49-F238E27FC236}">
                <a16:creationId xmlns:a16="http://schemas.microsoft.com/office/drawing/2014/main" id="{81B46478-33A2-4B8F-97EF-CA06E2E22753}"/>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0" name="Segnaposto piè di pagina 4">
            <a:extLst>
              <a:ext uri="{FF2B5EF4-FFF2-40B4-BE49-F238E27FC236}">
                <a16:creationId xmlns:a16="http://schemas.microsoft.com/office/drawing/2014/main" id="{70C639B7-5161-4579-9EC9-5375CC06288B}"/>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1" name="Segnaposto numero diapositiva 5">
            <a:extLst>
              <a:ext uri="{FF2B5EF4-FFF2-40B4-BE49-F238E27FC236}">
                <a16:creationId xmlns:a16="http://schemas.microsoft.com/office/drawing/2014/main" id="{990A28BD-886C-4B6B-898A-A48FD4504212}"/>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383680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data 3">
            <a:extLst>
              <a:ext uri="{FF2B5EF4-FFF2-40B4-BE49-F238E27FC236}">
                <a16:creationId xmlns:a16="http://schemas.microsoft.com/office/drawing/2014/main" id="{D37D712A-555A-42B1-AD38-87D86131B9A7}"/>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0" name="Segnaposto piè di pagina 4">
            <a:extLst>
              <a:ext uri="{FF2B5EF4-FFF2-40B4-BE49-F238E27FC236}">
                <a16:creationId xmlns:a16="http://schemas.microsoft.com/office/drawing/2014/main" id="{3C5F0010-83D4-4034-9DC2-D6CAFD8A8FA5}"/>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1" name="Segnaposto numero diapositiva 5">
            <a:extLst>
              <a:ext uri="{FF2B5EF4-FFF2-40B4-BE49-F238E27FC236}">
                <a16:creationId xmlns:a16="http://schemas.microsoft.com/office/drawing/2014/main" id="{7147C48C-E5EF-45A6-B75C-10EF5140B3A5}"/>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rtlCol="0" anchor="b"/>
          <a:lstStyle>
            <a:lvl1pPr algn="l">
              <a:defRPr sz="6000" b="1" i="0" cap="all" baseline="0">
                <a:solidFill>
                  <a:schemeClr val="bg2">
                    <a:lumMod val="10000"/>
                  </a:schemeClr>
                </a:solidFill>
              </a:defRPr>
            </a:lvl1pPr>
          </a:lstStyle>
          <a:p>
            <a:pPr rtl="0"/>
            <a:r>
              <a:rPr lang="it-IT" noProof="0" dirty="0"/>
              <a:t>Paper Title</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4821382"/>
            <a:ext cx="9144000" cy="436418"/>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err="1"/>
              <a:t>Presenters</a:t>
            </a:r>
            <a:endParaRPr lang="it-IT" noProof="0" dirty="0"/>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solidFill>
              <a:srgbClr val="03A0CD"/>
            </a:solidFill>
            <a:bevel/>
          </a:ln>
        </p:spPr>
        <p:style>
          <a:lnRef idx="1">
            <a:schemeClr val="accent1"/>
          </a:lnRef>
          <a:fillRef idx="0">
            <a:schemeClr val="accent1"/>
          </a:fillRef>
          <a:effectRef idx="0">
            <a:schemeClr val="accent1"/>
          </a:effectRef>
          <a:fontRef idx="minor">
            <a:schemeClr val="tx1"/>
          </a:fontRef>
        </p:style>
      </p:cxnSp>
      <p:sp>
        <p:nvSpPr>
          <p:cNvPr id="5" name="Segnaposto data 3">
            <a:extLst>
              <a:ext uri="{FF2B5EF4-FFF2-40B4-BE49-F238E27FC236}">
                <a16:creationId xmlns:a16="http://schemas.microsoft.com/office/drawing/2014/main" id="{23E12DC2-51B6-47D9-81A0-C68CAEB9D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4" name="Segnaposto testo 13">
            <a:extLst>
              <a:ext uri="{FF2B5EF4-FFF2-40B4-BE49-F238E27FC236}">
                <a16:creationId xmlns:a16="http://schemas.microsoft.com/office/drawing/2014/main" id="{75AC6E7B-A020-4632-964E-9166A194D81A}"/>
              </a:ext>
            </a:extLst>
          </p:cNvPr>
          <p:cNvSpPr>
            <a:spLocks noGrp="1"/>
          </p:cNvSpPr>
          <p:nvPr>
            <p:ph type="body" sz="quarter" idx="10" hasCustomPrompt="1"/>
          </p:nvPr>
        </p:nvSpPr>
        <p:spPr>
          <a:xfrm>
            <a:off x="1523423" y="3656879"/>
            <a:ext cx="9136063" cy="434975"/>
          </a:xfrm>
        </p:spPr>
        <p:txBody>
          <a:bodyPr/>
          <a:lstStyle>
            <a:lvl1pPr>
              <a:buNone/>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err="1"/>
              <a:t>Authors</a:t>
            </a:r>
            <a:r>
              <a:rPr lang="it-IT" dirty="0"/>
              <a:t> – Conference or Journal – </a:t>
            </a:r>
            <a:r>
              <a:rPr lang="it-IT" dirty="0" err="1"/>
              <a:t>Year</a:t>
            </a:r>
            <a:endParaRPr lang="it-IT" dirty="0"/>
          </a:p>
        </p:txBody>
      </p:sp>
    </p:spTree>
    <p:extLst>
      <p:ext uri="{BB962C8B-B14F-4D97-AF65-F5344CB8AC3E}">
        <p14:creationId xmlns:p14="http://schemas.microsoft.com/office/powerpoint/2010/main" val="22997802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2">
                    <a:lumMod val="25000"/>
                  </a:schemeClr>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2">
                    <a:lumMod val="10000"/>
                  </a:schemeClr>
                </a:solidFill>
              </a:defRPr>
            </a:lvl1pPr>
          </a:lstStyle>
          <a:p>
            <a:pPr rtl="0"/>
            <a:r>
              <a:rPr lang="it-IT" noProof="0" dirty="0"/>
              <a:t>Paper Title</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accent1"/>
                </a:solidFill>
              </a:defRPr>
            </a:lvl1pPr>
          </a:lstStyle>
          <a:p>
            <a:r>
              <a:rPr lang="it-IT" dirty="0"/>
              <a:t>DATE</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accent1"/>
                </a:solidFill>
              </a:defRPr>
            </a:lvl1pPr>
          </a:lstStyle>
          <a:p>
            <a:r>
              <a:rPr lang="it-IT" dirty="0"/>
              <a:t>Paper Title</a:t>
            </a:r>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2">
                    <a:lumMod val="25000"/>
                  </a:schemeClr>
                </a:solidFill>
              </a:defRPr>
            </a:lvl1pPr>
          </a:lstStyle>
          <a:p>
            <a:pPr lvl="0" rtl="0"/>
            <a:r>
              <a:rPr lang="it-IT" noProof="0" dirty="0"/>
              <a:t>Fare clic per modificare lo stile del titolo</a:t>
            </a:r>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solidFill>
                  <a:schemeClr val="bg2">
                    <a:lumMod val="10000"/>
                  </a:schemeClr>
                </a:solidFill>
              </a:defRPr>
            </a:lvl1pPr>
          </a:lstStyle>
          <a:p>
            <a:pPr rtl="0"/>
            <a:r>
              <a:rPr lang="it-IT" noProof="0" dirty="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solidFill>
                  <a:schemeClr val="bg2">
                    <a:lumMod val="2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8" name="Segnaposto data 3">
            <a:extLst>
              <a:ext uri="{FF2B5EF4-FFF2-40B4-BE49-F238E27FC236}">
                <a16:creationId xmlns:a16="http://schemas.microsoft.com/office/drawing/2014/main" id="{9698D2CE-63E8-4692-A246-5B349C64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20" name="Segnaposto piè di pagina 4">
            <a:extLst>
              <a:ext uri="{FF2B5EF4-FFF2-40B4-BE49-F238E27FC236}">
                <a16:creationId xmlns:a16="http://schemas.microsoft.com/office/drawing/2014/main" id="{75BBE34D-9F48-4D69-A78E-8AF7FB531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a:t>
            </a:r>
            <a:r>
              <a:rPr lang="it-IT" dirty="0" err="1"/>
              <a:t>title</a:t>
            </a:r>
            <a:endParaRPr lang="it-IT" dirty="0">
              <a:solidFill>
                <a:schemeClr val="accent1"/>
              </a:solidFill>
            </a:endParaRPr>
          </a:p>
        </p:txBody>
      </p:sp>
      <p:sp>
        <p:nvSpPr>
          <p:cNvPr id="21" name="Segnaposto numero diapositiva 5">
            <a:extLst>
              <a:ext uri="{FF2B5EF4-FFF2-40B4-BE49-F238E27FC236}">
                <a16:creationId xmlns:a16="http://schemas.microsoft.com/office/drawing/2014/main" id="{BB999826-D7C9-4E3F-82C5-B8967B98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2">
                    <a:lumMod val="10000"/>
                  </a:schemeClr>
                </a:solidFill>
              </a:defRPr>
            </a:lvl1pPr>
          </a:lstStyle>
          <a:p>
            <a:pPr rtl="0"/>
            <a:r>
              <a:rPr lang="it-IT" noProof="0" dirty="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dirty="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
        <p:nvSpPr>
          <p:cNvPr id="10" name="Segnaposto data 3">
            <a:extLst>
              <a:ext uri="{FF2B5EF4-FFF2-40B4-BE49-F238E27FC236}">
                <a16:creationId xmlns:a16="http://schemas.microsoft.com/office/drawing/2014/main" id="{41224F6D-1447-4036-8E27-657036A0C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dirty="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Segnaposto data 3">
            <a:extLst>
              <a:ext uri="{FF2B5EF4-FFF2-40B4-BE49-F238E27FC236}">
                <a16:creationId xmlns:a16="http://schemas.microsoft.com/office/drawing/2014/main" id="{20179276-256C-476A-9094-FD17D546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9" name="Segnaposto piè di pagina 4">
            <a:extLst>
              <a:ext uri="{FF2B5EF4-FFF2-40B4-BE49-F238E27FC236}">
                <a16:creationId xmlns:a16="http://schemas.microsoft.com/office/drawing/2014/main" id="{FF25A0F9-AFC0-4C71-AB23-EBD5E28F4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0" name="Segnaposto numero diapositiva 5">
            <a:extLst>
              <a:ext uri="{FF2B5EF4-FFF2-40B4-BE49-F238E27FC236}">
                <a16:creationId xmlns:a16="http://schemas.microsoft.com/office/drawing/2014/main" id="{6BDB89A3-12ED-454B-A289-38CD25491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dirty="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rtl="0"/>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2">
                    <a:lumMod val="10000"/>
                  </a:schemeClr>
                </a:solidFill>
              </a:defRPr>
            </a:lvl1pPr>
          </a:lstStyle>
          <a:p>
            <a:pPr rtl="0"/>
            <a:r>
              <a:rPr lang="it-IT" noProof="0" dirty="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
        <p:nvSpPr>
          <p:cNvPr id="10" name="Segnaposto data 3">
            <a:extLst>
              <a:ext uri="{FF2B5EF4-FFF2-40B4-BE49-F238E27FC236}">
                <a16:creationId xmlns:a16="http://schemas.microsoft.com/office/drawing/2014/main" id="{FC8F8CD4-3FB6-4DC6-A0AC-D99E8F364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2" name="Segnaposto piè di pagina 4">
            <a:extLst>
              <a:ext uri="{FF2B5EF4-FFF2-40B4-BE49-F238E27FC236}">
                <a16:creationId xmlns:a16="http://schemas.microsoft.com/office/drawing/2014/main" id="{5C461B7E-2E66-4A2C-A5AD-9CF82E965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3" name="Segnaposto numero diapositiva 5">
            <a:extLst>
              <a:ext uri="{FF2B5EF4-FFF2-40B4-BE49-F238E27FC236}">
                <a16:creationId xmlns:a16="http://schemas.microsoft.com/office/drawing/2014/main" id="{C6C60B88-1438-4496-A619-D6F25BB75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dirty="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9" name="Segnaposto data 3">
            <a:extLst>
              <a:ext uri="{FF2B5EF4-FFF2-40B4-BE49-F238E27FC236}">
                <a16:creationId xmlns:a16="http://schemas.microsoft.com/office/drawing/2014/main" id="{9D4F74BF-29A1-4B04-AFE2-742F77EE3A6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1" name="Segnaposto piè di pagina 4">
            <a:extLst>
              <a:ext uri="{FF2B5EF4-FFF2-40B4-BE49-F238E27FC236}">
                <a16:creationId xmlns:a16="http://schemas.microsoft.com/office/drawing/2014/main" id="{33584880-19EC-4CF4-99F4-7976C936B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3" name="Segnaposto numero diapositiva 5">
            <a:extLst>
              <a:ext uri="{FF2B5EF4-FFF2-40B4-BE49-F238E27FC236}">
                <a16:creationId xmlns:a16="http://schemas.microsoft.com/office/drawing/2014/main" id="{6429BCDF-EDE9-4C34-8476-211706657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5"/>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Paper Title</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pic>
        <p:nvPicPr>
          <p:cNvPr id="8" name="Elemento grafico 7">
            <a:extLst>
              <a:ext uri="{FF2B5EF4-FFF2-40B4-BE49-F238E27FC236}">
                <a16:creationId xmlns:a16="http://schemas.microsoft.com/office/drawing/2014/main" id="{1A0F143B-4CD2-4DDA-9135-FF8208FC7AEB}"/>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10879214" y="136525"/>
            <a:ext cx="1197745" cy="1197745"/>
          </a:xfrm>
          <a:prstGeom prst="rect">
            <a:avLst/>
          </a:prstGeom>
        </p:spPr>
      </p:pic>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18" r:id="rId1"/>
    <p:sldLayoutId id="2147483697"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4" r:id="rId14"/>
    <p:sldLayoutId id="2147483705" r:id="rId15"/>
  </p:sldLayoutIdLst>
  <p:hf hdr="0"/>
  <p:txStyles>
    <p:titleStyle>
      <a:lvl1pPr algn="l" defTabSz="914400" rtl="0" eaLnBrk="1" latinLnBrk="0" hangingPunct="1">
        <a:lnSpc>
          <a:spcPct val="90000"/>
        </a:lnSpc>
        <a:spcBef>
          <a:spcPct val="0"/>
        </a:spcBef>
        <a:buNone/>
        <a:defRPr sz="4400" kern="1200">
          <a:solidFill>
            <a:schemeClr val="bg2">
              <a:lumMod val="1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5259A-7B4F-4A83-B882-DE0C7F5246E6}"/>
              </a:ext>
            </a:extLst>
          </p:cNvPr>
          <p:cNvSpPr>
            <a:spLocks noGrp="1"/>
          </p:cNvSpPr>
          <p:nvPr>
            <p:ph type="ctrTitle"/>
          </p:nvPr>
        </p:nvSpPr>
        <p:spPr/>
        <p:txBody>
          <a:bodyPr/>
          <a:lstStyle/>
          <a:p>
            <a:r>
              <a:rPr lang="en-GB" noProof="0" dirty="0"/>
              <a:t>PROGETTO </a:t>
            </a:r>
            <a:br>
              <a:rPr lang="en-GB" noProof="0" dirty="0"/>
            </a:br>
            <a:r>
              <a:rPr lang="en-GB" noProof="0" dirty="0"/>
              <a:t>“</a:t>
            </a:r>
            <a:r>
              <a:rPr lang="it-IT" dirty="0"/>
              <a:t>Aziende</a:t>
            </a:r>
            <a:r>
              <a:rPr lang="en-GB" noProof="0" dirty="0"/>
              <a:t> di moda”</a:t>
            </a:r>
          </a:p>
        </p:txBody>
      </p:sp>
      <p:sp>
        <p:nvSpPr>
          <p:cNvPr id="4" name="Segnaposto data 3">
            <a:extLst>
              <a:ext uri="{FF2B5EF4-FFF2-40B4-BE49-F238E27FC236}">
                <a16:creationId xmlns:a16="http://schemas.microsoft.com/office/drawing/2014/main" id="{5C9B32BB-B400-43C0-8249-3AC012C062A8}"/>
              </a:ext>
            </a:extLst>
          </p:cNvPr>
          <p:cNvSpPr>
            <a:spLocks noGrp="1"/>
          </p:cNvSpPr>
          <p:nvPr>
            <p:ph type="dt" sz="half" idx="2"/>
          </p:nvPr>
        </p:nvSpPr>
        <p:spPr/>
        <p:txBody>
          <a:bodyPr/>
          <a:lstStyle/>
          <a:p>
            <a:r>
              <a:rPr lang="it-IT" dirty="0"/>
              <a:t>29/12/20</a:t>
            </a:r>
            <a:endParaRPr lang="it-IT" dirty="0">
              <a:solidFill>
                <a:schemeClr val="accent1"/>
              </a:solidFill>
            </a:endParaRPr>
          </a:p>
        </p:txBody>
      </p:sp>
      <p:sp>
        <p:nvSpPr>
          <p:cNvPr id="5" name="Segnaposto testo 4">
            <a:extLst>
              <a:ext uri="{FF2B5EF4-FFF2-40B4-BE49-F238E27FC236}">
                <a16:creationId xmlns:a16="http://schemas.microsoft.com/office/drawing/2014/main" id="{7FC14A3A-B4B4-4C6C-882F-57F3FB2D3516}"/>
              </a:ext>
            </a:extLst>
          </p:cNvPr>
          <p:cNvSpPr>
            <a:spLocks noGrp="1"/>
          </p:cNvSpPr>
          <p:nvPr>
            <p:ph type="body" sz="quarter" idx="10"/>
          </p:nvPr>
        </p:nvSpPr>
        <p:spPr/>
        <p:txBody>
          <a:bodyPr/>
          <a:lstStyle/>
          <a:p>
            <a:r>
              <a:rPr lang="en-GB" noProof="0" dirty="0"/>
              <a:t>Claudio Musmeci O46002056</a:t>
            </a:r>
          </a:p>
        </p:txBody>
      </p:sp>
    </p:spTree>
    <p:extLst>
      <p:ext uri="{BB962C8B-B14F-4D97-AF65-F5344CB8AC3E}">
        <p14:creationId xmlns:p14="http://schemas.microsoft.com/office/powerpoint/2010/main" val="381368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en-GB" noProof="0" dirty="0"/>
              <a:t>Dalle entità alle tabelle</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fontScale="25000" lnSpcReduction="20000"/>
          </a:bodyPr>
          <a:lstStyle/>
          <a:p>
            <a:r>
              <a:rPr lang="it-IT" sz="8000" dirty="0">
                <a:latin typeface="Calibri" panose="020F0502020204030204" pitchFamily="34" charset="0"/>
                <a:ea typeface="Calibri" panose="020F0502020204030204" pitchFamily="34" charset="0"/>
                <a:cs typeface="Times New Roman" panose="02020603050405020304" pitchFamily="18" charset="0"/>
              </a:rPr>
              <a:t>L</a:t>
            </a:r>
            <a:r>
              <a:rPr lang="it-IT" sz="8000" dirty="0">
                <a:effectLst/>
                <a:latin typeface="Calibri" panose="020F0502020204030204" pitchFamily="34" charset="0"/>
                <a:ea typeface="Calibri" panose="020F0502020204030204" pitchFamily="34" charset="0"/>
                <a:cs typeface="Times New Roman" panose="02020603050405020304" pitchFamily="18" charset="0"/>
              </a:rPr>
              <a:t>AVORATORE(NOME, </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COD_FISCALE</a:t>
            </a:r>
            <a:r>
              <a:rPr lang="it-IT" sz="8000" dirty="0">
                <a:effectLst/>
                <a:latin typeface="Calibri" panose="020F0502020204030204" pitchFamily="34" charset="0"/>
                <a:ea typeface="Calibri" panose="020F0502020204030204" pitchFamily="34" charset="0"/>
                <a:cs typeface="Times New Roman" panose="02020603050405020304" pitchFamily="18" charset="0"/>
              </a:rPr>
              <a:t>, DATA_NASCITA, AZIENDA)</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AZIENDA(PROVENIENZA, </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a:t>
            </a:r>
            <a:r>
              <a:rPr lang="it-IT" sz="8000" dirty="0">
                <a:effectLst/>
                <a:latin typeface="Calibri" panose="020F0502020204030204" pitchFamily="34" charset="0"/>
                <a:ea typeface="Calibri" panose="020F0502020204030204" pitchFamily="34" charset="0"/>
                <a:cs typeface="Times New Roman" panose="02020603050405020304" pitchFamily="18" charset="0"/>
              </a:rPr>
              <a:t>, DIRETTORE, NUM_LAVORATORI)</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LAVORO(</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COD_FISCALE, NOME</a:t>
            </a:r>
            <a:r>
              <a:rPr lang="it-IT" sz="8000" dirty="0">
                <a:effectLst/>
                <a:latin typeface="Calibri" panose="020F0502020204030204" pitchFamily="34" charset="0"/>
                <a:ea typeface="Calibri" panose="020F0502020204030204" pitchFamily="34" charset="0"/>
                <a:cs typeface="Times New Roman" panose="02020603050405020304" pitchFamily="18" charset="0"/>
              </a:rPr>
              <a:t>, STIPENDIO)</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COD_FISCALE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LAVORATORE(COD</a:t>
            </a:r>
            <a:r>
              <a:rPr lang="it-IT" sz="8000" dirty="0">
                <a:latin typeface="Calibri" panose="020F0502020204030204" pitchFamily="34" charset="0"/>
                <a:ea typeface="Calibri" panose="020F0502020204030204" pitchFamily="34" charset="0"/>
                <a:cs typeface="Times New Roman" panose="02020603050405020304" pitchFamily="18" charset="0"/>
              </a:rPr>
              <a:t>_</a:t>
            </a:r>
            <a:r>
              <a:rPr lang="it-IT" sz="8000" dirty="0">
                <a:effectLst/>
                <a:latin typeface="Calibri" panose="020F0502020204030204" pitchFamily="34" charset="0"/>
                <a:ea typeface="Calibri" panose="020F0502020204030204" pitchFamily="34" charset="0"/>
                <a:cs typeface="Times New Roman" panose="02020603050405020304" pitchFamily="18" charset="0"/>
              </a:rPr>
              <a:t>FISCALE)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CITTÀ(</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CAP</a:t>
            </a:r>
            <a:r>
              <a:rPr lang="it-IT" sz="8000" dirty="0">
                <a:effectLst/>
                <a:latin typeface="Calibri" panose="020F0502020204030204" pitchFamily="34" charset="0"/>
                <a:ea typeface="Calibri" panose="020F0502020204030204" pitchFamily="34" charset="0"/>
                <a:cs typeface="Times New Roman" panose="02020603050405020304" pitchFamily="18" charset="0"/>
              </a:rPr>
              <a:t>, 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SEDE(</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CAP, NOME</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CAP</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CITTÀ(CAP)</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MODELLO(</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CODICE, </a:t>
            </a:r>
            <a:r>
              <a:rPr lang="it-IT" sz="8000" dirty="0">
                <a:effectLst/>
                <a:latin typeface="Calibri" panose="020F0502020204030204" pitchFamily="34" charset="0"/>
                <a:ea typeface="Calibri" panose="020F0502020204030204" pitchFamily="34" charset="0"/>
                <a:cs typeface="Times New Roman" panose="02020603050405020304" pitchFamily="18" charset="0"/>
              </a:rPr>
              <a:t>DATA_NASCITA, NOME, SESSO, NAZIONALITÀ</a:t>
            </a:r>
            <a:r>
              <a:rPr lang="it-IT" sz="8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 INGAGGIO)</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AFFILIAZIONE PASSATA(</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NOME_PAS, CODICE</a:t>
            </a:r>
            <a:r>
              <a:rPr lang="it-IT" sz="8000" dirty="0">
                <a:effectLst/>
                <a:latin typeface="Calibri" panose="020F0502020204030204" pitchFamily="34" charset="0"/>
                <a:ea typeface="Calibri" panose="020F0502020204030204" pitchFamily="34" charset="0"/>
                <a:cs typeface="Times New Roman" panose="02020603050405020304" pitchFamily="18" charset="0"/>
              </a:rPr>
              <a:t>, DATA_AFF)</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CODICE </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MODELLO(CODICE)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NOME_PAS</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MANAGER(</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CODICE</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10</a:t>
            </a:fld>
            <a:endParaRPr lang="it-IT" dirty="0"/>
          </a:p>
        </p:txBody>
      </p:sp>
    </p:spTree>
    <p:extLst>
      <p:ext uri="{BB962C8B-B14F-4D97-AF65-F5344CB8AC3E}">
        <p14:creationId xmlns:p14="http://schemas.microsoft.com/office/powerpoint/2010/main" val="223450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en-GB" noProof="0" dirty="0"/>
              <a:t>Dalle entità alle tabelle</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fontScale="25000" lnSpcReduction="20000"/>
          </a:bodyPr>
          <a:lstStyle/>
          <a:p>
            <a:r>
              <a:rPr lang="it-IT" sz="8000" dirty="0">
                <a:effectLst/>
                <a:latin typeface="Calibri" panose="020F0502020204030204" pitchFamily="34" charset="0"/>
                <a:ea typeface="Calibri" panose="020F0502020204030204" pitchFamily="34" charset="0"/>
                <a:cs typeface="Times New Roman" panose="02020603050405020304" pitchFamily="18" charset="0"/>
              </a:rPr>
              <a:t>CONTRATTO(CODICE_MODELLO, </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COD_MANAGER</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COD_MANAGER</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MANAGER(CODICE)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AZIENDA_TERZA(</a:t>
            </a:r>
            <a:r>
              <a:rPr lang="it-IT" sz="8000" dirty="0">
                <a:latin typeface="Calibri" panose="020F0502020204030204" pitchFamily="34" charset="0"/>
                <a:ea typeface="Calibri" panose="020F0502020204030204" pitchFamily="34" charset="0"/>
                <a:cs typeface="Times New Roman" panose="02020603050405020304" pitchFamily="18" charset="0"/>
              </a:rPr>
              <a:t>N</a:t>
            </a:r>
            <a:r>
              <a:rPr lang="it-IT" sz="8000" dirty="0">
                <a:effectLst/>
                <a:latin typeface="Calibri" panose="020F0502020204030204" pitchFamily="34" charset="0"/>
                <a:ea typeface="Calibri" panose="020F0502020204030204" pitchFamily="34" charset="0"/>
                <a:cs typeface="Times New Roman" panose="02020603050405020304" pitchFamily="18" charset="0"/>
              </a:rPr>
              <a:t>EGOZIO, </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IVA</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LOTTO_GEN(</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CODICE_LOTTO</a:t>
            </a:r>
            <a:r>
              <a:rPr lang="it-IT" sz="8000" dirty="0">
                <a:effectLst/>
                <a:latin typeface="Calibri" panose="020F0502020204030204" pitchFamily="34" charset="0"/>
                <a:ea typeface="Calibri" panose="020F0502020204030204" pitchFamily="34" charset="0"/>
                <a:cs typeface="Times New Roman" panose="02020603050405020304" pitchFamily="18" charset="0"/>
              </a:rPr>
              <a:t>, PREZZO, TIPO)</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VENDITA(</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 IVA, CODICE</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IVA</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AZIENDA_TERZA(IVA)</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CODICE </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LOTTO_GEN (CODICE)</a:t>
            </a:r>
          </a:p>
          <a:p>
            <a:r>
              <a:rPr lang="it-IT" sz="8000" dirty="0">
                <a:latin typeface="Calibri" panose="020F0502020204030204" pitchFamily="34" charset="0"/>
                <a:ea typeface="Calibri" panose="020F0502020204030204" pitchFamily="34" charset="0"/>
                <a:cs typeface="Times New Roman" panose="02020603050405020304" pitchFamily="18" charset="0"/>
              </a:rPr>
              <a:t>SFILATA(</a:t>
            </a:r>
            <a:r>
              <a:rPr lang="it-IT" sz="8000" u="sng" dirty="0">
                <a:latin typeface="Calibri" panose="020F0502020204030204" pitchFamily="34" charset="0"/>
                <a:ea typeface="Calibri" panose="020F0502020204030204" pitchFamily="34" charset="0"/>
                <a:cs typeface="Times New Roman" panose="02020603050405020304" pitchFamily="18" charset="0"/>
              </a:rPr>
              <a:t>NOME</a:t>
            </a:r>
            <a:r>
              <a:rPr lang="it-IT" sz="8000" dirty="0">
                <a:latin typeface="Calibri" panose="020F0502020204030204" pitchFamily="34" charset="0"/>
                <a:ea typeface="Calibri" panose="020F0502020204030204" pitchFamily="34" charset="0"/>
                <a:cs typeface="Times New Roman" panose="02020603050405020304" pitchFamily="18" charset="0"/>
              </a:rPr>
              <a:t>, CITTÀ)</a:t>
            </a:r>
          </a:p>
          <a:p>
            <a:r>
              <a:rPr lang="it-IT" sz="8000" dirty="0">
                <a:latin typeface="Calibri" panose="020F0502020204030204" pitchFamily="34" charset="0"/>
                <a:ea typeface="Calibri" panose="020F0502020204030204" pitchFamily="34" charset="0"/>
                <a:cs typeface="Times New Roman" panose="02020603050405020304" pitchFamily="18" charset="0"/>
              </a:rPr>
              <a:t>ED_SFILATA</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 ANNO</a:t>
            </a:r>
            <a:r>
              <a:rPr lang="it-IT" sz="8000" dirty="0">
                <a:effectLst/>
                <a:latin typeface="Calibri" panose="020F0502020204030204" pitchFamily="34" charset="0"/>
                <a:ea typeface="Calibri" panose="020F0502020204030204" pitchFamily="34" charset="0"/>
                <a:cs typeface="Times New Roman" panose="02020603050405020304" pitchFamily="18" charset="0"/>
              </a:rPr>
              <a:t>, INVITATI)</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SFILATA(NOME)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PARTECIPA(</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 SFILATA, ANNO</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latin typeface="Calibri" panose="020F0502020204030204" pitchFamily="34" charset="0"/>
                <a:ea typeface="Calibri" panose="020F0502020204030204" pitchFamily="34" charset="0"/>
                <a:cs typeface="Times New Roman" panose="02020603050405020304" pitchFamily="18" charset="0"/>
              </a:rPr>
              <a:t>	FK: NOME</a:t>
            </a:r>
            <a:r>
              <a:rPr lang="it-IT" sz="8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AZIENDA(NOME)</a:t>
            </a:r>
            <a:endParaRPr lang="it-IT" sz="8000" dirty="0">
              <a:effectLst/>
              <a:latin typeface="Calibri" panose="020F0502020204030204" pitchFamily="34" charset="0"/>
              <a:ea typeface="Calibri" panose="020F0502020204030204" pitchFamily="34" charset="0"/>
              <a:cs typeface="Times New Roman" panose="02020603050405020304" pitchFamily="18" charset="0"/>
            </a:endParaRP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(SFILATA, ANNO)</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ED_SFILATA(NOME, ANNO)</a:t>
            </a:r>
            <a:endParaRPr lang="it-IT" sz="8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p>
          <a:p>
            <a:pPr marL="342900" indent="-342900">
              <a:buFont typeface="Arial" panose="020B0604020202020204" pitchFamily="34" charset="0"/>
              <a:buChar char="•"/>
            </a:pPr>
            <a:endParaRPr lang="en-GB" noProof="0"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11</a:t>
            </a:fld>
            <a:endParaRPr lang="it-IT" dirty="0"/>
          </a:p>
        </p:txBody>
      </p:sp>
    </p:spTree>
    <p:extLst>
      <p:ext uri="{BB962C8B-B14F-4D97-AF65-F5344CB8AC3E}">
        <p14:creationId xmlns:p14="http://schemas.microsoft.com/office/powerpoint/2010/main" val="50494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9085317" cy="727113"/>
          </a:xfrm>
        </p:spPr>
        <p:txBody>
          <a:bodyPr/>
          <a:lstStyle/>
          <a:p>
            <a:r>
              <a:rPr lang="en-GB" dirty="0"/>
              <a:t>IMPLEMENTAZIONE FISICA / TAB</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12</a:t>
            </a:fld>
            <a:endParaRPr lang="it-IT" dirty="0"/>
          </a:p>
        </p:txBody>
      </p:sp>
      <p:sp>
        <p:nvSpPr>
          <p:cNvPr id="9" name="CasellaDiTesto 8">
            <a:extLst>
              <a:ext uri="{FF2B5EF4-FFF2-40B4-BE49-F238E27FC236}">
                <a16:creationId xmlns:a16="http://schemas.microsoft.com/office/drawing/2014/main" id="{7EEA7899-49CB-4557-9194-774CE1EDFE28}"/>
              </a:ext>
            </a:extLst>
          </p:cNvPr>
          <p:cNvSpPr txBox="1"/>
          <p:nvPr/>
        </p:nvSpPr>
        <p:spPr>
          <a:xfrm>
            <a:off x="5644055" y="1112703"/>
            <a:ext cx="4803228" cy="5098911"/>
          </a:xfrm>
          <a:prstGeom prst="rect">
            <a:avLst/>
          </a:prstGeom>
        </p:spPr>
        <p:txBody>
          <a:bodyPr vert="horz" wrap="square" lIns="91440" tIns="45720" rIns="91440" bIns="45720" rtlCol="0">
            <a:noAutofit/>
          </a:bodyPr>
          <a:lstStyle/>
          <a:p>
            <a:pPr>
              <a:lnSpc>
                <a:spcPct val="90000"/>
              </a:lnSpc>
              <a:spcBef>
                <a:spcPts val="1000"/>
              </a:spcBef>
            </a:pPr>
            <a:endParaRPr lang="it-IT" sz="1700" dirty="0">
              <a:solidFill>
                <a:schemeClr val="bg2">
                  <a:lumMod val="25000"/>
                </a:schemeClr>
              </a:solidFill>
            </a:endParaRPr>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99392" y="1358310"/>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3878317" y="1253673"/>
            <a:ext cx="3510456" cy="4752387"/>
          </a:xfrm>
          <a:prstGeom prst="rect">
            <a:avLst/>
          </a:prstGeom>
        </p:spPr>
        <p:txBody>
          <a:bodyPr vert="horz" wrap="square" lIns="91440" tIns="45720" rIns="91440" bIns="45720" rtlCol="0">
            <a:normAutofit/>
          </a:bodyPr>
          <a:lstStyle/>
          <a:p>
            <a:pPr algn="l"/>
            <a:endParaRPr lang="it-IT" dirty="0"/>
          </a:p>
        </p:txBody>
      </p:sp>
      <p:sp>
        <p:nvSpPr>
          <p:cNvPr id="7" name="CasellaDiTesto 6">
            <a:extLst>
              <a:ext uri="{FF2B5EF4-FFF2-40B4-BE49-F238E27FC236}">
                <a16:creationId xmlns:a16="http://schemas.microsoft.com/office/drawing/2014/main" id="{52A2B090-0D7F-4E39-972A-7A5E0CF0FAF7}"/>
              </a:ext>
            </a:extLst>
          </p:cNvPr>
          <p:cNvSpPr txBox="1"/>
          <p:nvPr/>
        </p:nvSpPr>
        <p:spPr>
          <a:xfrm>
            <a:off x="8040977" y="1169469"/>
            <a:ext cx="3363310" cy="4752387"/>
          </a:xfrm>
          <a:prstGeom prst="rect">
            <a:avLst/>
          </a:prstGeom>
        </p:spPr>
        <p:txBody>
          <a:bodyPr vert="horz" wrap="square" lIns="91440" tIns="45720" rIns="91440" bIns="45720" rtlCol="0">
            <a:normAutofit/>
          </a:bodyPr>
          <a:lstStyle/>
          <a:p>
            <a:pPr algn="l"/>
            <a:r>
              <a:rPr lang="en-US" sz="1400" dirty="0"/>
              <a:t>create table </a:t>
            </a:r>
            <a:r>
              <a:rPr lang="en-US" sz="1400" dirty="0" err="1"/>
              <a:t>sede</a:t>
            </a:r>
            <a:r>
              <a:rPr lang="en-US" sz="1400" dirty="0"/>
              <a:t>(</a:t>
            </a:r>
          </a:p>
          <a:p>
            <a:pPr algn="l"/>
            <a:r>
              <a:rPr lang="en-US" sz="1400" dirty="0"/>
              <a:t>cap varchar(20),</a:t>
            </a:r>
          </a:p>
          <a:p>
            <a:pPr algn="l"/>
            <a:r>
              <a:rPr lang="en-US" sz="1400" dirty="0" err="1"/>
              <a:t>nome</a:t>
            </a:r>
            <a:r>
              <a:rPr lang="en-US" sz="1400" dirty="0"/>
              <a:t> varchar(20),</a:t>
            </a:r>
          </a:p>
          <a:p>
            <a:pPr algn="l"/>
            <a:r>
              <a:rPr lang="en-US" sz="1400" dirty="0"/>
              <a:t>index </a:t>
            </a:r>
            <a:r>
              <a:rPr lang="en-US" sz="1400" dirty="0" err="1"/>
              <a:t>idx_cap</a:t>
            </a:r>
            <a:r>
              <a:rPr lang="en-US" sz="1400" dirty="0"/>
              <a:t>(cap),</a:t>
            </a:r>
          </a:p>
          <a:p>
            <a:pPr algn="l"/>
            <a:r>
              <a:rPr lang="en-US" sz="1400" dirty="0"/>
              <a:t>index </a:t>
            </a:r>
            <a:r>
              <a:rPr lang="en-US" sz="1400" dirty="0" err="1"/>
              <a:t>idx_nome</a:t>
            </a:r>
            <a:r>
              <a:rPr lang="en-US" sz="1400" dirty="0"/>
              <a:t>(</a:t>
            </a:r>
            <a:r>
              <a:rPr lang="en-US" sz="1400" dirty="0" err="1"/>
              <a:t>nome</a:t>
            </a:r>
            <a:r>
              <a:rPr lang="en-US" sz="1400" dirty="0"/>
              <a:t>),</a:t>
            </a:r>
          </a:p>
          <a:p>
            <a:pPr algn="l"/>
            <a:r>
              <a:rPr lang="en-US" sz="1400" dirty="0"/>
              <a:t>foreign key(cap) references </a:t>
            </a:r>
            <a:r>
              <a:rPr lang="en-US" sz="1400" dirty="0" err="1"/>
              <a:t>citta</a:t>
            </a:r>
            <a:r>
              <a:rPr lang="en-US" sz="1400" dirty="0"/>
              <a:t>(cap),</a:t>
            </a:r>
          </a:p>
          <a:p>
            <a:pPr algn="l"/>
            <a:r>
              <a:rPr lang="en-US" sz="1400" dirty="0"/>
              <a:t>foreign key(</a:t>
            </a:r>
            <a:r>
              <a:rPr lang="en-US" sz="1400" dirty="0" err="1"/>
              <a:t>nome</a:t>
            </a:r>
            <a:r>
              <a:rPr lang="en-US" sz="1400" dirty="0"/>
              <a:t>) references </a:t>
            </a:r>
            <a:r>
              <a:rPr lang="en-US" sz="1400" dirty="0" err="1"/>
              <a:t>azienda</a:t>
            </a:r>
            <a:r>
              <a:rPr lang="en-US" sz="1400" dirty="0"/>
              <a:t>(</a:t>
            </a:r>
            <a:r>
              <a:rPr lang="en-US" sz="1400" dirty="0" err="1"/>
              <a:t>nome</a:t>
            </a:r>
            <a:r>
              <a:rPr lang="en-US" sz="1400" dirty="0"/>
              <a:t>),</a:t>
            </a:r>
          </a:p>
          <a:p>
            <a:pPr algn="l"/>
            <a:r>
              <a:rPr lang="en-US" sz="1400" dirty="0"/>
              <a:t>primary key(cap, </a:t>
            </a:r>
            <a:r>
              <a:rPr lang="en-US" sz="1400" dirty="0" err="1"/>
              <a:t>nome</a:t>
            </a:r>
            <a:r>
              <a:rPr lang="en-US" sz="1400" dirty="0"/>
              <a:t>)</a:t>
            </a:r>
          </a:p>
          <a:p>
            <a:pPr algn="l"/>
            <a:r>
              <a:rPr lang="en-US" sz="1400" dirty="0"/>
              <a:t>);</a:t>
            </a:r>
          </a:p>
          <a:p>
            <a:pPr algn="l"/>
            <a:endParaRPr lang="it-IT" sz="1400" dirty="0"/>
          </a:p>
          <a:p>
            <a:pPr algn="l"/>
            <a:r>
              <a:rPr lang="it-IT" sz="1400" dirty="0"/>
              <a:t>create </a:t>
            </a:r>
            <a:r>
              <a:rPr lang="it-IT" sz="1400" dirty="0" err="1"/>
              <a:t>table</a:t>
            </a:r>
            <a:r>
              <a:rPr lang="it-IT" sz="1400" dirty="0"/>
              <a:t> modello(</a:t>
            </a:r>
          </a:p>
          <a:p>
            <a:pPr algn="l"/>
            <a:r>
              <a:rPr lang="it-IT" sz="1400" dirty="0"/>
              <a:t>codice </a:t>
            </a:r>
            <a:r>
              <a:rPr lang="it-IT" sz="1400" dirty="0" err="1"/>
              <a:t>varchar</a:t>
            </a:r>
            <a:r>
              <a:rPr lang="it-IT" sz="1400" dirty="0"/>
              <a:t>(20) </a:t>
            </a:r>
            <a:r>
              <a:rPr lang="it-IT" sz="1400" dirty="0" err="1"/>
              <a:t>primary</a:t>
            </a:r>
            <a:r>
              <a:rPr lang="it-IT" sz="1400" dirty="0"/>
              <a:t> key,</a:t>
            </a:r>
          </a:p>
          <a:p>
            <a:pPr algn="l"/>
            <a:r>
              <a:rPr lang="it-IT" sz="1400" dirty="0" err="1"/>
              <a:t>data_nascita</a:t>
            </a:r>
            <a:r>
              <a:rPr lang="it-IT" sz="1400" dirty="0"/>
              <a:t> date,</a:t>
            </a:r>
          </a:p>
          <a:p>
            <a:pPr algn="l"/>
            <a:r>
              <a:rPr lang="it-IT" sz="1400" dirty="0"/>
              <a:t>nome </a:t>
            </a:r>
            <a:r>
              <a:rPr lang="it-IT" sz="1400" dirty="0" err="1"/>
              <a:t>varchar</a:t>
            </a:r>
            <a:r>
              <a:rPr lang="it-IT" sz="1400" dirty="0"/>
              <a:t>(20),</a:t>
            </a:r>
          </a:p>
          <a:p>
            <a:pPr algn="l"/>
            <a:r>
              <a:rPr lang="it-IT" sz="1400" dirty="0"/>
              <a:t>sesso </a:t>
            </a:r>
            <a:r>
              <a:rPr lang="it-IT" sz="1400" dirty="0" err="1"/>
              <a:t>varchar</a:t>
            </a:r>
            <a:r>
              <a:rPr lang="it-IT" sz="1400" dirty="0"/>
              <a:t>(20),</a:t>
            </a:r>
          </a:p>
          <a:p>
            <a:pPr algn="l"/>
            <a:r>
              <a:rPr lang="it-IT" sz="1400" dirty="0" err="1"/>
              <a:t>nazionalita</a:t>
            </a:r>
            <a:r>
              <a:rPr lang="it-IT" sz="1400" dirty="0"/>
              <a:t> </a:t>
            </a:r>
            <a:r>
              <a:rPr lang="it-IT" sz="1400" dirty="0" err="1"/>
              <a:t>varchar</a:t>
            </a:r>
            <a:r>
              <a:rPr lang="it-IT" sz="1400" dirty="0"/>
              <a:t>(20),</a:t>
            </a:r>
          </a:p>
          <a:p>
            <a:pPr algn="l"/>
            <a:r>
              <a:rPr lang="it-IT" sz="1400" dirty="0"/>
              <a:t>azienda </a:t>
            </a:r>
            <a:r>
              <a:rPr lang="it-IT" sz="1400" dirty="0" err="1"/>
              <a:t>varchar</a:t>
            </a:r>
            <a:r>
              <a:rPr lang="it-IT" sz="1400" dirty="0"/>
              <a:t>(20),</a:t>
            </a:r>
          </a:p>
          <a:p>
            <a:pPr algn="l"/>
            <a:r>
              <a:rPr lang="it-IT" sz="1400" dirty="0"/>
              <a:t>ingaggio float default 0</a:t>
            </a:r>
          </a:p>
          <a:p>
            <a:pPr algn="l"/>
            <a:r>
              <a:rPr lang="it-IT" sz="1400" dirty="0"/>
              <a:t>);</a:t>
            </a:r>
          </a:p>
        </p:txBody>
      </p:sp>
      <p:sp>
        <p:nvSpPr>
          <p:cNvPr id="12" name="CasellaDiTesto 11">
            <a:extLst>
              <a:ext uri="{FF2B5EF4-FFF2-40B4-BE49-F238E27FC236}">
                <a16:creationId xmlns:a16="http://schemas.microsoft.com/office/drawing/2014/main" id="{3D4F6F03-5910-470A-A8BD-074614331503}"/>
              </a:ext>
            </a:extLst>
          </p:cNvPr>
          <p:cNvSpPr txBox="1"/>
          <p:nvPr/>
        </p:nvSpPr>
        <p:spPr>
          <a:xfrm>
            <a:off x="4025462" y="1169470"/>
            <a:ext cx="3363310" cy="3754874"/>
          </a:xfrm>
          <a:prstGeom prst="rect">
            <a:avLst/>
          </a:prstGeom>
          <a:noFill/>
        </p:spPr>
        <p:txBody>
          <a:bodyPr wrap="square">
            <a:spAutoFit/>
          </a:bodyPr>
          <a:lstStyle/>
          <a:p>
            <a:r>
              <a:rPr lang="it-IT" sz="1400" dirty="0"/>
              <a:t>create </a:t>
            </a:r>
            <a:r>
              <a:rPr lang="it-IT" sz="1400" dirty="0" err="1"/>
              <a:t>table</a:t>
            </a:r>
            <a:r>
              <a:rPr lang="it-IT" sz="1400" dirty="0"/>
              <a:t> lavoro(</a:t>
            </a:r>
          </a:p>
          <a:p>
            <a:r>
              <a:rPr lang="it-IT" sz="1400" dirty="0" err="1"/>
              <a:t>cod_fiscale</a:t>
            </a:r>
            <a:r>
              <a:rPr lang="it-IT" sz="1400" dirty="0"/>
              <a:t> </a:t>
            </a:r>
            <a:r>
              <a:rPr lang="it-IT" sz="1400" dirty="0" err="1"/>
              <a:t>varchar</a:t>
            </a:r>
            <a:r>
              <a:rPr lang="it-IT" sz="1400" dirty="0"/>
              <a:t>(20),</a:t>
            </a:r>
          </a:p>
          <a:p>
            <a:r>
              <a:rPr lang="it-IT" sz="1400" dirty="0"/>
              <a:t>nome </a:t>
            </a:r>
            <a:r>
              <a:rPr lang="it-IT" sz="1400" dirty="0" err="1"/>
              <a:t>varchar</a:t>
            </a:r>
            <a:r>
              <a:rPr lang="it-IT" sz="1400" dirty="0"/>
              <a:t>(20),</a:t>
            </a:r>
          </a:p>
          <a:p>
            <a:r>
              <a:rPr lang="it-IT" sz="1400" dirty="0"/>
              <a:t>stipendio float,</a:t>
            </a:r>
          </a:p>
          <a:p>
            <a:r>
              <a:rPr lang="it-IT" sz="1400" dirty="0"/>
              <a:t>index </a:t>
            </a:r>
            <a:r>
              <a:rPr lang="it-IT" sz="1400" dirty="0" err="1"/>
              <a:t>idx_codFiscale</a:t>
            </a:r>
            <a:r>
              <a:rPr lang="it-IT" sz="1400" dirty="0"/>
              <a:t>(</a:t>
            </a:r>
            <a:r>
              <a:rPr lang="it-IT" sz="1400" dirty="0" err="1"/>
              <a:t>cod_fiscale</a:t>
            </a:r>
            <a:r>
              <a:rPr lang="it-IT" sz="1400" dirty="0"/>
              <a:t>),</a:t>
            </a:r>
          </a:p>
          <a:p>
            <a:r>
              <a:rPr lang="it-IT" sz="1400" dirty="0"/>
              <a:t>index </a:t>
            </a:r>
            <a:r>
              <a:rPr lang="it-IT" sz="1400" dirty="0" err="1"/>
              <a:t>idx_nome</a:t>
            </a:r>
            <a:r>
              <a:rPr lang="it-IT" sz="1400" dirty="0"/>
              <a:t>(nome),</a:t>
            </a:r>
          </a:p>
          <a:p>
            <a:r>
              <a:rPr lang="it-IT" sz="1400" dirty="0" err="1"/>
              <a:t>foreign</a:t>
            </a:r>
            <a:r>
              <a:rPr lang="it-IT" sz="1400" dirty="0"/>
              <a:t> key(</a:t>
            </a:r>
            <a:r>
              <a:rPr lang="it-IT" sz="1400" dirty="0" err="1"/>
              <a:t>cod_fiscale</a:t>
            </a:r>
            <a:r>
              <a:rPr lang="it-IT" sz="1400" dirty="0"/>
              <a:t>) </a:t>
            </a:r>
            <a:r>
              <a:rPr lang="it-IT" sz="1400" dirty="0" err="1"/>
              <a:t>references</a:t>
            </a:r>
            <a:r>
              <a:rPr lang="it-IT" sz="1400" dirty="0"/>
              <a:t> lavoratore(</a:t>
            </a:r>
            <a:r>
              <a:rPr lang="it-IT" sz="1400" dirty="0" err="1"/>
              <a:t>cod_fiscale</a:t>
            </a:r>
            <a:r>
              <a:rPr lang="it-IT" sz="1400" dirty="0"/>
              <a:t>),</a:t>
            </a:r>
          </a:p>
          <a:p>
            <a:r>
              <a:rPr lang="it-IT" sz="1400" dirty="0" err="1"/>
              <a:t>foreign</a:t>
            </a:r>
            <a:r>
              <a:rPr lang="it-IT" sz="1400" dirty="0"/>
              <a:t> key(nome) </a:t>
            </a:r>
            <a:r>
              <a:rPr lang="it-IT" sz="1400" dirty="0" err="1"/>
              <a:t>references</a:t>
            </a:r>
            <a:r>
              <a:rPr lang="it-IT" sz="1400" dirty="0"/>
              <a:t> azienda(nome),</a:t>
            </a:r>
          </a:p>
          <a:p>
            <a:r>
              <a:rPr lang="it-IT" sz="1400" dirty="0" err="1"/>
              <a:t>primary</a:t>
            </a:r>
            <a:r>
              <a:rPr lang="it-IT" sz="1400" dirty="0"/>
              <a:t> key(</a:t>
            </a:r>
            <a:r>
              <a:rPr lang="it-IT" sz="1400" dirty="0" err="1"/>
              <a:t>cod_fiscale</a:t>
            </a:r>
            <a:r>
              <a:rPr lang="it-IT" sz="1400" dirty="0"/>
              <a:t>, nome)</a:t>
            </a:r>
          </a:p>
          <a:p>
            <a:r>
              <a:rPr lang="it-IT" sz="1400" dirty="0"/>
              <a:t>);</a:t>
            </a:r>
          </a:p>
          <a:p>
            <a:endParaRPr lang="it-IT" sz="1400" dirty="0"/>
          </a:p>
          <a:p>
            <a:r>
              <a:rPr lang="it-IT" sz="1400" dirty="0"/>
              <a:t>create </a:t>
            </a:r>
            <a:r>
              <a:rPr lang="it-IT" sz="1400" dirty="0" err="1"/>
              <a:t>table</a:t>
            </a:r>
            <a:r>
              <a:rPr lang="it-IT" sz="1400" dirty="0"/>
              <a:t> citta(</a:t>
            </a:r>
          </a:p>
          <a:p>
            <a:r>
              <a:rPr lang="it-IT" sz="1400" dirty="0" err="1"/>
              <a:t>cap</a:t>
            </a:r>
            <a:r>
              <a:rPr lang="it-IT" sz="1400" dirty="0"/>
              <a:t> </a:t>
            </a:r>
            <a:r>
              <a:rPr lang="it-IT" sz="1400" dirty="0" err="1"/>
              <a:t>varchar</a:t>
            </a:r>
            <a:r>
              <a:rPr lang="it-IT" sz="1400" dirty="0"/>
              <a:t>(20) </a:t>
            </a:r>
            <a:r>
              <a:rPr lang="it-IT" sz="1400" dirty="0" err="1"/>
              <a:t>primary</a:t>
            </a:r>
            <a:r>
              <a:rPr lang="it-IT" sz="1400" dirty="0"/>
              <a:t> key,</a:t>
            </a:r>
          </a:p>
          <a:p>
            <a:r>
              <a:rPr lang="it-IT" sz="1400" dirty="0"/>
              <a:t>nome </a:t>
            </a:r>
            <a:r>
              <a:rPr lang="it-IT" sz="1400" dirty="0" err="1"/>
              <a:t>varchar</a:t>
            </a:r>
            <a:r>
              <a:rPr lang="it-IT" sz="1400" dirty="0"/>
              <a:t>(20)</a:t>
            </a:r>
          </a:p>
          <a:p>
            <a:r>
              <a:rPr lang="it-IT" sz="1400" dirty="0"/>
              <a:t>);</a:t>
            </a:r>
          </a:p>
        </p:txBody>
      </p:sp>
      <p:sp>
        <p:nvSpPr>
          <p:cNvPr id="14" name="CasellaDiTesto 13">
            <a:extLst>
              <a:ext uri="{FF2B5EF4-FFF2-40B4-BE49-F238E27FC236}">
                <a16:creationId xmlns:a16="http://schemas.microsoft.com/office/drawing/2014/main" id="{71334090-D0CF-498A-AE53-446F48AAA586}"/>
              </a:ext>
            </a:extLst>
          </p:cNvPr>
          <p:cNvSpPr txBox="1"/>
          <p:nvPr/>
        </p:nvSpPr>
        <p:spPr>
          <a:xfrm>
            <a:off x="315310" y="1169470"/>
            <a:ext cx="3057947" cy="4752387"/>
          </a:xfrm>
          <a:prstGeom prst="rect">
            <a:avLst/>
          </a:prstGeom>
        </p:spPr>
        <p:txBody>
          <a:bodyPr vert="horz" wrap="square" lIns="91440" tIns="45720" rIns="91440" bIns="45720" rtlCol="0">
            <a:normAutofit/>
          </a:bodyPr>
          <a:lstStyle/>
          <a:p>
            <a:pPr algn="l"/>
            <a:endParaRPr lang="it-IT" dirty="0"/>
          </a:p>
        </p:txBody>
      </p:sp>
      <p:sp>
        <p:nvSpPr>
          <p:cNvPr id="16" name="CasellaDiTesto 15">
            <a:extLst>
              <a:ext uri="{FF2B5EF4-FFF2-40B4-BE49-F238E27FC236}">
                <a16:creationId xmlns:a16="http://schemas.microsoft.com/office/drawing/2014/main" id="{1A9C4140-4795-4174-B291-BB515CBD3E06}"/>
              </a:ext>
            </a:extLst>
          </p:cNvPr>
          <p:cNvSpPr txBox="1"/>
          <p:nvPr/>
        </p:nvSpPr>
        <p:spPr>
          <a:xfrm>
            <a:off x="572532" y="1253673"/>
            <a:ext cx="2653580" cy="4832092"/>
          </a:xfrm>
          <a:prstGeom prst="rect">
            <a:avLst/>
          </a:prstGeom>
          <a:noFill/>
        </p:spPr>
        <p:txBody>
          <a:bodyPr wrap="square">
            <a:spAutoFit/>
          </a:bodyPr>
          <a:lstStyle/>
          <a:p>
            <a:r>
              <a:rPr lang="it-IT" sz="1400" dirty="0"/>
              <a:t>create </a:t>
            </a:r>
            <a:r>
              <a:rPr lang="it-IT" sz="1400" dirty="0" err="1"/>
              <a:t>table</a:t>
            </a:r>
            <a:r>
              <a:rPr lang="it-IT" sz="1400" dirty="0"/>
              <a:t> lavoratore(</a:t>
            </a:r>
          </a:p>
          <a:p>
            <a:r>
              <a:rPr lang="it-IT" sz="1400" dirty="0"/>
              <a:t>nome </a:t>
            </a:r>
            <a:r>
              <a:rPr lang="it-IT" sz="1400" dirty="0" err="1"/>
              <a:t>varchar</a:t>
            </a:r>
            <a:r>
              <a:rPr lang="it-IT" sz="1400" dirty="0"/>
              <a:t>(20),</a:t>
            </a:r>
          </a:p>
          <a:p>
            <a:r>
              <a:rPr lang="it-IT" sz="1400" dirty="0" err="1"/>
              <a:t>cod_fiscale</a:t>
            </a:r>
            <a:r>
              <a:rPr lang="it-IT" sz="1400" dirty="0"/>
              <a:t> </a:t>
            </a:r>
            <a:r>
              <a:rPr lang="it-IT" sz="1400" dirty="0" err="1"/>
              <a:t>varchar</a:t>
            </a:r>
            <a:r>
              <a:rPr lang="it-IT" sz="1400" dirty="0"/>
              <a:t>(20) </a:t>
            </a:r>
            <a:r>
              <a:rPr lang="it-IT" sz="1400" dirty="0" err="1"/>
              <a:t>primary</a:t>
            </a:r>
            <a:r>
              <a:rPr lang="it-IT" sz="1400" dirty="0"/>
              <a:t> key,</a:t>
            </a:r>
          </a:p>
          <a:p>
            <a:r>
              <a:rPr lang="it-IT" sz="1400" dirty="0" err="1"/>
              <a:t>data_nascita</a:t>
            </a:r>
            <a:r>
              <a:rPr lang="it-IT" sz="1400" dirty="0"/>
              <a:t> date,</a:t>
            </a:r>
          </a:p>
          <a:p>
            <a:r>
              <a:rPr lang="it-IT" sz="1400" dirty="0"/>
              <a:t>azienda </a:t>
            </a:r>
            <a:r>
              <a:rPr lang="it-IT" sz="1400" dirty="0" err="1"/>
              <a:t>varchar</a:t>
            </a:r>
            <a:r>
              <a:rPr lang="it-IT" sz="1400" dirty="0"/>
              <a:t>(20)</a:t>
            </a:r>
          </a:p>
          <a:p>
            <a:r>
              <a:rPr lang="it-IT" sz="1400" dirty="0"/>
              <a:t>);</a:t>
            </a:r>
          </a:p>
          <a:p>
            <a:endParaRPr lang="it-IT" sz="1400" dirty="0"/>
          </a:p>
          <a:p>
            <a:r>
              <a:rPr lang="it-IT" sz="1400" dirty="0"/>
              <a:t>create </a:t>
            </a:r>
            <a:r>
              <a:rPr lang="it-IT" sz="1400" dirty="0" err="1"/>
              <a:t>table</a:t>
            </a:r>
            <a:r>
              <a:rPr lang="it-IT" sz="1400" dirty="0"/>
              <a:t> azienda(</a:t>
            </a:r>
          </a:p>
          <a:p>
            <a:r>
              <a:rPr lang="it-IT" sz="1400" dirty="0"/>
              <a:t>provenienza </a:t>
            </a:r>
            <a:r>
              <a:rPr lang="it-IT" sz="1400" dirty="0" err="1"/>
              <a:t>varchar</a:t>
            </a:r>
            <a:r>
              <a:rPr lang="it-IT" sz="1400" dirty="0"/>
              <a:t>(20),</a:t>
            </a:r>
          </a:p>
          <a:p>
            <a:r>
              <a:rPr lang="it-IT" sz="1400" dirty="0"/>
              <a:t>nome </a:t>
            </a:r>
            <a:r>
              <a:rPr lang="it-IT" sz="1400" dirty="0" err="1"/>
              <a:t>varchar</a:t>
            </a:r>
            <a:r>
              <a:rPr lang="it-IT" sz="1400" dirty="0"/>
              <a:t>(20) </a:t>
            </a:r>
            <a:r>
              <a:rPr lang="it-IT" sz="1400" dirty="0" err="1"/>
              <a:t>primary</a:t>
            </a:r>
            <a:r>
              <a:rPr lang="it-IT" sz="1400" dirty="0"/>
              <a:t> key,</a:t>
            </a:r>
          </a:p>
          <a:p>
            <a:r>
              <a:rPr lang="it-IT" sz="1400" dirty="0"/>
              <a:t>direttore </a:t>
            </a:r>
            <a:r>
              <a:rPr lang="it-IT" sz="1400" dirty="0" err="1"/>
              <a:t>varchar</a:t>
            </a:r>
            <a:r>
              <a:rPr lang="it-IT" sz="1400" dirty="0"/>
              <a:t>(20),</a:t>
            </a:r>
          </a:p>
          <a:p>
            <a:r>
              <a:rPr lang="it-IT" sz="1400" dirty="0" err="1"/>
              <a:t>num_lavoratori</a:t>
            </a:r>
            <a:r>
              <a:rPr lang="it-IT" sz="1400" dirty="0"/>
              <a:t> </a:t>
            </a:r>
            <a:r>
              <a:rPr lang="it-IT" sz="1400" dirty="0" err="1"/>
              <a:t>integer</a:t>
            </a:r>
            <a:r>
              <a:rPr lang="it-IT" sz="1400" dirty="0"/>
              <a:t> default 0</a:t>
            </a:r>
          </a:p>
          <a:p>
            <a:r>
              <a:rPr lang="it-IT" sz="1400" dirty="0"/>
              <a:t>);</a:t>
            </a:r>
          </a:p>
          <a:p>
            <a:endParaRPr lang="it-IT" sz="1400" dirty="0"/>
          </a:p>
          <a:p>
            <a:r>
              <a:rPr lang="it-IT" sz="1400" dirty="0"/>
              <a:t>create </a:t>
            </a:r>
            <a:r>
              <a:rPr lang="it-IT" sz="1400" dirty="0" err="1"/>
              <a:t>table</a:t>
            </a:r>
            <a:r>
              <a:rPr lang="it-IT" sz="1400" dirty="0"/>
              <a:t> sfilata(</a:t>
            </a:r>
          </a:p>
          <a:p>
            <a:r>
              <a:rPr lang="it-IT" sz="1400" dirty="0"/>
              <a:t>nome </a:t>
            </a:r>
            <a:r>
              <a:rPr lang="it-IT" sz="1400" dirty="0" err="1"/>
              <a:t>varchar</a:t>
            </a:r>
            <a:r>
              <a:rPr lang="it-IT" sz="1400" dirty="0"/>
              <a:t>(50) </a:t>
            </a:r>
            <a:r>
              <a:rPr lang="it-IT" sz="1400" dirty="0" err="1"/>
              <a:t>primary</a:t>
            </a:r>
            <a:r>
              <a:rPr lang="it-IT" sz="1400" dirty="0"/>
              <a:t> key,</a:t>
            </a:r>
          </a:p>
          <a:p>
            <a:r>
              <a:rPr lang="it-IT" sz="1400" dirty="0"/>
              <a:t>citta </a:t>
            </a:r>
            <a:r>
              <a:rPr lang="it-IT" sz="1400" dirty="0" err="1"/>
              <a:t>varchar</a:t>
            </a:r>
            <a:r>
              <a:rPr lang="it-IT" sz="1400" dirty="0"/>
              <a:t>(50)</a:t>
            </a:r>
          </a:p>
          <a:p>
            <a:r>
              <a:rPr lang="it-IT" sz="1400" dirty="0"/>
              <a:t>);</a:t>
            </a:r>
          </a:p>
        </p:txBody>
      </p:sp>
    </p:spTree>
    <p:extLst>
      <p:ext uri="{BB962C8B-B14F-4D97-AF65-F5344CB8AC3E}">
        <p14:creationId xmlns:p14="http://schemas.microsoft.com/office/powerpoint/2010/main" val="299222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9" y="176270"/>
            <a:ext cx="8643882" cy="727113"/>
          </a:xfrm>
        </p:spPr>
        <p:txBody>
          <a:bodyPr/>
          <a:lstStyle/>
          <a:p>
            <a:r>
              <a:rPr lang="en-GB" dirty="0"/>
              <a:t>IMPLEMENTAZIONE FISICA / TAB</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13</a:t>
            </a:fld>
            <a:endParaRPr lang="it-IT" dirty="0"/>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794234" y="1253673"/>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4845268" y="1169590"/>
            <a:ext cx="2719552" cy="4752387"/>
          </a:xfrm>
          <a:prstGeom prst="rect">
            <a:avLst/>
          </a:prstGeom>
        </p:spPr>
        <p:txBody>
          <a:bodyPr vert="horz" wrap="square" lIns="91440" tIns="45720" rIns="91440" bIns="45720" rtlCol="0">
            <a:normAutofit/>
          </a:bodyPr>
          <a:lstStyle/>
          <a:p>
            <a:pPr algn="l"/>
            <a:r>
              <a:rPr lang="it-IT" sz="1400" dirty="0"/>
              <a:t>create </a:t>
            </a:r>
            <a:r>
              <a:rPr lang="it-IT" sz="1400" dirty="0" err="1"/>
              <a:t>table</a:t>
            </a:r>
            <a:r>
              <a:rPr lang="it-IT" sz="1400" dirty="0"/>
              <a:t> contratto(</a:t>
            </a:r>
          </a:p>
          <a:p>
            <a:pPr algn="l"/>
            <a:r>
              <a:rPr lang="it-IT" sz="1400" dirty="0" err="1"/>
              <a:t>codice_modello</a:t>
            </a:r>
            <a:r>
              <a:rPr lang="it-IT" sz="1400" dirty="0"/>
              <a:t> </a:t>
            </a:r>
            <a:r>
              <a:rPr lang="it-IT" sz="1400" dirty="0" err="1"/>
              <a:t>varchar</a:t>
            </a:r>
            <a:r>
              <a:rPr lang="it-IT" sz="1400" dirty="0"/>
              <a:t>(20),</a:t>
            </a:r>
          </a:p>
          <a:p>
            <a:pPr algn="l"/>
            <a:r>
              <a:rPr lang="it-IT" sz="1400" dirty="0" err="1"/>
              <a:t>codice_manager</a:t>
            </a:r>
            <a:r>
              <a:rPr lang="it-IT" sz="1400" dirty="0"/>
              <a:t> </a:t>
            </a:r>
            <a:r>
              <a:rPr lang="it-IT" sz="1400" dirty="0" err="1"/>
              <a:t>varchar</a:t>
            </a:r>
            <a:r>
              <a:rPr lang="it-IT" sz="1400" dirty="0"/>
              <a:t>(20) </a:t>
            </a:r>
            <a:r>
              <a:rPr lang="it-IT" sz="1400" dirty="0" err="1"/>
              <a:t>primary</a:t>
            </a:r>
            <a:r>
              <a:rPr lang="it-IT" sz="1400" dirty="0"/>
              <a:t> key,</a:t>
            </a:r>
          </a:p>
          <a:p>
            <a:pPr algn="l"/>
            <a:r>
              <a:rPr lang="it-IT" sz="1400" dirty="0"/>
              <a:t>index </a:t>
            </a:r>
            <a:r>
              <a:rPr lang="it-IT" sz="1400" dirty="0" err="1"/>
              <a:t>idx_cod</a:t>
            </a:r>
            <a:r>
              <a:rPr lang="it-IT" sz="1400" dirty="0"/>
              <a:t>(</a:t>
            </a:r>
            <a:r>
              <a:rPr lang="it-IT" sz="1400" dirty="0" err="1"/>
              <a:t>codice_manager</a:t>
            </a:r>
            <a:r>
              <a:rPr lang="it-IT" sz="1400" dirty="0"/>
              <a:t>),</a:t>
            </a:r>
          </a:p>
          <a:p>
            <a:pPr algn="l"/>
            <a:r>
              <a:rPr lang="it-IT" sz="1400" dirty="0" err="1"/>
              <a:t>foreign</a:t>
            </a:r>
            <a:r>
              <a:rPr lang="it-IT" sz="1400" dirty="0"/>
              <a:t> key(</a:t>
            </a:r>
            <a:r>
              <a:rPr lang="it-IT" sz="1400" dirty="0" err="1"/>
              <a:t>codice_manager</a:t>
            </a:r>
            <a:r>
              <a:rPr lang="it-IT" sz="1400" dirty="0"/>
              <a:t>) </a:t>
            </a:r>
            <a:r>
              <a:rPr lang="it-IT" sz="1400" dirty="0" err="1"/>
              <a:t>references</a:t>
            </a:r>
            <a:r>
              <a:rPr lang="it-IT" sz="1400" dirty="0"/>
              <a:t> manager(codice)</a:t>
            </a:r>
          </a:p>
          <a:p>
            <a:pPr algn="l"/>
            <a:r>
              <a:rPr lang="it-IT" sz="1400" dirty="0"/>
              <a:t>);</a:t>
            </a:r>
          </a:p>
          <a:p>
            <a:pPr algn="l"/>
            <a:endParaRPr lang="it-IT" sz="1400" dirty="0"/>
          </a:p>
          <a:p>
            <a:pPr algn="l"/>
            <a:r>
              <a:rPr lang="it-IT" sz="1400" dirty="0"/>
              <a:t>create </a:t>
            </a:r>
            <a:r>
              <a:rPr lang="it-IT" sz="1400" dirty="0" err="1"/>
              <a:t>table</a:t>
            </a:r>
            <a:r>
              <a:rPr lang="it-IT" sz="1400" dirty="0"/>
              <a:t> </a:t>
            </a:r>
            <a:r>
              <a:rPr lang="it-IT" sz="1400" dirty="0" err="1"/>
              <a:t>azienda_terza</a:t>
            </a:r>
            <a:r>
              <a:rPr lang="it-IT" sz="1400" dirty="0"/>
              <a:t>(</a:t>
            </a:r>
          </a:p>
          <a:p>
            <a:pPr algn="l"/>
            <a:r>
              <a:rPr lang="it-IT" sz="1400" dirty="0"/>
              <a:t>negozio </a:t>
            </a:r>
            <a:r>
              <a:rPr lang="it-IT" sz="1400" dirty="0" err="1"/>
              <a:t>varchar</a:t>
            </a:r>
            <a:r>
              <a:rPr lang="it-IT" sz="1400" dirty="0"/>
              <a:t>(20),</a:t>
            </a:r>
          </a:p>
          <a:p>
            <a:pPr algn="l"/>
            <a:r>
              <a:rPr lang="it-IT" sz="1400" dirty="0"/>
              <a:t>IVA </a:t>
            </a:r>
            <a:r>
              <a:rPr lang="it-IT" sz="1400" dirty="0" err="1"/>
              <a:t>varchar</a:t>
            </a:r>
            <a:r>
              <a:rPr lang="it-IT" sz="1400" dirty="0"/>
              <a:t>(20) </a:t>
            </a:r>
            <a:r>
              <a:rPr lang="it-IT" sz="1400" dirty="0" err="1"/>
              <a:t>primary</a:t>
            </a:r>
            <a:r>
              <a:rPr lang="it-IT" sz="1400" dirty="0"/>
              <a:t> key</a:t>
            </a:r>
          </a:p>
          <a:p>
            <a:pPr algn="l"/>
            <a:r>
              <a:rPr lang="it-IT" sz="1400" dirty="0"/>
              <a:t>);</a:t>
            </a:r>
          </a:p>
          <a:p>
            <a:pPr algn="l"/>
            <a:endParaRPr lang="it-IT" sz="1400" dirty="0"/>
          </a:p>
          <a:p>
            <a:pPr algn="l"/>
            <a:r>
              <a:rPr lang="it-IT" sz="1400" dirty="0"/>
              <a:t>create </a:t>
            </a:r>
            <a:r>
              <a:rPr lang="it-IT" sz="1400" dirty="0" err="1"/>
              <a:t>table</a:t>
            </a:r>
            <a:r>
              <a:rPr lang="it-IT" sz="1400" dirty="0"/>
              <a:t> </a:t>
            </a:r>
            <a:r>
              <a:rPr lang="it-IT" sz="1400" dirty="0" err="1"/>
              <a:t>lotto_gen</a:t>
            </a:r>
            <a:r>
              <a:rPr lang="it-IT" sz="1400" dirty="0"/>
              <a:t>(</a:t>
            </a:r>
          </a:p>
          <a:p>
            <a:pPr algn="l"/>
            <a:r>
              <a:rPr lang="it-IT" sz="1400" dirty="0" err="1"/>
              <a:t>codice_lotto</a:t>
            </a:r>
            <a:r>
              <a:rPr lang="it-IT" sz="1400" dirty="0"/>
              <a:t> </a:t>
            </a:r>
            <a:r>
              <a:rPr lang="it-IT" sz="1400" dirty="0" err="1"/>
              <a:t>varchar</a:t>
            </a:r>
            <a:r>
              <a:rPr lang="it-IT" sz="1400" dirty="0"/>
              <a:t>(20) </a:t>
            </a:r>
            <a:r>
              <a:rPr lang="it-IT" sz="1400" dirty="0" err="1"/>
              <a:t>primary</a:t>
            </a:r>
            <a:r>
              <a:rPr lang="it-IT" sz="1400" dirty="0"/>
              <a:t> key,</a:t>
            </a:r>
          </a:p>
          <a:p>
            <a:pPr algn="l"/>
            <a:r>
              <a:rPr lang="it-IT" sz="1400" dirty="0"/>
              <a:t>prezzo float,</a:t>
            </a:r>
          </a:p>
          <a:p>
            <a:pPr algn="l"/>
            <a:r>
              <a:rPr lang="it-IT" sz="1400" dirty="0"/>
              <a:t>tipo </a:t>
            </a:r>
            <a:r>
              <a:rPr lang="it-IT" sz="1400" dirty="0" err="1"/>
              <a:t>varchar</a:t>
            </a:r>
            <a:r>
              <a:rPr lang="it-IT" sz="1400" dirty="0"/>
              <a:t>(20)</a:t>
            </a:r>
          </a:p>
          <a:p>
            <a:pPr algn="l"/>
            <a:r>
              <a:rPr lang="it-IT" sz="1400" dirty="0"/>
              <a:t>);</a:t>
            </a:r>
          </a:p>
        </p:txBody>
      </p:sp>
      <p:sp>
        <p:nvSpPr>
          <p:cNvPr id="7" name="CasellaDiTesto 6">
            <a:extLst>
              <a:ext uri="{FF2B5EF4-FFF2-40B4-BE49-F238E27FC236}">
                <a16:creationId xmlns:a16="http://schemas.microsoft.com/office/drawing/2014/main" id="{52A2B090-0D7F-4E39-972A-7A5E0CF0FAF7}"/>
              </a:ext>
            </a:extLst>
          </p:cNvPr>
          <p:cNvSpPr txBox="1"/>
          <p:nvPr/>
        </p:nvSpPr>
        <p:spPr>
          <a:xfrm>
            <a:off x="8471338" y="1169590"/>
            <a:ext cx="3363310" cy="4752387"/>
          </a:xfrm>
          <a:prstGeom prst="rect">
            <a:avLst/>
          </a:prstGeom>
        </p:spPr>
        <p:txBody>
          <a:bodyPr vert="horz" wrap="square" lIns="91440" tIns="45720" rIns="91440" bIns="45720" rtlCol="0">
            <a:noAutofit/>
          </a:bodyPr>
          <a:lstStyle/>
          <a:p>
            <a:pPr algn="l"/>
            <a:r>
              <a:rPr lang="it-IT" sz="1400" dirty="0"/>
              <a:t>create </a:t>
            </a:r>
            <a:r>
              <a:rPr lang="it-IT" sz="1400" dirty="0" err="1"/>
              <a:t>table</a:t>
            </a:r>
            <a:r>
              <a:rPr lang="it-IT" sz="1400" dirty="0"/>
              <a:t> vendita(</a:t>
            </a:r>
          </a:p>
          <a:p>
            <a:pPr algn="l"/>
            <a:r>
              <a:rPr lang="it-IT" sz="1400" dirty="0"/>
              <a:t>nome </a:t>
            </a:r>
            <a:r>
              <a:rPr lang="it-IT" sz="1400" dirty="0" err="1"/>
              <a:t>varchar</a:t>
            </a:r>
            <a:r>
              <a:rPr lang="it-IT" sz="1400" dirty="0"/>
              <a:t>(20),</a:t>
            </a:r>
          </a:p>
          <a:p>
            <a:pPr algn="l"/>
            <a:r>
              <a:rPr lang="it-IT" sz="1400" dirty="0"/>
              <a:t>IVA </a:t>
            </a:r>
            <a:r>
              <a:rPr lang="it-IT" sz="1400" dirty="0" err="1"/>
              <a:t>varchar</a:t>
            </a:r>
            <a:r>
              <a:rPr lang="it-IT" sz="1400" dirty="0"/>
              <a:t>(20),</a:t>
            </a:r>
          </a:p>
          <a:p>
            <a:pPr algn="l"/>
            <a:r>
              <a:rPr lang="it-IT" sz="1400" dirty="0"/>
              <a:t>codice </a:t>
            </a:r>
            <a:r>
              <a:rPr lang="it-IT" sz="1400" dirty="0" err="1"/>
              <a:t>varchar</a:t>
            </a:r>
            <a:r>
              <a:rPr lang="it-IT" sz="1400" dirty="0"/>
              <a:t>(20),</a:t>
            </a:r>
          </a:p>
          <a:p>
            <a:pPr algn="l"/>
            <a:r>
              <a:rPr lang="it-IT" sz="1400" dirty="0"/>
              <a:t>index </a:t>
            </a:r>
            <a:r>
              <a:rPr lang="it-IT" sz="1400" dirty="0" err="1"/>
              <a:t>idx_nome</a:t>
            </a:r>
            <a:r>
              <a:rPr lang="it-IT" sz="1400" dirty="0"/>
              <a:t>(nome),</a:t>
            </a:r>
          </a:p>
          <a:p>
            <a:pPr algn="l"/>
            <a:r>
              <a:rPr lang="it-IT" sz="1400" dirty="0"/>
              <a:t>index </a:t>
            </a:r>
            <a:r>
              <a:rPr lang="it-IT" sz="1400" dirty="0" err="1"/>
              <a:t>idx_IVA</a:t>
            </a:r>
            <a:r>
              <a:rPr lang="it-IT" sz="1400" dirty="0"/>
              <a:t>(IVA),</a:t>
            </a:r>
          </a:p>
          <a:p>
            <a:pPr algn="l"/>
            <a:r>
              <a:rPr lang="it-IT" sz="1400" dirty="0"/>
              <a:t>index </a:t>
            </a:r>
            <a:r>
              <a:rPr lang="it-IT" sz="1400" dirty="0" err="1"/>
              <a:t>idx_codice</a:t>
            </a:r>
            <a:r>
              <a:rPr lang="it-IT" sz="1400" dirty="0"/>
              <a:t>(codice),</a:t>
            </a:r>
          </a:p>
          <a:p>
            <a:pPr algn="l"/>
            <a:r>
              <a:rPr lang="it-IT" sz="1400" dirty="0" err="1"/>
              <a:t>foreign</a:t>
            </a:r>
            <a:r>
              <a:rPr lang="it-IT" sz="1400" dirty="0"/>
              <a:t> key(codice) </a:t>
            </a:r>
            <a:r>
              <a:rPr lang="it-IT" sz="1400" dirty="0" err="1"/>
              <a:t>references</a:t>
            </a:r>
            <a:r>
              <a:rPr lang="it-IT" sz="1400" dirty="0"/>
              <a:t> </a:t>
            </a:r>
            <a:r>
              <a:rPr lang="it-IT" sz="1400" dirty="0" err="1"/>
              <a:t>lotto_gen</a:t>
            </a:r>
            <a:r>
              <a:rPr lang="it-IT" sz="1400" dirty="0"/>
              <a:t>(</a:t>
            </a:r>
            <a:r>
              <a:rPr lang="it-IT" sz="1400" dirty="0" err="1"/>
              <a:t>codice_lotto</a:t>
            </a:r>
            <a:r>
              <a:rPr lang="it-IT" sz="1400" dirty="0"/>
              <a:t>),</a:t>
            </a:r>
          </a:p>
          <a:p>
            <a:pPr algn="l"/>
            <a:r>
              <a:rPr lang="it-IT" sz="1400" dirty="0" err="1"/>
              <a:t>foreign</a:t>
            </a:r>
            <a:r>
              <a:rPr lang="it-IT" sz="1400" dirty="0"/>
              <a:t> key(nome) </a:t>
            </a:r>
            <a:r>
              <a:rPr lang="it-IT" sz="1400" dirty="0" err="1"/>
              <a:t>references</a:t>
            </a:r>
            <a:r>
              <a:rPr lang="it-IT" sz="1400" dirty="0"/>
              <a:t> azienda(nome),</a:t>
            </a:r>
          </a:p>
          <a:p>
            <a:pPr algn="l"/>
            <a:r>
              <a:rPr lang="it-IT" sz="1400" dirty="0" err="1"/>
              <a:t>foreign</a:t>
            </a:r>
            <a:r>
              <a:rPr lang="it-IT" sz="1400" dirty="0"/>
              <a:t> key(IVA) </a:t>
            </a:r>
            <a:r>
              <a:rPr lang="it-IT" sz="1400" dirty="0" err="1"/>
              <a:t>references</a:t>
            </a:r>
            <a:r>
              <a:rPr lang="it-IT" sz="1400" dirty="0"/>
              <a:t> </a:t>
            </a:r>
            <a:r>
              <a:rPr lang="it-IT" sz="1400" dirty="0" err="1"/>
              <a:t>azienda_terza</a:t>
            </a:r>
            <a:r>
              <a:rPr lang="it-IT" sz="1400" dirty="0"/>
              <a:t>(IVA),</a:t>
            </a:r>
          </a:p>
          <a:p>
            <a:pPr algn="l"/>
            <a:r>
              <a:rPr lang="it-IT" sz="1400" dirty="0" err="1"/>
              <a:t>primary</a:t>
            </a:r>
            <a:r>
              <a:rPr lang="it-IT" sz="1400" dirty="0"/>
              <a:t> key(nome, IVA, codice)</a:t>
            </a:r>
          </a:p>
          <a:p>
            <a:pPr algn="l"/>
            <a:r>
              <a:rPr lang="it-IT" sz="1400" dirty="0"/>
              <a:t>);</a:t>
            </a:r>
          </a:p>
          <a:p>
            <a:pPr algn="l"/>
            <a:endParaRPr lang="it-IT" sz="1400" dirty="0"/>
          </a:p>
          <a:p>
            <a:pPr algn="l"/>
            <a:r>
              <a:rPr lang="it-IT" sz="1400" dirty="0"/>
              <a:t>create </a:t>
            </a:r>
            <a:r>
              <a:rPr lang="it-IT" sz="1400" dirty="0" err="1"/>
              <a:t>table</a:t>
            </a:r>
            <a:r>
              <a:rPr lang="it-IT" sz="1400" dirty="0"/>
              <a:t> </a:t>
            </a:r>
            <a:r>
              <a:rPr lang="it-IT" sz="1400" dirty="0" err="1"/>
              <a:t>ed_sfilata</a:t>
            </a:r>
            <a:r>
              <a:rPr lang="it-IT" sz="1400" dirty="0"/>
              <a:t>(</a:t>
            </a:r>
          </a:p>
          <a:p>
            <a:pPr algn="l"/>
            <a:r>
              <a:rPr lang="it-IT" sz="1400" dirty="0"/>
              <a:t>nome </a:t>
            </a:r>
            <a:r>
              <a:rPr lang="it-IT" sz="1400" dirty="0" err="1"/>
              <a:t>varchar</a:t>
            </a:r>
            <a:r>
              <a:rPr lang="it-IT" sz="1400" dirty="0"/>
              <a:t>(50),</a:t>
            </a:r>
          </a:p>
          <a:p>
            <a:pPr algn="l"/>
            <a:r>
              <a:rPr lang="it-IT" sz="1400" dirty="0"/>
              <a:t>anno </a:t>
            </a:r>
            <a:r>
              <a:rPr lang="it-IT" sz="1400" dirty="0" err="1"/>
              <a:t>integer</a:t>
            </a:r>
            <a:r>
              <a:rPr lang="it-IT" sz="1400" dirty="0"/>
              <a:t>,</a:t>
            </a:r>
          </a:p>
          <a:p>
            <a:pPr algn="l"/>
            <a:r>
              <a:rPr lang="it-IT" sz="1400" dirty="0"/>
              <a:t>invitati </a:t>
            </a:r>
            <a:r>
              <a:rPr lang="it-IT" sz="1400" dirty="0" err="1"/>
              <a:t>integer</a:t>
            </a:r>
            <a:r>
              <a:rPr lang="it-IT" sz="1400" dirty="0"/>
              <a:t>,</a:t>
            </a:r>
          </a:p>
          <a:p>
            <a:pPr algn="l"/>
            <a:r>
              <a:rPr lang="it-IT" sz="1400" dirty="0"/>
              <a:t>index </a:t>
            </a:r>
            <a:r>
              <a:rPr lang="it-IT" sz="1400" dirty="0" err="1"/>
              <a:t>idx_cod_sfilata</a:t>
            </a:r>
            <a:r>
              <a:rPr lang="it-IT" sz="1400" dirty="0"/>
              <a:t>(nome),</a:t>
            </a:r>
          </a:p>
          <a:p>
            <a:pPr algn="l"/>
            <a:r>
              <a:rPr lang="it-IT" sz="1400" dirty="0" err="1"/>
              <a:t>foreign</a:t>
            </a:r>
            <a:r>
              <a:rPr lang="it-IT" sz="1400" dirty="0"/>
              <a:t> key(nome) </a:t>
            </a:r>
            <a:r>
              <a:rPr lang="it-IT" sz="1400" dirty="0" err="1"/>
              <a:t>references</a:t>
            </a:r>
            <a:r>
              <a:rPr lang="it-IT" sz="1400" dirty="0"/>
              <a:t> sfilata(nome),</a:t>
            </a:r>
          </a:p>
          <a:p>
            <a:pPr algn="l"/>
            <a:r>
              <a:rPr lang="it-IT" sz="1400" dirty="0" err="1"/>
              <a:t>primary</a:t>
            </a:r>
            <a:r>
              <a:rPr lang="it-IT" sz="1400" dirty="0"/>
              <a:t> key(nome, anno)</a:t>
            </a:r>
          </a:p>
          <a:p>
            <a:pPr algn="l"/>
            <a:r>
              <a:rPr lang="it-IT" sz="1400" dirty="0"/>
              <a:t>);</a:t>
            </a:r>
          </a:p>
        </p:txBody>
      </p:sp>
      <p:sp>
        <p:nvSpPr>
          <p:cNvPr id="12" name="CasellaDiTesto 11">
            <a:extLst>
              <a:ext uri="{FF2B5EF4-FFF2-40B4-BE49-F238E27FC236}">
                <a16:creationId xmlns:a16="http://schemas.microsoft.com/office/drawing/2014/main" id="{B6047584-576A-474C-9CAB-054806BFB16B}"/>
              </a:ext>
            </a:extLst>
          </p:cNvPr>
          <p:cNvSpPr txBox="1"/>
          <p:nvPr/>
        </p:nvSpPr>
        <p:spPr>
          <a:xfrm>
            <a:off x="357352" y="1253673"/>
            <a:ext cx="3951890" cy="5186760"/>
          </a:xfrm>
          <a:prstGeom prst="rect">
            <a:avLst/>
          </a:prstGeom>
        </p:spPr>
        <p:txBody>
          <a:bodyPr vert="horz" wrap="square" lIns="91440" tIns="45720" rIns="91440" bIns="45720" rtlCol="0">
            <a:normAutofit fontScale="92500" lnSpcReduction="10000"/>
          </a:bodyPr>
          <a:lstStyle/>
          <a:p>
            <a:pPr algn="l"/>
            <a:r>
              <a:rPr lang="it-IT" sz="1400" dirty="0"/>
              <a:t>create </a:t>
            </a:r>
            <a:r>
              <a:rPr lang="it-IT" sz="1400" dirty="0" err="1"/>
              <a:t>table</a:t>
            </a:r>
            <a:r>
              <a:rPr lang="it-IT" sz="1400" dirty="0"/>
              <a:t> </a:t>
            </a:r>
            <a:r>
              <a:rPr lang="it-IT" sz="1400" dirty="0" err="1"/>
              <a:t>aff_pas</a:t>
            </a:r>
            <a:r>
              <a:rPr lang="it-IT" sz="1400" dirty="0"/>
              <a:t>(</a:t>
            </a:r>
          </a:p>
          <a:p>
            <a:pPr algn="l"/>
            <a:r>
              <a:rPr lang="it-IT" sz="1400" dirty="0" err="1"/>
              <a:t>nome_pas</a:t>
            </a:r>
            <a:r>
              <a:rPr lang="it-IT" sz="1400" dirty="0"/>
              <a:t> </a:t>
            </a:r>
            <a:r>
              <a:rPr lang="it-IT" sz="1400" dirty="0" err="1"/>
              <a:t>varchar</a:t>
            </a:r>
            <a:r>
              <a:rPr lang="it-IT" sz="1400" dirty="0"/>
              <a:t>(20),</a:t>
            </a:r>
          </a:p>
          <a:p>
            <a:pPr algn="l"/>
            <a:r>
              <a:rPr lang="it-IT" sz="1400" dirty="0"/>
              <a:t>codice </a:t>
            </a:r>
            <a:r>
              <a:rPr lang="it-IT" sz="1400" dirty="0" err="1"/>
              <a:t>varchar</a:t>
            </a:r>
            <a:r>
              <a:rPr lang="it-IT" sz="1400" dirty="0"/>
              <a:t>(20),</a:t>
            </a:r>
          </a:p>
          <a:p>
            <a:pPr algn="l"/>
            <a:r>
              <a:rPr lang="it-IT" sz="1400" dirty="0" err="1"/>
              <a:t>data_aff</a:t>
            </a:r>
            <a:r>
              <a:rPr lang="it-IT" sz="1400" dirty="0"/>
              <a:t> date,</a:t>
            </a:r>
          </a:p>
          <a:p>
            <a:pPr algn="l"/>
            <a:r>
              <a:rPr lang="it-IT" sz="1400" dirty="0"/>
              <a:t>index </a:t>
            </a:r>
            <a:r>
              <a:rPr lang="it-IT" sz="1400" dirty="0" err="1"/>
              <a:t>idx_codice</a:t>
            </a:r>
            <a:r>
              <a:rPr lang="it-IT" sz="1400" dirty="0"/>
              <a:t>(codice),</a:t>
            </a:r>
          </a:p>
          <a:p>
            <a:pPr algn="l"/>
            <a:r>
              <a:rPr lang="it-IT" sz="1400" dirty="0"/>
              <a:t>index </a:t>
            </a:r>
            <a:r>
              <a:rPr lang="it-IT" sz="1400" dirty="0" err="1"/>
              <a:t>idx_nome</a:t>
            </a:r>
            <a:r>
              <a:rPr lang="it-IT" sz="1400" dirty="0"/>
              <a:t>(</a:t>
            </a:r>
            <a:r>
              <a:rPr lang="it-IT" sz="1400" dirty="0" err="1"/>
              <a:t>nome_pas</a:t>
            </a:r>
            <a:r>
              <a:rPr lang="it-IT" sz="1400" dirty="0"/>
              <a:t>),</a:t>
            </a:r>
          </a:p>
          <a:p>
            <a:pPr algn="l"/>
            <a:r>
              <a:rPr lang="it-IT" sz="1400" dirty="0" err="1"/>
              <a:t>foreign</a:t>
            </a:r>
            <a:r>
              <a:rPr lang="it-IT" sz="1400" dirty="0"/>
              <a:t> key(</a:t>
            </a:r>
            <a:r>
              <a:rPr lang="it-IT" sz="1400" dirty="0" err="1"/>
              <a:t>nome_pas</a:t>
            </a:r>
            <a:r>
              <a:rPr lang="it-IT" sz="1400" dirty="0"/>
              <a:t>) </a:t>
            </a:r>
            <a:r>
              <a:rPr lang="it-IT" sz="1400" dirty="0" err="1"/>
              <a:t>references</a:t>
            </a:r>
            <a:r>
              <a:rPr lang="it-IT" sz="1400" dirty="0"/>
              <a:t> azienda(nome),</a:t>
            </a:r>
          </a:p>
          <a:p>
            <a:pPr algn="l"/>
            <a:r>
              <a:rPr lang="it-IT" sz="1400" dirty="0" err="1"/>
              <a:t>foreign</a:t>
            </a:r>
            <a:r>
              <a:rPr lang="it-IT" sz="1400" dirty="0"/>
              <a:t> key(codice) </a:t>
            </a:r>
            <a:r>
              <a:rPr lang="it-IT" sz="1400" dirty="0" err="1"/>
              <a:t>references</a:t>
            </a:r>
            <a:r>
              <a:rPr lang="it-IT" sz="1400" dirty="0"/>
              <a:t> modello(codice),</a:t>
            </a:r>
          </a:p>
          <a:p>
            <a:pPr algn="l"/>
            <a:r>
              <a:rPr lang="it-IT" sz="1400" dirty="0" err="1"/>
              <a:t>primary</a:t>
            </a:r>
            <a:r>
              <a:rPr lang="it-IT" sz="1400" dirty="0"/>
              <a:t> key(</a:t>
            </a:r>
            <a:r>
              <a:rPr lang="it-IT" sz="1400" dirty="0" err="1"/>
              <a:t>nome_pas</a:t>
            </a:r>
            <a:r>
              <a:rPr lang="it-IT" sz="1400" dirty="0"/>
              <a:t>, codice)</a:t>
            </a:r>
          </a:p>
          <a:p>
            <a:pPr algn="l"/>
            <a:r>
              <a:rPr lang="it-IT" sz="1400" dirty="0"/>
              <a:t>);</a:t>
            </a:r>
          </a:p>
          <a:p>
            <a:pPr algn="l"/>
            <a:endParaRPr lang="it-IT" sz="1400" dirty="0"/>
          </a:p>
          <a:p>
            <a:pPr algn="l"/>
            <a:r>
              <a:rPr lang="en-US" sz="1400" dirty="0"/>
              <a:t>create table manager(</a:t>
            </a:r>
          </a:p>
          <a:p>
            <a:pPr algn="l"/>
            <a:r>
              <a:rPr lang="en-US" sz="1400" dirty="0" err="1"/>
              <a:t>codice</a:t>
            </a:r>
            <a:r>
              <a:rPr lang="en-US" sz="1400" dirty="0"/>
              <a:t> varchar(20) primary key</a:t>
            </a:r>
          </a:p>
          <a:p>
            <a:pPr algn="l"/>
            <a:r>
              <a:rPr lang="en-US" sz="1400" dirty="0"/>
              <a:t>);</a:t>
            </a:r>
          </a:p>
          <a:p>
            <a:pPr algn="l"/>
            <a:endParaRPr lang="en-US" sz="1400" dirty="0"/>
          </a:p>
          <a:p>
            <a:pPr algn="l"/>
            <a:r>
              <a:rPr lang="it-IT" sz="1400" dirty="0"/>
              <a:t>create </a:t>
            </a:r>
            <a:r>
              <a:rPr lang="it-IT" sz="1400" dirty="0" err="1"/>
              <a:t>table</a:t>
            </a:r>
            <a:r>
              <a:rPr lang="it-IT" sz="1400" dirty="0"/>
              <a:t> partecipa(</a:t>
            </a:r>
          </a:p>
          <a:p>
            <a:pPr algn="l"/>
            <a:r>
              <a:rPr lang="it-IT" sz="1400" dirty="0"/>
              <a:t>nome </a:t>
            </a:r>
            <a:r>
              <a:rPr lang="it-IT" sz="1400" dirty="0" err="1"/>
              <a:t>varchar</a:t>
            </a:r>
            <a:r>
              <a:rPr lang="it-IT" sz="1400" dirty="0"/>
              <a:t>(20),</a:t>
            </a:r>
          </a:p>
          <a:p>
            <a:pPr algn="l"/>
            <a:r>
              <a:rPr lang="it-IT" sz="1400" dirty="0"/>
              <a:t>sfilata </a:t>
            </a:r>
            <a:r>
              <a:rPr lang="it-IT" sz="1400" dirty="0" err="1"/>
              <a:t>varchar</a:t>
            </a:r>
            <a:r>
              <a:rPr lang="it-IT" sz="1400" dirty="0"/>
              <a:t>(50),</a:t>
            </a:r>
          </a:p>
          <a:p>
            <a:pPr algn="l"/>
            <a:r>
              <a:rPr lang="it-IT" sz="1400" dirty="0"/>
              <a:t>anno </a:t>
            </a:r>
            <a:r>
              <a:rPr lang="it-IT" sz="1400" dirty="0" err="1"/>
              <a:t>integer</a:t>
            </a:r>
            <a:r>
              <a:rPr lang="it-IT" sz="1400" dirty="0"/>
              <a:t>,</a:t>
            </a:r>
          </a:p>
          <a:p>
            <a:pPr algn="l"/>
            <a:r>
              <a:rPr lang="it-IT" sz="1400" dirty="0"/>
              <a:t>index </a:t>
            </a:r>
            <a:r>
              <a:rPr lang="it-IT" sz="1400" dirty="0" err="1"/>
              <a:t>idx_azienda</a:t>
            </a:r>
            <a:r>
              <a:rPr lang="it-IT" sz="1400" dirty="0"/>
              <a:t>(nome),</a:t>
            </a:r>
          </a:p>
          <a:p>
            <a:pPr algn="l"/>
            <a:r>
              <a:rPr lang="it-IT" sz="1400" dirty="0"/>
              <a:t>index </a:t>
            </a:r>
            <a:r>
              <a:rPr lang="it-IT" sz="1400" dirty="0" err="1"/>
              <a:t>idx_sfilata</a:t>
            </a:r>
            <a:r>
              <a:rPr lang="it-IT" sz="1400" dirty="0"/>
              <a:t>(sfilata),</a:t>
            </a:r>
          </a:p>
          <a:p>
            <a:pPr algn="l"/>
            <a:r>
              <a:rPr lang="it-IT" sz="1400" dirty="0"/>
              <a:t>index </a:t>
            </a:r>
            <a:r>
              <a:rPr lang="it-IT" sz="1400" dirty="0" err="1"/>
              <a:t>idx_anno</a:t>
            </a:r>
            <a:r>
              <a:rPr lang="it-IT" sz="1400" dirty="0"/>
              <a:t>(anno),</a:t>
            </a:r>
          </a:p>
          <a:p>
            <a:pPr algn="l"/>
            <a:r>
              <a:rPr lang="it-IT" sz="1400" dirty="0" err="1"/>
              <a:t>foreign</a:t>
            </a:r>
            <a:r>
              <a:rPr lang="it-IT" sz="1400" dirty="0"/>
              <a:t> key(nome) </a:t>
            </a:r>
            <a:r>
              <a:rPr lang="it-IT" sz="1400" dirty="0" err="1"/>
              <a:t>references</a:t>
            </a:r>
            <a:r>
              <a:rPr lang="it-IT" sz="1400" dirty="0"/>
              <a:t> azienda(nome),</a:t>
            </a:r>
          </a:p>
          <a:p>
            <a:pPr algn="l"/>
            <a:r>
              <a:rPr lang="it-IT" sz="1400" dirty="0" err="1"/>
              <a:t>foreign</a:t>
            </a:r>
            <a:r>
              <a:rPr lang="it-IT" sz="1400" dirty="0"/>
              <a:t> key(sfilata, anno) </a:t>
            </a:r>
            <a:r>
              <a:rPr lang="it-IT" sz="1400" dirty="0" err="1"/>
              <a:t>references</a:t>
            </a:r>
            <a:r>
              <a:rPr lang="it-IT" sz="1400" dirty="0"/>
              <a:t> </a:t>
            </a:r>
            <a:r>
              <a:rPr lang="it-IT" sz="1400" dirty="0" err="1"/>
              <a:t>ed_sfilata</a:t>
            </a:r>
            <a:r>
              <a:rPr lang="it-IT" sz="1400" dirty="0"/>
              <a:t>(nome, anno),</a:t>
            </a:r>
          </a:p>
          <a:p>
            <a:pPr algn="l"/>
            <a:r>
              <a:rPr lang="it-IT" sz="1400" dirty="0" err="1"/>
              <a:t>primary</a:t>
            </a:r>
            <a:r>
              <a:rPr lang="it-IT" sz="1400" dirty="0"/>
              <a:t> key(nome, sfilata, anno)</a:t>
            </a:r>
          </a:p>
          <a:p>
            <a:pPr algn="l"/>
            <a:r>
              <a:rPr lang="it-IT" sz="1400" dirty="0"/>
              <a:t>);</a:t>
            </a:r>
          </a:p>
        </p:txBody>
      </p:sp>
    </p:spTree>
    <p:extLst>
      <p:ext uri="{BB962C8B-B14F-4D97-AF65-F5344CB8AC3E}">
        <p14:creationId xmlns:p14="http://schemas.microsoft.com/office/powerpoint/2010/main" val="296207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9274503" cy="727113"/>
          </a:xfrm>
        </p:spPr>
        <p:txBody>
          <a:bodyPr/>
          <a:lstStyle/>
          <a:p>
            <a:r>
              <a:rPr lang="en-GB" dirty="0"/>
              <a:t>IMPLEMENTAZIONE FISICA / OP 1 - 2</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14</a:t>
            </a:fld>
            <a:endParaRPr lang="it-IT" dirty="0"/>
          </a:p>
        </p:txBody>
      </p:sp>
      <p:sp>
        <p:nvSpPr>
          <p:cNvPr id="9" name="CasellaDiTesto 8">
            <a:extLst>
              <a:ext uri="{FF2B5EF4-FFF2-40B4-BE49-F238E27FC236}">
                <a16:creationId xmlns:a16="http://schemas.microsoft.com/office/drawing/2014/main" id="{7EEA7899-49CB-4557-9194-774CE1EDFE28}"/>
              </a:ext>
            </a:extLst>
          </p:cNvPr>
          <p:cNvSpPr txBox="1"/>
          <p:nvPr/>
        </p:nvSpPr>
        <p:spPr>
          <a:xfrm>
            <a:off x="5644055" y="1112703"/>
            <a:ext cx="4803228" cy="5098911"/>
          </a:xfrm>
          <a:prstGeom prst="rect">
            <a:avLst/>
          </a:prstGeom>
        </p:spPr>
        <p:txBody>
          <a:bodyPr vert="horz" wrap="square" lIns="91440" tIns="45720" rIns="91440" bIns="45720" rtlCol="0">
            <a:noAutofit/>
          </a:bodyPr>
          <a:lstStyle/>
          <a:p>
            <a:pPr>
              <a:lnSpc>
                <a:spcPct val="90000"/>
              </a:lnSpc>
              <a:spcBef>
                <a:spcPts val="1000"/>
              </a:spcBef>
            </a:pPr>
            <a:endParaRPr lang="it-IT" sz="1700" dirty="0">
              <a:solidFill>
                <a:schemeClr val="bg2">
                  <a:lumMod val="25000"/>
                </a:schemeClr>
              </a:solidFill>
            </a:endParaRPr>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794234" y="1253673"/>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454572" y="1253672"/>
            <a:ext cx="3510456" cy="4752387"/>
          </a:xfrm>
          <a:prstGeom prst="rect">
            <a:avLst/>
          </a:prstGeom>
        </p:spPr>
        <p:txBody>
          <a:bodyPr vert="horz" wrap="square" lIns="91440" tIns="45720" rIns="91440" bIns="45720" rtlCol="0">
            <a:normAutofit/>
          </a:bodyPr>
          <a:lstStyle/>
          <a:p>
            <a:pPr algn="l"/>
            <a:r>
              <a:rPr lang="it-IT" sz="1300" dirty="0"/>
              <a:t>// Operazione 1</a:t>
            </a:r>
          </a:p>
          <a:p>
            <a:pPr algn="l"/>
            <a:r>
              <a:rPr lang="it-IT" sz="1300" dirty="0" err="1"/>
              <a:t>delimiter</a:t>
            </a:r>
            <a:r>
              <a:rPr lang="it-IT" sz="1300" dirty="0"/>
              <a:t> //</a:t>
            </a:r>
          </a:p>
          <a:p>
            <a:pPr algn="l"/>
            <a:r>
              <a:rPr lang="it-IT" sz="1300" dirty="0"/>
              <a:t>create procedure operazione1()</a:t>
            </a:r>
          </a:p>
          <a:p>
            <a:pPr algn="l"/>
            <a:r>
              <a:rPr lang="it-IT" sz="1300" dirty="0" err="1"/>
              <a:t>begin</a:t>
            </a:r>
            <a:endParaRPr lang="it-IT" sz="1300" dirty="0"/>
          </a:p>
          <a:p>
            <a:pPr algn="l"/>
            <a:r>
              <a:rPr lang="it-IT" sz="1300" dirty="0" err="1"/>
              <a:t>select</a:t>
            </a:r>
            <a:r>
              <a:rPr lang="it-IT" sz="1300" dirty="0"/>
              <a:t> *</a:t>
            </a:r>
          </a:p>
          <a:p>
            <a:pPr algn="l"/>
            <a:r>
              <a:rPr lang="it-IT" sz="1300" dirty="0"/>
              <a:t>from modello </a:t>
            </a:r>
          </a:p>
          <a:p>
            <a:pPr algn="l"/>
            <a:r>
              <a:rPr lang="it-IT" sz="1300" dirty="0" err="1"/>
              <a:t>where</a:t>
            </a:r>
            <a:r>
              <a:rPr lang="it-IT" sz="1300" dirty="0"/>
              <a:t> sesso like '</a:t>
            </a:r>
            <a:r>
              <a:rPr lang="it-IT" sz="1300" dirty="0" err="1"/>
              <a:t>fe</a:t>
            </a:r>
            <a:r>
              <a:rPr lang="it-IT" sz="1300" dirty="0"/>
              <a:t>%' and </a:t>
            </a:r>
            <a:r>
              <a:rPr lang="it-IT" sz="1300" dirty="0" err="1"/>
              <a:t>nazionalita</a:t>
            </a:r>
            <a:r>
              <a:rPr lang="it-IT" sz="1300" dirty="0"/>
              <a:t> = </a:t>
            </a:r>
            <a:r>
              <a:rPr lang="it-IT" sz="1300" dirty="0" err="1"/>
              <a:t>any</a:t>
            </a:r>
            <a:r>
              <a:rPr lang="it-IT" sz="1300" dirty="0"/>
              <a:t>(</a:t>
            </a:r>
          </a:p>
          <a:p>
            <a:pPr algn="l"/>
            <a:r>
              <a:rPr lang="it-IT" sz="1300" dirty="0" err="1"/>
              <a:t>select</a:t>
            </a:r>
            <a:r>
              <a:rPr lang="it-IT" sz="1300" dirty="0"/>
              <a:t> </a:t>
            </a:r>
            <a:r>
              <a:rPr lang="it-IT" sz="1300" dirty="0" err="1"/>
              <a:t>nazionalita</a:t>
            </a:r>
            <a:endParaRPr lang="it-IT" sz="1300" dirty="0"/>
          </a:p>
          <a:p>
            <a:pPr algn="l"/>
            <a:r>
              <a:rPr lang="it-IT" sz="1300" dirty="0"/>
              <a:t>from modello</a:t>
            </a:r>
          </a:p>
          <a:p>
            <a:pPr algn="l"/>
            <a:r>
              <a:rPr lang="it-IT" sz="1300" dirty="0" err="1"/>
              <a:t>where</a:t>
            </a:r>
            <a:r>
              <a:rPr lang="it-IT" sz="1300" dirty="0"/>
              <a:t> </a:t>
            </a:r>
            <a:r>
              <a:rPr lang="it-IT" sz="1300" dirty="0" err="1"/>
              <a:t>nazionalita</a:t>
            </a:r>
            <a:r>
              <a:rPr lang="it-IT" sz="1300" dirty="0"/>
              <a:t> </a:t>
            </a:r>
            <a:r>
              <a:rPr lang="it-IT" sz="1300" dirty="0" err="1"/>
              <a:t>not</a:t>
            </a:r>
            <a:r>
              <a:rPr lang="it-IT" sz="1300" dirty="0"/>
              <a:t> like 'ita%'</a:t>
            </a:r>
          </a:p>
          <a:p>
            <a:pPr algn="l"/>
            <a:r>
              <a:rPr lang="it-IT" sz="1300" dirty="0"/>
              <a:t>) ;</a:t>
            </a:r>
          </a:p>
          <a:p>
            <a:pPr algn="l"/>
            <a:r>
              <a:rPr lang="it-IT" sz="1300" dirty="0"/>
              <a:t>end //</a:t>
            </a:r>
          </a:p>
          <a:p>
            <a:pPr algn="l"/>
            <a:r>
              <a:rPr lang="it-IT" sz="1300" dirty="0" err="1"/>
              <a:t>delimiter</a:t>
            </a:r>
            <a:r>
              <a:rPr lang="it-IT" sz="1300" dirty="0"/>
              <a:t> ;</a:t>
            </a:r>
          </a:p>
        </p:txBody>
      </p:sp>
      <p:sp>
        <p:nvSpPr>
          <p:cNvPr id="7" name="CasellaDiTesto 6">
            <a:extLst>
              <a:ext uri="{FF2B5EF4-FFF2-40B4-BE49-F238E27FC236}">
                <a16:creationId xmlns:a16="http://schemas.microsoft.com/office/drawing/2014/main" id="{52A2B090-0D7F-4E39-972A-7A5E0CF0FAF7}"/>
              </a:ext>
            </a:extLst>
          </p:cNvPr>
          <p:cNvSpPr txBox="1"/>
          <p:nvPr/>
        </p:nvSpPr>
        <p:spPr>
          <a:xfrm>
            <a:off x="4443968" y="1253671"/>
            <a:ext cx="3363310" cy="4752387"/>
          </a:xfrm>
          <a:prstGeom prst="rect">
            <a:avLst/>
          </a:prstGeom>
        </p:spPr>
        <p:txBody>
          <a:bodyPr vert="horz" wrap="square" lIns="91440" tIns="45720" rIns="91440" bIns="45720" rtlCol="0">
            <a:normAutofit fontScale="70000" lnSpcReduction="20000"/>
          </a:bodyPr>
          <a:lstStyle/>
          <a:p>
            <a:pPr algn="l"/>
            <a:r>
              <a:rPr lang="it-IT" dirty="0"/>
              <a:t>// Operazione 2</a:t>
            </a:r>
          </a:p>
          <a:p>
            <a:pPr algn="l"/>
            <a:r>
              <a:rPr lang="it-IT" dirty="0" err="1"/>
              <a:t>delimiter</a:t>
            </a:r>
            <a:r>
              <a:rPr lang="it-IT" dirty="0"/>
              <a:t> //</a:t>
            </a:r>
          </a:p>
          <a:p>
            <a:pPr algn="l"/>
            <a:r>
              <a:rPr lang="it-IT" dirty="0"/>
              <a:t>create procedure `operazione2`()</a:t>
            </a:r>
          </a:p>
          <a:p>
            <a:pPr algn="l"/>
            <a:r>
              <a:rPr lang="it-IT" dirty="0" err="1"/>
              <a:t>begin</a:t>
            </a:r>
            <a:endParaRPr lang="it-IT" dirty="0"/>
          </a:p>
          <a:p>
            <a:pPr algn="l"/>
            <a:r>
              <a:rPr lang="it-IT" dirty="0"/>
              <a:t>drop </a:t>
            </a:r>
            <a:r>
              <a:rPr lang="it-IT" dirty="0" err="1"/>
              <a:t>table</a:t>
            </a:r>
            <a:r>
              <a:rPr lang="it-IT" dirty="0"/>
              <a:t> </a:t>
            </a:r>
            <a:r>
              <a:rPr lang="it-IT" dirty="0" err="1"/>
              <a:t>if</a:t>
            </a:r>
            <a:r>
              <a:rPr lang="it-IT" dirty="0"/>
              <a:t> </a:t>
            </a:r>
            <a:r>
              <a:rPr lang="it-IT" dirty="0" err="1"/>
              <a:t>exists</a:t>
            </a:r>
            <a:r>
              <a:rPr lang="it-IT" dirty="0"/>
              <a:t> temp1, temp2;</a:t>
            </a:r>
          </a:p>
          <a:p>
            <a:pPr algn="l"/>
            <a:r>
              <a:rPr lang="it-IT" dirty="0"/>
              <a:t>create </a:t>
            </a:r>
            <a:r>
              <a:rPr lang="it-IT" dirty="0" err="1"/>
              <a:t>temporary</a:t>
            </a:r>
            <a:r>
              <a:rPr lang="it-IT" dirty="0"/>
              <a:t> </a:t>
            </a:r>
            <a:r>
              <a:rPr lang="it-IT" dirty="0" err="1"/>
              <a:t>table</a:t>
            </a:r>
            <a:r>
              <a:rPr lang="it-IT" dirty="0"/>
              <a:t> temp1(</a:t>
            </a:r>
          </a:p>
          <a:p>
            <a:pPr algn="l"/>
            <a:r>
              <a:rPr lang="it-IT" dirty="0"/>
              <a:t>nome </a:t>
            </a:r>
            <a:r>
              <a:rPr lang="it-IT" dirty="0" err="1"/>
              <a:t>varchar</a:t>
            </a:r>
            <a:r>
              <a:rPr lang="it-IT" dirty="0"/>
              <a:t>(20),</a:t>
            </a:r>
          </a:p>
          <a:p>
            <a:pPr algn="l"/>
            <a:r>
              <a:rPr lang="it-IT" dirty="0"/>
              <a:t>passati </a:t>
            </a:r>
            <a:r>
              <a:rPr lang="it-IT" dirty="0" err="1"/>
              <a:t>integer</a:t>
            </a:r>
            <a:endParaRPr lang="it-IT" dirty="0"/>
          </a:p>
          <a:p>
            <a:pPr algn="l"/>
            <a:r>
              <a:rPr lang="it-IT" dirty="0"/>
              <a:t>);</a:t>
            </a:r>
          </a:p>
          <a:p>
            <a:pPr algn="l"/>
            <a:r>
              <a:rPr lang="it-IT" dirty="0"/>
              <a:t>create </a:t>
            </a:r>
            <a:r>
              <a:rPr lang="it-IT" dirty="0" err="1"/>
              <a:t>temporary</a:t>
            </a:r>
            <a:r>
              <a:rPr lang="it-IT" dirty="0"/>
              <a:t> </a:t>
            </a:r>
            <a:r>
              <a:rPr lang="it-IT" dirty="0" err="1"/>
              <a:t>table</a:t>
            </a:r>
            <a:r>
              <a:rPr lang="it-IT" dirty="0"/>
              <a:t> temp2(</a:t>
            </a:r>
          </a:p>
          <a:p>
            <a:pPr algn="l"/>
            <a:r>
              <a:rPr lang="it-IT" dirty="0"/>
              <a:t>nome </a:t>
            </a:r>
            <a:r>
              <a:rPr lang="it-IT" dirty="0" err="1"/>
              <a:t>varchar</a:t>
            </a:r>
            <a:r>
              <a:rPr lang="it-IT" dirty="0"/>
              <a:t>(20),</a:t>
            </a:r>
          </a:p>
          <a:p>
            <a:pPr algn="l"/>
            <a:r>
              <a:rPr lang="it-IT" dirty="0"/>
              <a:t>correnti </a:t>
            </a:r>
            <a:r>
              <a:rPr lang="it-IT" dirty="0" err="1"/>
              <a:t>integer</a:t>
            </a:r>
            <a:endParaRPr lang="it-IT" dirty="0"/>
          </a:p>
          <a:p>
            <a:pPr algn="l"/>
            <a:r>
              <a:rPr lang="it-IT" dirty="0"/>
              <a:t>);</a:t>
            </a:r>
          </a:p>
          <a:p>
            <a:pPr algn="l"/>
            <a:r>
              <a:rPr lang="it-IT" dirty="0" err="1"/>
              <a:t>insert</a:t>
            </a:r>
            <a:r>
              <a:rPr lang="it-IT" dirty="0"/>
              <a:t> </a:t>
            </a:r>
            <a:r>
              <a:rPr lang="it-IT" dirty="0" err="1"/>
              <a:t>into</a:t>
            </a:r>
            <a:r>
              <a:rPr lang="it-IT" dirty="0"/>
              <a:t> temp1</a:t>
            </a:r>
          </a:p>
          <a:p>
            <a:pPr algn="l"/>
            <a:r>
              <a:rPr lang="it-IT" dirty="0" err="1"/>
              <a:t>select</a:t>
            </a:r>
            <a:r>
              <a:rPr lang="it-IT" dirty="0"/>
              <a:t> </a:t>
            </a:r>
            <a:r>
              <a:rPr lang="it-IT" dirty="0" err="1"/>
              <a:t>A.nome_pas</a:t>
            </a:r>
            <a:r>
              <a:rPr lang="it-IT" dirty="0"/>
              <a:t>, </a:t>
            </a:r>
            <a:r>
              <a:rPr lang="it-IT" dirty="0" err="1"/>
              <a:t>count</a:t>
            </a:r>
            <a:r>
              <a:rPr lang="it-IT" dirty="0"/>
              <a:t>(</a:t>
            </a:r>
            <a:r>
              <a:rPr lang="it-IT" dirty="0" err="1"/>
              <a:t>A.nome_pas</a:t>
            </a:r>
            <a:r>
              <a:rPr lang="it-IT" dirty="0"/>
              <a:t>) </a:t>
            </a:r>
            <a:r>
              <a:rPr lang="it-IT" dirty="0" err="1"/>
              <a:t>as</a:t>
            </a:r>
            <a:r>
              <a:rPr lang="it-IT" dirty="0"/>
              <a:t> </a:t>
            </a:r>
            <a:r>
              <a:rPr lang="it-IT" dirty="0" err="1"/>
              <a:t>impieghi_passati</a:t>
            </a:r>
            <a:endParaRPr lang="it-IT" dirty="0"/>
          </a:p>
          <a:p>
            <a:pPr algn="l"/>
            <a:r>
              <a:rPr lang="it-IT" dirty="0"/>
              <a:t>from </a:t>
            </a:r>
            <a:r>
              <a:rPr lang="it-IT" dirty="0" err="1"/>
              <a:t>aff_pas</a:t>
            </a:r>
            <a:r>
              <a:rPr lang="it-IT" dirty="0"/>
              <a:t> A </a:t>
            </a:r>
          </a:p>
          <a:p>
            <a:pPr algn="l"/>
            <a:r>
              <a:rPr lang="it-IT" dirty="0"/>
              <a:t>group by </a:t>
            </a:r>
            <a:r>
              <a:rPr lang="it-IT" dirty="0" err="1"/>
              <a:t>A.nome_pas</a:t>
            </a:r>
            <a:r>
              <a:rPr lang="it-IT" dirty="0"/>
              <a:t>;</a:t>
            </a:r>
          </a:p>
          <a:p>
            <a:pPr algn="l"/>
            <a:r>
              <a:rPr lang="it-IT" dirty="0" err="1"/>
              <a:t>insert</a:t>
            </a:r>
            <a:r>
              <a:rPr lang="it-IT" dirty="0"/>
              <a:t> </a:t>
            </a:r>
            <a:r>
              <a:rPr lang="it-IT" dirty="0" err="1"/>
              <a:t>into</a:t>
            </a:r>
            <a:r>
              <a:rPr lang="it-IT" dirty="0"/>
              <a:t> temp2</a:t>
            </a:r>
          </a:p>
          <a:p>
            <a:pPr algn="l"/>
            <a:r>
              <a:rPr lang="it-IT" dirty="0" err="1"/>
              <a:t>select</a:t>
            </a:r>
            <a:r>
              <a:rPr lang="it-IT" dirty="0"/>
              <a:t> </a:t>
            </a:r>
            <a:r>
              <a:rPr lang="it-IT" dirty="0" err="1"/>
              <a:t>M.azienda</a:t>
            </a:r>
            <a:r>
              <a:rPr lang="it-IT" dirty="0"/>
              <a:t>, </a:t>
            </a:r>
            <a:r>
              <a:rPr lang="it-IT" dirty="0" err="1"/>
              <a:t>count</a:t>
            </a:r>
            <a:r>
              <a:rPr lang="it-IT" dirty="0"/>
              <a:t>(</a:t>
            </a:r>
            <a:r>
              <a:rPr lang="it-IT" dirty="0" err="1"/>
              <a:t>M.azienda</a:t>
            </a:r>
            <a:r>
              <a:rPr lang="it-IT" dirty="0"/>
              <a:t>) </a:t>
            </a:r>
            <a:r>
              <a:rPr lang="it-IT" dirty="0" err="1"/>
              <a:t>as</a:t>
            </a:r>
            <a:r>
              <a:rPr lang="it-IT" dirty="0"/>
              <a:t> </a:t>
            </a:r>
            <a:r>
              <a:rPr lang="it-IT" dirty="0" err="1"/>
              <a:t>impieghi_correnti</a:t>
            </a:r>
            <a:endParaRPr lang="it-IT" dirty="0"/>
          </a:p>
          <a:p>
            <a:pPr algn="l"/>
            <a:r>
              <a:rPr lang="it-IT" dirty="0"/>
              <a:t>from modello M </a:t>
            </a:r>
          </a:p>
          <a:p>
            <a:pPr algn="l"/>
            <a:r>
              <a:rPr lang="it-IT" dirty="0"/>
              <a:t>group by </a:t>
            </a:r>
            <a:r>
              <a:rPr lang="it-IT" dirty="0" err="1"/>
              <a:t>M.azienda</a:t>
            </a:r>
            <a:r>
              <a:rPr lang="it-IT" dirty="0"/>
              <a:t>;</a:t>
            </a:r>
          </a:p>
          <a:p>
            <a:pPr algn="l"/>
            <a:r>
              <a:rPr lang="it-IT" dirty="0" err="1"/>
              <a:t>select</a:t>
            </a:r>
            <a:r>
              <a:rPr lang="it-IT" dirty="0"/>
              <a:t> T1.nome, T2.correnti, T1.passati</a:t>
            </a:r>
          </a:p>
          <a:p>
            <a:pPr algn="l"/>
            <a:r>
              <a:rPr lang="it-IT" dirty="0"/>
              <a:t>from temp1 T1 join temp2 T2 on T1.nome=T2.nome;</a:t>
            </a:r>
          </a:p>
          <a:p>
            <a:pPr algn="l"/>
            <a:r>
              <a:rPr lang="it-IT" dirty="0"/>
              <a:t>end //</a:t>
            </a:r>
          </a:p>
          <a:p>
            <a:pPr algn="l"/>
            <a:r>
              <a:rPr lang="it-IT" dirty="0" err="1"/>
              <a:t>delimiter</a:t>
            </a:r>
            <a:r>
              <a:rPr lang="it-IT" dirty="0"/>
              <a:t> ;</a:t>
            </a:r>
          </a:p>
        </p:txBody>
      </p:sp>
    </p:spTree>
    <p:extLst>
      <p:ext uri="{BB962C8B-B14F-4D97-AF65-F5344CB8AC3E}">
        <p14:creationId xmlns:p14="http://schemas.microsoft.com/office/powerpoint/2010/main" val="219565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9" y="176270"/>
            <a:ext cx="9169400" cy="727113"/>
          </a:xfrm>
        </p:spPr>
        <p:txBody>
          <a:bodyPr/>
          <a:lstStyle/>
          <a:p>
            <a:r>
              <a:rPr lang="en-GB" dirty="0"/>
              <a:t>IMPLEMENTAZIONE FISICA / OP 3 - 4</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15</a:t>
            </a:fld>
            <a:endParaRPr lang="it-IT" dirty="0"/>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794234" y="1253673"/>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454572" y="1253672"/>
            <a:ext cx="3510456" cy="4752387"/>
          </a:xfrm>
          <a:prstGeom prst="rect">
            <a:avLst/>
          </a:prstGeom>
        </p:spPr>
        <p:txBody>
          <a:bodyPr vert="horz" wrap="square" lIns="91440" tIns="45720" rIns="91440" bIns="45720" rtlCol="0">
            <a:normAutofit fontScale="62500" lnSpcReduction="20000"/>
          </a:bodyPr>
          <a:lstStyle/>
          <a:p>
            <a:pPr algn="l"/>
            <a:r>
              <a:rPr lang="it-IT" dirty="0"/>
              <a:t>// Operazione 3</a:t>
            </a:r>
          </a:p>
          <a:p>
            <a:pPr algn="l"/>
            <a:r>
              <a:rPr lang="it-IT" dirty="0" err="1"/>
              <a:t>delimiter</a:t>
            </a:r>
            <a:r>
              <a:rPr lang="it-IT" dirty="0"/>
              <a:t> //</a:t>
            </a:r>
          </a:p>
          <a:p>
            <a:pPr algn="l"/>
            <a:r>
              <a:rPr lang="it-IT" dirty="0"/>
              <a:t>create procedure operazione3(in codice1 </a:t>
            </a:r>
            <a:r>
              <a:rPr lang="it-IT" dirty="0" err="1"/>
              <a:t>varchar</a:t>
            </a:r>
            <a:r>
              <a:rPr lang="it-IT" dirty="0"/>
              <a:t>(20),in data_nasc1 date, in nome1 </a:t>
            </a:r>
            <a:r>
              <a:rPr lang="it-IT" dirty="0" err="1"/>
              <a:t>varchar</a:t>
            </a:r>
            <a:r>
              <a:rPr lang="it-IT" dirty="0"/>
              <a:t>(20), in sesso1 </a:t>
            </a:r>
            <a:r>
              <a:rPr lang="it-IT" dirty="0" err="1"/>
              <a:t>varchar</a:t>
            </a:r>
            <a:r>
              <a:rPr lang="it-IT" dirty="0"/>
              <a:t>(20), in nazione1 </a:t>
            </a:r>
            <a:r>
              <a:rPr lang="it-IT" dirty="0" err="1"/>
              <a:t>varchar</a:t>
            </a:r>
            <a:r>
              <a:rPr lang="it-IT" dirty="0"/>
              <a:t>(20), in azienda1 </a:t>
            </a:r>
            <a:r>
              <a:rPr lang="it-IT" dirty="0" err="1"/>
              <a:t>varchar</a:t>
            </a:r>
            <a:r>
              <a:rPr lang="it-IT" dirty="0"/>
              <a:t>(20), in ingaggio float)</a:t>
            </a:r>
          </a:p>
          <a:p>
            <a:pPr algn="l"/>
            <a:r>
              <a:rPr lang="it-IT" dirty="0" err="1"/>
              <a:t>begin</a:t>
            </a:r>
            <a:endParaRPr lang="it-IT" dirty="0"/>
          </a:p>
          <a:p>
            <a:pPr algn="l"/>
            <a:r>
              <a:rPr lang="it-IT" dirty="0" err="1"/>
              <a:t>if</a:t>
            </a:r>
            <a:r>
              <a:rPr lang="it-IT" dirty="0"/>
              <a:t> </a:t>
            </a:r>
            <a:r>
              <a:rPr lang="it-IT" dirty="0" err="1"/>
              <a:t>exists</a:t>
            </a:r>
            <a:r>
              <a:rPr lang="it-IT" dirty="0"/>
              <a:t> (</a:t>
            </a:r>
          </a:p>
          <a:p>
            <a:pPr algn="l"/>
            <a:r>
              <a:rPr lang="it-IT" dirty="0" err="1"/>
              <a:t>select</a:t>
            </a:r>
            <a:r>
              <a:rPr lang="it-IT" dirty="0"/>
              <a:t> *</a:t>
            </a:r>
          </a:p>
          <a:p>
            <a:pPr algn="l"/>
            <a:r>
              <a:rPr lang="it-IT" dirty="0"/>
              <a:t>from azienda</a:t>
            </a:r>
          </a:p>
          <a:p>
            <a:pPr algn="l"/>
            <a:r>
              <a:rPr lang="it-IT" dirty="0" err="1"/>
              <a:t>where</a:t>
            </a:r>
            <a:r>
              <a:rPr lang="it-IT" dirty="0"/>
              <a:t> nome=azienda1</a:t>
            </a:r>
          </a:p>
          <a:p>
            <a:pPr algn="l"/>
            <a:r>
              <a:rPr lang="it-IT" dirty="0"/>
              <a:t>)</a:t>
            </a:r>
          </a:p>
          <a:p>
            <a:pPr algn="l"/>
            <a:r>
              <a:rPr lang="it-IT" dirty="0" err="1"/>
              <a:t>then</a:t>
            </a:r>
            <a:r>
              <a:rPr lang="it-IT" dirty="0"/>
              <a:t> </a:t>
            </a:r>
          </a:p>
          <a:p>
            <a:pPr algn="l"/>
            <a:r>
              <a:rPr lang="it-IT" dirty="0"/>
              <a:t>case </a:t>
            </a:r>
          </a:p>
          <a:p>
            <a:pPr algn="l"/>
            <a:r>
              <a:rPr lang="it-IT" dirty="0" err="1"/>
              <a:t>when</a:t>
            </a:r>
            <a:r>
              <a:rPr lang="it-IT" dirty="0"/>
              <a:t> </a:t>
            </a:r>
            <a:r>
              <a:rPr lang="it-IT" dirty="0" err="1"/>
              <a:t>timestampdiff</a:t>
            </a:r>
            <a:r>
              <a:rPr lang="it-IT" dirty="0"/>
              <a:t>(year,data_nasc1, </a:t>
            </a:r>
            <a:r>
              <a:rPr lang="it-IT" dirty="0" err="1"/>
              <a:t>current_date</a:t>
            </a:r>
            <a:r>
              <a:rPr lang="it-IT" dirty="0"/>
              <a:t>()) &lt;=40 </a:t>
            </a:r>
            <a:r>
              <a:rPr lang="it-IT" dirty="0" err="1"/>
              <a:t>then</a:t>
            </a:r>
            <a:r>
              <a:rPr lang="it-IT" dirty="0"/>
              <a:t> set ingaggio= ingaggio + (ingaggio * 0.2); </a:t>
            </a:r>
            <a:r>
              <a:rPr lang="it-IT" dirty="0" err="1"/>
              <a:t>insert</a:t>
            </a:r>
            <a:r>
              <a:rPr lang="it-IT" dirty="0"/>
              <a:t> </a:t>
            </a:r>
            <a:r>
              <a:rPr lang="it-IT" dirty="0" err="1"/>
              <a:t>into</a:t>
            </a:r>
            <a:r>
              <a:rPr lang="it-IT" dirty="0"/>
              <a:t> modello </a:t>
            </a:r>
            <a:r>
              <a:rPr lang="it-IT" dirty="0" err="1"/>
              <a:t>values</a:t>
            </a:r>
            <a:r>
              <a:rPr lang="it-IT" dirty="0"/>
              <a:t> (codice1, data_nasc1, nome1, sesso1, nazione1, azienda1, ingaggio);</a:t>
            </a:r>
          </a:p>
          <a:p>
            <a:pPr algn="l"/>
            <a:r>
              <a:rPr lang="it-IT" dirty="0" err="1"/>
              <a:t>when</a:t>
            </a:r>
            <a:r>
              <a:rPr lang="it-IT" dirty="0"/>
              <a:t> </a:t>
            </a:r>
            <a:r>
              <a:rPr lang="it-IT" dirty="0" err="1"/>
              <a:t>timestampdiff</a:t>
            </a:r>
            <a:r>
              <a:rPr lang="it-IT" dirty="0"/>
              <a:t>(year,data_nasc1, </a:t>
            </a:r>
            <a:r>
              <a:rPr lang="it-IT" dirty="0" err="1"/>
              <a:t>current_date</a:t>
            </a:r>
            <a:r>
              <a:rPr lang="it-IT" dirty="0"/>
              <a:t>()) &gt;40 </a:t>
            </a:r>
            <a:r>
              <a:rPr lang="it-IT" dirty="0" err="1"/>
              <a:t>then</a:t>
            </a:r>
            <a:r>
              <a:rPr lang="it-IT" dirty="0"/>
              <a:t> set ingaggio = ingaggio - (ingaggio * 0.2); </a:t>
            </a:r>
            <a:r>
              <a:rPr lang="it-IT" dirty="0" err="1"/>
              <a:t>insert</a:t>
            </a:r>
            <a:r>
              <a:rPr lang="it-IT" dirty="0"/>
              <a:t> </a:t>
            </a:r>
            <a:r>
              <a:rPr lang="it-IT" dirty="0" err="1"/>
              <a:t>into</a:t>
            </a:r>
            <a:r>
              <a:rPr lang="it-IT" dirty="0"/>
              <a:t> modello </a:t>
            </a:r>
            <a:r>
              <a:rPr lang="it-IT" dirty="0" err="1"/>
              <a:t>values</a:t>
            </a:r>
            <a:r>
              <a:rPr lang="it-IT" dirty="0"/>
              <a:t> (codice1, data_nasc1, nome1, sesso1, nazione1, azienda1, ingaggio);</a:t>
            </a:r>
          </a:p>
          <a:p>
            <a:pPr algn="l"/>
            <a:r>
              <a:rPr lang="it-IT" dirty="0"/>
              <a:t>end case;</a:t>
            </a:r>
          </a:p>
          <a:p>
            <a:pPr algn="l"/>
            <a:r>
              <a:rPr lang="it-IT" dirty="0"/>
              <a:t>else </a:t>
            </a:r>
            <a:r>
              <a:rPr lang="it-IT" dirty="0" err="1"/>
              <a:t>signal</a:t>
            </a:r>
            <a:r>
              <a:rPr lang="it-IT" dirty="0"/>
              <a:t> </a:t>
            </a:r>
            <a:r>
              <a:rPr lang="it-IT" dirty="0" err="1"/>
              <a:t>sqlstate</a:t>
            </a:r>
            <a:r>
              <a:rPr lang="it-IT" dirty="0"/>
              <a:t> '45000' set </a:t>
            </a:r>
            <a:r>
              <a:rPr lang="it-IT" dirty="0" err="1"/>
              <a:t>message_text</a:t>
            </a:r>
            <a:r>
              <a:rPr lang="it-IT" dirty="0"/>
              <a:t> = 'Il nome </a:t>
            </a:r>
            <a:r>
              <a:rPr lang="it-IT" dirty="0" err="1"/>
              <a:t>dell</a:t>
            </a:r>
            <a:r>
              <a:rPr lang="it-IT" dirty="0"/>
              <a:t> azienda deve far parte della lista delle aziende';</a:t>
            </a:r>
          </a:p>
          <a:p>
            <a:pPr algn="l"/>
            <a:r>
              <a:rPr lang="it-IT" dirty="0"/>
              <a:t>end </a:t>
            </a:r>
            <a:r>
              <a:rPr lang="it-IT" dirty="0" err="1"/>
              <a:t>if</a:t>
            </a:r>
            <a:r>
              <a:rPr lang="it-IT" dirty="0"/>
              <a:t>;</a:t>
            </a:r>
          </a:p>
          <a:p>
            <a:pPr algn="l"/>
            <a:r>
              <a:rPr lang="it-IT" dirty="0"/>
              <a:t>end //</a:t>
            </a:r>
          </a:p>
          <a:p>
            <a:pPr algn="l"/>
            <a:r>
              <a:rPr lang="it-IT" dirty="0" err="1"/>
              <a:t>delimiter</a:t>
            </a:r>
            <a:r>
              <a:rPr lang="it-IT" dirty="0"/>
              <a:t> ;</a:t>
            </a:r>
          </a:p>
        </p:txBody>
      </p:sp>
      <p:sp>
        <p:nvSpPr>
          <p:cNvPr id="7" name="CasellaDiTesto 6">
            <a:extLst>
              <a:ext uri="{FF2B5EF4-FFF2-40B4-BE49-F238E27FC236}">
                <a16:creationId xmlns:a16="http://schemas.microsoft.com/office/drawing/2014/main" id="{52A2B090-0D7F-4E39-972A-7A5E0CF0FAF7}"/>
              </a:ext>
            </a:extLst>
          </p:cNvPr>
          <p:cNvSpPr txBox="1"/>
          <p:nvPr/>
        </p:nvSpPr>
        <p:spPr>
          <a:xfrm>
            <a:off x="4443968" y="1253671"/>
            <a:ext cx="3363310" cy="4752387"/>
          </a:xfrm>
          <a:prstGeom prst="rect">
            <a:avLst/>
          </a:prstGeom>
        </p:spPr>
        <p:txBody>
          <a:bodyPr vert="horz" wrap="square" lIns="91440" tIns="45720" rIns="91440" bIns="45720" rtlCol="0">
            <a:normAutofit/>
          </a:bodyPr>
          <a:lstStyle/>
          <a:p>
            <a:pPr algn="l"/>
            <a:r>
              <a:rPr lang="it-IT" sz="1300" dirty="0"/>
              <a:t>// Operazione 4</a:t>
            </a:r>
          </a:p>
          <a:p>
            <a:pPr algn="l"/>
            <a:r>
              <a:rPr lang="it-IT" sz="1300" dirty="0" err="1"/>
              <a:t>delimiter</a:t>
            </a:r>
            <a:r>
              <a:rPr lang="it-IT" sz="1300" dirty="0"/>
              <a:t> //</a:t>
            </a:r>
          </a:p>
          <a:p>
            <a:pPr algn="l"/>
            <a:r>
              <a:rPr lang="it-IT" sz="1300" dirty="0"/>
              <a:t>create procedure operazione4()</a:t>
            </a:r>
          </a:p>
          <a:p>
            <a:pPr algn="l"/>
            <a:r>
              <a:rPr lang="it-IT" sz="1300" dirty="0" err="1"/>
              <a:t>begin</a:t>
            </a:r>
            <a:endParaRPr lang="it-IT" sz="1300" dirty="0"/>
          </a:p>
          <a:p>
            <a:pPr algn="l"/>
            <a:r>
              <a:rPr lang="it-IT" sz="1300" dirty="0" err="1"/>
              <a:t>select</a:t>
            </a:r>
            <a:r>
              <a:rPr lang="it-IT" sz="1300" dirty="0"/>
              <a:t> </a:t>
            </a:r>
            <a:r>
              <a:rPr lang="it-IT" sz="1300" dirty="0" err="1"/>
              <a:t>L.nome</a:t>
            </a:r>
            <a:r>
              <a:rPr lang="it-IT" sz="1300" dirty="0"/>
              <a:t>, </a:t>
            </a:r>
            <a:r>
              <a:rPr lang="it-IT" sz="1300" dirty="0" err="1"/>
              <a:t>L.cod_fiscale</a:t>
            </a:r>
            <a:r>
              <a:rPr lang="it-IT" sz="1300" dirty="0"/>
              <a:t>, </a:t>
            </a:r>
            <a:r>
              <a:rPr lang="it-IT" sz="1300" dirty="0" err="1"/>
              <a:t>L.azienda</a:t>
            </a:r>
            <a:r>
              <a:rPr lang="it-IT" sz="1300" dirty="0"/>
              <a:t>, </a:t>
            </a:r>
            <a:r>
              <a:rPr lang="it-IT" sz="1300" dirty="0" err="1"/>
              <a:t>A.num_lavoratori</a:t>
            </a:r>
            <a:endParaRPr lang="it-IT" sz="1300" dirty="0"/>
          </a:p>
          <a:p>
            <a:pPr algn="l"/>
            <a:r>
              <a:rPr lang="it-IT" sz="1300" dirty="0"/>
              <a:t>from lavoratore L join azienda A on </a:t>
            </a:r>
            <a:r>
              <a:rPr lang="it-IT" sz="1300" dirty="0" err="1"/>
              <a:t>L.azienda</a:t>
            </a:r>
            <a:r>
              <a:rPr lang="it-IT" sz="1300" dirty="0"/>
              <a:t>=</a:t>
            </a:r>
            <a:r>
              <a:rPr lang="it-IT" sz="1300" dirty="0" err="1"/>
              <a:t>A.nome</a:t>
            </a:r>
            <a:r>
              <a:rPr lang="it-IT" sz="1300" dirty="0"/>
              <a:t>;</a:t>
            </a:r>
          </a:p>
          <a:p>
            <a:pPr algn="l"/>
            <a:r>
              <a:rPr lang="it-IT" sz="1300" dirty="0"/>
              <a:t>end //</a:t>
            </a:r>
          </a:p>
          <a:p>
            <a:pPr algn="l"/>
            <a:r>
              <a:rPr lang="it-IT" sz="1300" dirty="0" err="1"/>
              <a:t>delimiter</a:t>
            </a:r>
            <a:r>
              <a:rPr lang="it-IT" sz="1300" dirty="0"/>
              <a:t> ;</a:t>
            </a:r>
          </a:p>
        </p:txBody>
      </p:sp>
    </p:spTree>
    <p:extLst>
      <p:ext uri="{BB962C8B-B14F-4D97-AF65-F5344CB8AC3E}">
        <p14:creationId xmlns:p14="http://schemas.microsoft.com/office/powerpoint/2010/main" val="221913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76638" y="176267"/>
            <a:ext cx="11134834" cy="727113"/>
          </a:xfrm>
        </p:spPr>
        <p:txBody>
          <a:bodyPr/>
          <a:lstStyle/>
          <a:p>
            <a:r>
              <a:rPr lang="en-GB" dirty="0"/>
              <a:t>IMPLEMENTAZIONE FISICA / BR e TRIGGER</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16</a:t>
            </a:fld>
            <a:endParaRPr lang="it-IT" dirty="0"/>
          </a:p>
        </p:txBody>
      </p:sp>
      <p:sp>
        <p:nvSpPr>
          <p:cNvPr id="9" name="CasellaDiTesto 8">
            <a:extLst>
              <a:ext uri="{FF2B5EF4-FFF2-40B4-BE49-F238E27FC236}">
                <a16:creationId xmlns:a16="http://schemas.microsoft.com/office/drawing/2014/main" id="{7EEA7899-49CB-4557-9194-774CE1EDFE28}"/>
              </a:ext>
            </a:extLst>
          </p:cNvPr>
          <p:cNvSpPr txBox="1"/>
          <p:nvPr/>
        </p:nvSpPr>
        <p:spPr>
          <a:xfrm>
            <a:off x="5644055" y="1112703"/>
            <a:ext cx="4803228" cy="5098911"/>
          </a:xfrm>
          <a:prstGeom prst="rect">
            <a:avLst/>
          </a:prstGeom>
        </p:spPr>
        <p:txBody>
          <a:bodyPr vert="horz" wrap="square" lIns="91440" tIns="45720" rIns="91440" bIns="45720" rtlCol="0">
            <a:noAutofit/>
          </a:bodyPr>
          <a:lstStyle/>
          <a:p>
            <a:pPr>
              <a:lnSpc>
                <a:spcPct val="90000"/>
              </a:lnSpc>
              <a:spcBef>
                <a:spcPts val="1000"/>
              </a:spcBef>
            </a:pPr>
            <a:endParaRPr lang="it-IT" sz="1700" dirty="0">
              <a:solidFill>
                <a:schemeClr val="bg2">
                  <a:lumMod val="25000"/>
                </a:schemeClr>
              </a:solidFill>
            </a:endParaRPr>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794234" y="1253673"/>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454572" y="1253672"/>
            <a:ext cx="3510456" cy="4752387"/>
          </a:xfrm>
          <a:prstGeom prst="rect">
            <a:avLst/>
          </a:prstGeom>
        </p:spPr>
        <p:txBody>
          <a:bodyPr vert="horz" wrap="square" lIns="91440" tIns="45720" rIns="91440" bIns="45720" rtlCol="0">
            <a:normAutofit/>
          </a:bodyPr>
          <a:lstStyle/>
          <a:p>
            <a:pPr algn="l"/>
            <a:r>
              <a:rPr lang="it-IT" sz="1300" dirty="0"/>
              <a:t>// Business Rule</a:t>
            </a:r>
          </a:p>
          <a:p>
            <a:pPr algn="l"/>
            <a:r>
              <a:rPr lang="en-US" sz="1300" dirty="0"/>
              <a:t>delimiter //</a:t>
            </a:r>
          </a:p>
          <a:p>
            <a:pPr algn="l"/>
            <a:r>
              <a:rPr lang="en-US" sz="1300" dirty="0"/>
              <a:t>create trigger </a:t>
            </a:r>
            <a:r>
              <a:rPr lang="en-US" sz="1300" dirty="0" err="1"/>
              <a:t>business_rule</a:t>
            </a:r>
            <a:endParaRPr lang="en-US" sz="1300" dirty="0"/>
          </a:p>
          <a:p>
            <a:pPr algn="l"/>
            <a:r>
              <a:rPr lang="en-US" sz="1300" dirty="0"/>
              <a:t>before insert on </a:t>
            </a:r>
            <a:r>
              <a:rPr lang="en-US" sz="1300" dirty="0" err="1"/>
              <a:t>contratto</a:t>
            </a:r>
            <a:endParaRPr lang="en-US" sz="1300" dirty="0"/>
          </a:p>
          <a:p>
            <a:pPr algn="l"/>
            <a:r>
              <a:rPr lang="en-US" sz="1300" dirty="0"/>
              <a:t>for each row</a:t>
            </a:r>
          </a:p>
          <a:p>
            <a:pPr algn="l"/>
            <a:r>
              <a:rPr lang="en-US" sz="1300" dirty="0"/>
              <a:t>begin</a:t>
            </a:r>
          </a:p>
          <a:p>
            <a:pPr algn="l"/>
            <a:r>
              <a:rPr lang="en-US" sz="1300" dirty="0"/>
              <a:t>if (</a:t>
            </a:r>
          </a:p>
          <a:p>
            <a:pPr algn="l"/>
            <a:r>
              <a:rPr lang="en-US" sz="1300" dirty="0"/>
              <a:t>select count(*)</a:t>
            </a:r>
          </a:p>
          <a:p>
            <a:pPr algn="l"/>
            <a:r>
              <a:rPr lang="en-US" sz="1300" dirty="0"/>
              <a:t>from </a:t>
            </a:r>
            <a:r>
              <a:rPr lang="en-US" sz="1300" dirty="0" err="1"/>
              <a:t>modello_manager</a:t>
            </a:r>
            <a:r>
              <a:rPr lang="en-US" sz="1300" dirty="0"/>
              <a:t> M</a:t>
            </a:r>
          </a:p>
          <a:p>
            <a:pPr algn="l"/>
            <a:r>
              <a:rPr lang="en-US" sz="1300" dirty="0"/>
              <a:t>where </a:t>
            </a:r>
            <a:r>
              <a:rPr lang="en-US" sz="1300" dirty="0" err="1"/>
              <a:t>M.azienda</a:t>
            </a:r>
            <a:r>
              <a:rPr lang="en-US" sz="1300" dirty="0"/>
              <a:t>=all(</a:t>
            </a:r>
          </a:p>
          <a:p>
            <a:pPr algn="l"/>
            <a:r>
              <a:rPr lang="en-US" sz="1300" dirty="0"/>
              <a:t>select </a:t>
            </a:r>
            <a:r>
              <a:rPr lang="en-US" sz="1300" dirty="0" err="1"/>
              <a:t>azienda</a:t>
            </a:r>
            <a:endParaRPr lang="en-US" sz="1300" dirty="0"/>
          </a:p>
          <a:p>
            <a:pPr algn="l"/>
            <a:r>
              <a:rPr lang="en-US" sz="1300" dirty="0"/>
              <a:t>from </a:t>
            </a:r>
            <a:r>
              <a:rPr lang="en-US" sz="1300" dirty="0" err="1"/>
              <a:t>modello</a:t>
            </a:r>
            <a:endParaRPr lang="en-US" sz="1300" dirty="0"/>
          </a:p>
          <a:p>
            <a:pPr algn="l"/>
            <a:r>
              <a:rPr lang="en-US" sz="1300" dirty="0"/>
              <a:t>where </a:t>
            </a:r>
            <a:r>
              <a:rPr lang="en-US" sz="1300" dirty="0" err="1"/>
              <a:t>codice</a:t>
            </a:r>
            <a:r>
              <a:rPr lang="en-US" sz="1300" dirty="0"/>
              <a:t>=</a:t>
            </a:r>
            <a:r>
              <a:rPr lang="en-US" sz="1300" dirty="0" err="1"/>
              <a:t>NEW.codice_modello</a:t>
            </a:r>
            <a:r>
              <a:rPr lang="en-US" sz="1300" dirty="0"/>
              <a:t>)</a:t>
            </a:r>
          </a:p>
          <a:p>
            <a:pPr algn="l"/>
            <a:r>
              <a:rPr lang="en-US" sz="1300" dirty="0"/>
              <a:t>)=2</a:t>
            </a:r>
          </a:p>
          <a:p>
            <a:pPr algn="l"/>
            <a:r>
              <a:rPr lang="en-US" sz="1300" dirty="0"/>
              <a:t>then </a:t>
            </a:r>
          </a:p>
          <a:p>
            <a:pPr algn="l"/>
            <a:r>
              <a:rPr lang="en-US" sz="1300" dirty="0"/>
              <a:t>signal </a:t>
            </a:r>
            <a:r>
              <a:rPr lang="en-US" sz="1300" dirty="0" err="1"/>
              <a:t>sqlstate</a:t>
            </a:r>
            <a:r>
              <a:rPr lang="en-US" sz="1300" dirty="0"/>
              <a:t> '45000' set </a:t>
            </a:r>
            <a:r>
              <a:rPr lang="en-US" sz="1300" dirty="0" err="1"/>
              <a:t>message_text</a:t>
            </a:r>
            <a:r>
              <a:rPr lang="en-US" sz="1300" dirty="0"/>
              <a:t> = 'Una </a:t>
            </a:r>
            <a:r>
              <a:rPr lang="en-US" sz="1300" dirty="0" err="1"/>
              <a:t>azienda</a:t>
            </a:r>
            <a:r>
              <a:rPr lang="en-US" sz="1300" dirty="0"/>
              <a:t> non </a:t>
            </a:r>
            <a:r>
              <a:rPr lang="en-US" sz="1300" dirty="0" err="1"/>
              <a:t>può</a:t>
            </a:r>
            <a:r>
              <a:rPr lang="en-US" sz="1300" dirty="0"/>
              <a:t> </a:t>
            </a:r>
            <a:r>
              <a:rPr lang="en-US" sz="1300" dirty="0" err="1"/>
              <a:t>affiliare</a:t>
            </a:r>
            <a:r>
              <a:rPr lang="en-US" sz="1300" dirty="0"/>
              <a:t> </a:t>
            </a:r>
            <a:r>
              <a:rPr lang="en-US" sz="1300" dirty="0" err="1"/>
              <a:t>più</a:t>
            </a:r>
            <a:r>
              <a:rPr lang="en-US" sz="1300" dirty="0"/>
              <a:t> di due </a:t>
            </a:r>
            <a:r>
              <a:rPr lang="en-US" sz="1300" dirty="0" err="1"/>
              <a:t>modelli</a:t>
            </a:r>
            <a:r>
              <a:rPr lang="en-US" sz="1300" dirty="0"/>
              <a:t> con manager';</a:t>
            </a:r>
          </a:p>
          <a:p>
            <a:pPr algn="l"/>
            <a:r>
              <a:rPr lang="en-US" sz="1300" dirty="0"/>
              <a:t>end if;</a:t>
            </a:r>
          </a:p>
          <a:p>
            <a:pPr algn="l"/>
            <a:r>
              <a:rPr lang="en-US" sz="1300" dirty="0"/>
              <a:t>end //</a:t>
            </a:r>
          </a:p>
          <a:p>
            <a:pPr algn="l"/>
            <a:r>
              <a:rPr lang="en-US" sz="1300" dirty="0"/>
              <a:t>delimiter ;</a:t>
            </a:r>
            <a:endParaRPr lang="it-IT" sz="1300" dirty="0"/>
          </a:p>
        </p:txBody>
      </p:sp>
      <p:sp>
        <p:nvSpPr>
          <p:cNvPr id="7" name="CasellaDiTesto 6">
            <a:extLst>
              <a:ext uri="{FF2B5EF4-FFF2-40B4-BE49-F238E27FC236}">
                <a16:creationId xmlns:a16="http://schemas.microsoft.com/office/drawing/2014/main" id="{52A2B090-0D7F-4E39-972A-7A5E0CF0FAF7}"/>
              </a:ext>
            </a:extLst>
          </p:cNvPr>
          <p:cNvSpPr txBox="1"/>
          <p:nvPr/>
        </p:nvSpPr>
        <p:spPr>
          <a:xfrm>
            <a:off x="4443968" y="1253671"/>
            <a:ext cx="3363310" cy="4752387"/>
          </a:xfrm>
          <a:prstGeom prst="rect">
            <a:avLst/>
          </a:prstGeom>
        </p:spPr>
        <p:txBody>
          <a:bodyPr vert="horz" wrap="square" lIns="91440" tIns="45720" rIns="91440" bIns="45720" rtlCol="0">
            <a:normAutofit/>
          </a:bodyPr>
          <a:lstStyle/>
          <a:p>
            <a:pPr algn="l"/>
            <a:r>
              <a:rPr lang="it-IT" sz="1300" dirty="0"/>
              <a:t>//Trigger</a:t>
            </a:r>
          </a:p>
          <a:p>
            <a:pPr algn="l"/>
            <a:r>
              <a:rPr lang="it-IT" sz="1300" dirty="0" err="1"/>
              <a:t>delimiter</a:t>
            </a:r>
            <a:r>
              <a:rPr lang="it-IT" sz="1300" dirty="0"/>
              <a:t> //</a:t>
            </a:r>
          </a:p>
          <a:p>
            <a:pPr algn="l"/>
            <a:r>
              <a:rPr lang="it-IT" sz="1300" dirty="0"/>
              <a:t>create trigger </a:t>
            </a:r>
            <a:r>
              <a:rPr lang="it-IT" sz="1300" dirty="0" err="1"/>
              <a:t>aggiorna_lavoratore</a:t>
            </a:r>
            <a:endParaRPr lang="it-IT" sz="1300" dirty="0"/>
          </a:p>
          <a:p>
            <a:pPr algn="l"/>
            <a:r>
              <a:rPr lang="it-IT" sz="1300" dirty="0"/>
              <a:t>after </a:t>
            </a:r>
            <a:r>
              <a:rPr lang="it-IT" sz="1300" dirty="0" err="1"/>
              <a:t>insert</a:t>
            </a:r>
            <a:r>
              <a:rPr lang="it-IT" sz="1300" dirty="0"/>
              <a:t> on lavoratore</a:t>
            </a:r>
          </a:p>
          <a:p>
            <a:pPr algn="l"/>
            <a:r>
              <a:rPr lang="it-IT" sz="1300" dirty="0"/>
              <a:t>for </a:t>
            </a:r>
            <a:r>
              <a:rPr lang="it-IT" sz="1300" dirty="0" err="1"/>
              <a:t>each</a:t>
            </a:r>
            <a:r>
              <a:rPr lang="it-IT" sz="1300" dirty="0"/>
              <a:t> </a:t>
            </a:r>
            <a:r>
              <a:rPr lang="it-IT" sz="1300" dirty="0" err="1"/>
              <a:t>row</a:t>
            </a:r>
            <a:endParaRPr lang="it-IT" sz="1300" dirty="0"/>
          </a:p>
          <a:p>
            <a:pPr algn="l"/>
            <a:r>
              <a:rPr lang="it-IT" sz="1300" dirty="0" err="1"/>
              <a:t>begin</a:t>
            </a:r>
            <a:endParaRPr lang="it-IT" sz="1300" dirty="0"/>
          </a:p>
          <a:p>
            <a:pPr algn="l"/>
            <a:r>
              <a:rPr lang="it-IT" sz="1300" dirty="0" err="1"/>
              <a:t>if</a:t>
            </a:r>
            <a:r>
              <a:rPr lang="it-IT" sz="1300" dirty="0"/>
              <a:t> </a:t>
            </a:r>
            <a:r>
              <a:rPr lang="it-IT" sz="1300" dirty="0" err="1"/>
              <a:t>exists</a:t>
            </a:r>
            <a:r>
              <a:rPr lang="it-IT" sz="1300" dirty="0"/>
              <a:t> (</a:t>
            </a:r>
          </a:p>
          <a:p>
            <a:pPr algn="l"/>
            <a:r>
              <a:rPr lang="it-IT" sz="1300" dirty="0" err="1"/>
              <a:t>select</a:t>
            </a:r>
            <a:r>
              <a:rPr lang="it-IT" sz="1300" dirty="0"/>
              <a:t> *</a:t>
            </a:r>
          </a:p>
          <a:p>
            <a:pPr algn="l"/>
            <a:r>
              <a:rPr lang="it-IT" sz="1300" dirty="0"/>
              <a:t>from azienda</a:t>
            </a:r>
          </a:p>
          <a:p>
            <a:pPr algn="l"/>
            <a:r>
              <a:rPr lang="it-IT" sz="1300" dirty="0" err="1"/>
              <a:t>where</a:t>
            </a:r>
            <a:r>
              <a:rPr lang="it-IT" sz="1300" dirty="0"/>
              <a:t> nome=</a:t>
            </a:r>
            <a:r>
              <a:rPr lang="it-IT" sz="1300" dirty="0" err="1"/>
              <a:t>NEW.azienda</a:t>
            </a:r>
            <a:endParaRPr lang="it-IT" sz="1300" dirty="0"/>
          </a:p>
          <a:p>
            <a:pPr algn="l"/>
            <a:r>
              <a:rPr lang="it-IT" sz="1300" dirty="0"/>
              <a:t>) </a:t>
            </a:r>
            <a:r>
              <a:rPr lang="it-IT" sz="1300" dirty="0" err="1"/>
              <a:t>then</a:t>
            </a:r>
            <a:r>
              <a:rPr lang="it-IT" sz="1300" dirty="0"/>
              <a:t> </a:t>
            </a:r>
          </a:p>
          <a:p>
            <a:pPr algn="l"/>
            <a:r>
              <a:rPr lang="it-IT" sz="1300" dirty="0"/>
              <a:t>update azienda</a:t>
            </a:r>
          </a:p>
          <a:p>
            <a:pPr algn="l"/>
            <a:r>
              <a:rPr lang="it-IT" sz="1300" dirty="0"/>
              <a:t>set </a:t>
            </a:r>
            <a:r>
              <a:rPr lang="it-IT" sz="1300" dirty="0" err="1"/>
              <a:t>num_lavoratori</a:t>
            </a:r>
            <a:r>
              <a:rPr lang="it-IT" sz="1300" dirty="0"/>
              <a:t>=</a:t>
            </a:r>
            <a:r>
              <a:rPr lang="it-IT" sz="1300" dirty="0" err="1"/>
              <a:t>num_lavoratori</a:t>
            </a:r>
            <a:r>
              <a:rPr lang="it-IT" sz="1300" dirty="0"/>
              <a:t> + 1</a:t>
            </a:r>
          </a:p>
          <a:p>
            <a:pPr algn="l"/>
            <a:r>
              <a:rPr lang="it-IT" sz="1300" dirty="0" err="1"/>
              <a:t>where</a:t>
            </a:r>
            <a:r>
              <a:rPr lang="it-IT" sz="1300" dirty="0"/>
              <a:t> nome=</a:t>
            </a:r>
            <a:r>
              <a:rPr lang="it-IT" sz="1300" dirty="0" err="1"/>
              <a:t>NEW.azienda</a:t>
            </a:r>
            <a:r>
              <a:rPr lang="it-IT" sz="1300" dirty="0"/>
              <a:t>;</a:t>
            </a:r>
          </a:p>
          <a:p>
            <a:pPr algn="l"/>
            <a:r>
              <a:rPr lang="it-IT" sz="1300" dirty="0"/>
              <a:t>end </a:t>
            </a:r>
            <a:r>
              <a:rPr lang="it-IT" sz="1300" dirty="0" err="1"/>
              <a:t>if</a:t>
            </a:r>
            <a:r>
              <a:rPr lang="it-IT" sz="1300" dirty="0"/>
              <a:t>;</a:t>
            </a:r>
          </a:p>
          <a:p>
            <a:pPr algn="l"/>
            <a:r>
              <a:rPr lang="it-IT" sz="1300" dirty="0"/>
              <a:t>end //</a:t>
            </a:r>
          </a:p>
          <a:p>
            <a:pPr algn="l"/>
            <a:r>
              <a:rPr lang="it-IT" sz="1300" dirty="0" err="1"/>
              <a:t>delimiter</a:t>
            </a:r>
            <a:r>
              <a:rPr lang="it-IT" sz="1300" dirty="0"/>
              <a:t> ;</a:t>
            </a:r>
          </a:p>
        </p:txBody>
      </p:sp>
      <p:sp>
        <p:nvSpPr>
          <p:cNvPr id="8" name="CasellaDiTesto 7">
            <a:extLst>
              <a:ext uri="{FF2B5EF4-FFF2-40B4-BE49-F238E27FC236}">
                <a16:creationId xmlns:a16="http://schemas.microsoft.com/office/drawing/2014/main" id="{E14A9801-E09F-46AC-9273-52102D05EF90}"/>
              </a:ext>
            </a:extLst>
          </p:cNvPr>
          <p:cNvSpPr txBox="1"/>
          <p:nvPr/>
        </p:nvSpPr>
        <p:spPr>
          <a:xfrm>
            <a:off x="8189467" y="1108935"/>
            <a:ext cx="3155731" cy="4674163"/>
          </a:xfrm>
          <a:prstGeom prst="rect">
            <a:avLst/>
          </a:prstGeom>
        </p:spPr>
        <p:txBody>
          <a:bodyPr vert="horz" wrap="square" lIns="91440" tIns="45720" rIns="91440" bIns="45720" rtlCol="0">
            <a:normAutofit/>
          </a:bodyPr>
          <a:lstStyle/>
          <a:p>
            <a:pPr algn="l"/>
            <a:r>
              <a:rPr lang="it-IT" sz="1300" dirty="0"/>
              <a:t>//Vista</a:t>
            </a:r>
          </a:p>
          <a:p>
            <a:pPr algn="l"/>
            <a:r>
              <a:rPr lang="it-IT" sz="1300" dirty="0"/>
              <a:t>create </a:t>
            </a:r>
            <a:r>
              <a:rPr lang="it-IT" sz="1300" dirty="0" err="1"/>
              <a:t>view</a:t>
            </a:r>
            <a:r>
              <a:rPr lang="it-IT" sz="1300" dirty="0"/>
              <a:t> </a:t>
            </a:r>
            <a:r>
              <a:rPr lang="it-IT" sz="1300" dirty="0" err="1"/>
              <a:t>modello_manager</a:t>
            </a:r>
            <a:r>
              <a:rPr lang="it-IT" sz="1300" dirty="0"/>
              <a:t> </a:t>
            </a:r>
            <a:r>
              <a:rPr lang="it-IT" sz="1300" dirty="0" err="1"/>
              <a:t>as</a:t>
            </a:r>
            <a:endParaRPr lang="it-IT" sz="1300" dirty="0"/>
          </a:p>
          <a:p>
            <a:pPr algn="l"/>
            <a:r>
              <a:rPr lang="it-IT" sz="1300" dirty="0"/>
              <a:t>    SELECT </a:t>
            </a:r>
            <a:r>
              <a:rPr lang="it-IT" sz="1300" dirty="0" err="1"/>
              <a:t>M.nome</a:t>
            </a:r>
            <a:r>
              <a:rPr lang="it-IT" sz="1300" dirty="0"/>
              <a:t> </a:t>
            </a:r>
            <a:r>
              <a:rPr lang="it-IT" sz="1300" dirty="0" err="1"/>
              <a:t>as</a:t>
            </a:r>
            <a:r>
              <a:rPr lang="it-IT" sz="1300" dirty="0"/>
              <a:t> nome, </a:t>
            </a:r>
            <a:r>
              <a:rPr lang="it-IT" sz="1300" dirty="0" err="1"/>
              <a:t>M.sesso</a:t>
            </a:r>
            <a:r>
              <a:rPr lang="it-IT" sz="1300" dirty="0"/>
              <a:t> </a:t>
            </a:r>
            <a:r>
              <a:rPr lang="it-IT" sz="1300" dirty="0" err="1"/>
              <a:t>as</a:t>
            </a:r>
            <a:r>
              <a:rPr lang="it-IT" sz="1300" dirty="0"/>
              <a:t> sesso, </a:t>
            </a:r>
            <a:r>
              <a:rPr lang="it-IT" sz="1300" dirty="0" err="1"/>
              <a:t>M.nazionalita</a:t>
            </a:r>
            <a:r>
              <a:rPr lang="it-IT" sz="1300" dirty="0"/>
              <a:t> </a:t>
            </a:r>
            <a:r>
              <a:rPr lang="it-IT" sz="1300" dirty="0" err="1"/>
              <a:t>as</a:t>
            </a:r>
            <a:r>
              <a:rPr lang="it-IT" sz="1300" dirty="0"/>
              <a:t> </a:t>
            </a:r>
            <a:r>
              <a:rPr lang="it-IT" sz="1300" dirty="0" err="1"/>
              <a:t>nazionalita</a:t>
            </a:r>
            <a:r>
              <a:rPr lang="it-IT" sz="1300" dirty="0"/>
              <a:t>, </a:t>
            </a:r>
            <a:r>
              <a:rPr lang="it-IT" sz="1300" dirty="0" err="1"/>
              <a:t>M.azienda</a:t>
            </a:r>
            <a:r>
              <a:rPr lang="it-IT" sz="1300" dirty="0"/>
              <a:t> </a:t>
            </a:r>
            <a:r>
              <a:rPr lang="it-IT" sz="1300" dirty="0" err="1"/>
              <a:t>as</a:t>
            </a:r>
            <a:r>
              <a:rPr lang="it-IT" sz="1300" dirty="0"/>
              <a:t> azienda, </a:t>
            </a:r>
            <a:r>
              <a:rPr lang="it-IT" sz="1300" dirty="0" err="1"/>
              <a:t>M.codice</a:t>
            </a:r>
            <a:r>
              <a:rPr lang="it-IT" sz="1300" dirty="0"/>
              <a:t> </a:t>
            </a:r>
            <a:r>
              <a:rPr lang="it-IT" sz="1300" dirty="0" err="1"/>
              <a:t>as</a:t>
            </a:r>
            <a:r>
              <a:rPr lang="it-IT" sz="1300" dirty="0"/>
              <a:t> codice, </a:t>
            </a:r>
            <a:r>
              <a:rPr lang="it-IT" sz="1300" dirty="0" err="1"/>
              <a:t>M.data_nascita</a:t>
            </a:r>
            <a:r>
              <a:rPr lang="it-IT" sz="1300" dirty="0"/>
              <a:t> </a:t>
            </a:r>
            <a:r>
              <a:rPr lang="it-IT" sz="1300" dirty="0" err="1"/>
              <a:t>as</a:t>
            </a:r>
            <a:r>
              <a:rPr lang="it-IT" sz="1300" dirty="0"/>
              <a:t> </a:t>
            </a:r>
            <a:r>
              <a:rPr lang="it-IT" sz="1300" dirty="0" err="1"/>
              <a:t>data_nascita</a:t>
            </a:r>
            <a:r>
              <a:rPr lang="it-IT" sz="1300" dirty="0"/>
              <a:t>, </a:t>
            </a:r>
            <a:r>
              <a:rPr lang="it-IT" sz="1300" dirty="0" err="1"/>
              <a:t>C.codice_manager</a:t>
            </a:r>
            <a:r>
              <a:rPr lang="it-IT" sz="1300" dirty="0"/>
              <a:t> </a:t>
            </a:r>
            <a:r>
              <a:rPr lang="it-IT" sz="1300" dirty="0" err="1"/>
              <a:t>as</a:t>
            </a:r>
            <a:r>
              <a:rPr lang="it-IT" sz="1300" dirty="0"/>
              <a:t> </a:t>
            </a:r>
            <a:r>
              <a:rPr lang="it-IT" sz="1300" dirty="0" err="1"/>
              <a:t>codice_manager</a:t>
            </a:r>
            <a:endParaRPr lang="it-IT" sz="1300" dirty="0"/>
          </a:p>
          <a:p>
            <a:pPr algn="l"/>
            <a:r>
              <a:rPr lang="it-IT" sz="1300" dirty="0"/>
              <a:t>    FROM modello M join contratto C on </a:t>
            </a:r>
            <a:r>
              <a:rPr lang="it-IT" sz="1300" dirty="0" err="1"/>
              <a:t>M.codice</a:t>
            </a:r>
            <a:r>
              <a:rPr lang="it-IT" sz="1300" dirty="0"/>
              <a:t>=</a:t>
            </a:r>
            <a:r>
              <a:rPr lang="it-IT" sz="1300" dirty="0" err="1"/>
              <a:t>C.codice_modello</a:t>
            </a:r>
            <a:endParaRPr lang="it-IT" sz="1300" dirty="0"/>
          </a:p>
        </p:txBody>
      </p:sp>
    </p:spTree>
    <p:extLst>
      <p:ext uri="{BB962C8B-B14F-4D97-AF65-F5344CB8AC3E}">
        <p14:creationId xmlns:p14="http://schemas.microsoft.com/office/powerpoint/2010/main" val="36037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8170917" cy="727113"/>
          </a:xfrm>
        </p:spPr>
        <p:txBody>
          <a:bodyPr/>
          <a:lstStyle/>
          <a:p>
            <a:r>
              <a:rPr lang="en-GB" noProof="0" dirty="0"/>
              <a:t>Descrizione dello schema di dati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fontScale="92500" lnSpcReduction="20000"/>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Creare una base di dati per la gestione dell’organizzazione di diverse aziende operanti nel mondo della moda.</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Un’azienda è genericamente identificata da un nome, dalla sua nazione di provenienza e dal numero di lavoratori, ciascuna azienda può avere diverse sedi fisiche in diverse città, caratterizzate dal CAP e dal nome.</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All’interno di tali aziende sono presenti dei lavoratori, caratterizzati da nome, cognome, codice fiscale, data di nascita e il nome dell’azienda in cui lavorano. Si vuole inoltre tenere conto del fatto che all’interno dei lavoratori vi sono i dirigenti che appunto dirigono la rispettiva azienda, ogni azienda deve avere uno e un solo direttore. </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Ogni azienda può affiliare a se dei modelli, caratterizzati da nome e cognome, codice fiscale, età e data di nascita, nazionalità e da un ingaggio, si vuole tenere traccia dei modelli attualmente affiliati e dei modelli che sono stati affiliati ad una determinata azienda. I modelli si dividono generalmente in uomini e donne. In generale ciascun modello (sia maschio che femmina) può avere uno e un solo manager, e un solo manager, caratterizzato da un codice fiscale, può rappresentare solo un modello/a. </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Ogni azienda si occupa di vendere all’ingrosso ad aziende terze dei lotti di </a:t>
            </a:r>
            <a:r>
              <a:rPr lang="it-IT" sz="1800" dirty="0">
                <a:latin typeface="Calibri" panose="020F0502020204030204" pitchFamily="34" charset="0"/>
                <a:ea typeface="Calibri" panose="020F0502020204030204" pitchFamily="34" charset="0"/>
                <a:cs typeface="Times New Roman" panose="02020603050405020304" pitchFamily="18" charset="0"/>
              </a:rPr>
              <a:t>produzione</a:t>
            </a:r>
            <a:r>
              <a:rPr lang="it-IT" sz="1800" dirty="0">
                <a:effectLst/>
                <a:latin typeface="Calibri" panose="020F0502020204030204" pitchFamily="34" charset="0"/>
                <a:ea typeface="Calibri" panose="020F0502020204030204" pitchFamily="34" charset="0"/>
                <a:cs typeface="Times New Roman" panose="02020603050405020304" pitchFamily="18" charset="0"/>
              </a:rPr>
              <a:t>, caratterizzati da un prezzo, un codice identificativo e un tipo. Dei rivenditori terzi si vuole conoscere la partita IVA e il nome del rivenditore. </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Le diverse aziende possono partecipare o meno a delle edizioni di sfilate, caratterizzate da un numero di invitati e dal relativo anno. Le edizioni sono delle istanze del concetto generale di sfilata. Una sfilata è generalmente identificata da un nom</a:t>
            </a:r>
            <a:r>
              <a:rPr lang="it-IT" sz="1800" dirty="0">
                <a:latin typeface="Calibri" panose="020F0502020204030204" pitchFamily="34" charset="0"/>
                <a:ea typeface="Calibri" panose="020F0502020204030204" pitchFamily="34" charset="0"/>
                <a:cs typeface="Times New Roman" panose="02020603050405020304" pitchFamily="18" charset="0"/>
              </a:rPr>
              <a:t>e e dalla città in cui avviene.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2</a:t>
            </a:fld>
            <a:endParaRPr lang="it-IT" dirty="0"/>
          </a:p>
        </p:txBody>
      </p:sp>
    </p:spTree>
    <p:extLst>
      <p:ext uri="{BB962C8B-B14F-4D97-AF65-F5344CB8AC3E}">
        <p14:creationId xmlns:p14="http://schemas.microsoft.com/office/powerpoint/2010/main" val="173744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it-IT" dirty="0"/>
              <a:t>Operazioni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lstStyle/>
          <a:p>
            <a:pPr marL="342900" indent="-342900">
              <a:buFont typeface="Arial" panose="020B0604020202020204" pitchFamily="34" charset="0"/>
              <a:buChar char="•"/>
            </a:pPr>
            <a:r>
              <a:rPr lang="en-GB" noProof="0" dirty="0"/>
              <a:t>Le quattro </a:t>
            </a:r>
            <a:r>
              <a:rPr lang="it-IT" dirty="0"/>
              <a:t>operazioni</a:t>
            </a:r>
            <a:r>
              <a:rPr lang="en-GB" noProof="0" dirty="0"/>
              <a:t> </a:t>
            </a:r>
            <a:r>
              <a:rPr lang="it-IT" dirty="0"/>
              <a:t>sono</a:t>
            </a:r>
            <a:r>
              <a:rPr lang="en-GB" noProof="0" dirty="0"/>
              <a:t>:</a:t>
            </a:r>
          </a:p>
          <a:p>
            <a:pPr marL="457200" indent="-457200">
              <a:buFont typeface="+mj-lt"/>
              <a:buAutoNum type="arabicPeriod"/>
            </a:pPr>
            <a:r>
              <a:rPr lang="it-IT" sz="1800" dirty="0"/>
              <a:t>Leggere e stampare modelle la cui nazionalità non è italiana.</a:t>
            </a:r>
          </a:p>
          <a:p>
            <a:pPr marL="457200" indent="-457200">
              <a:buFont typeface="+mj-lt"/>
              <a:buAutoNum type="arabicPeriod"/>
            </a:pPr>
            <a:r>
              <a:rPr lang="it-IT" sz="1800" dirty="0"/>
              <a:t>Per ogni azienda, leggere il numero di modelli attualmente affiliati e il numero di modelli affiliati in passato.</a:t>
            </a:r>
          </a:p>
          <a:p>
            <a:pPr marL="457200" indent="-457200">
              <a:buFont typeface="+mj-lt"/>
              <a:buAutoNum type="arabicPeriod"/>
            </a:pPr>
            <a:r>
              <a:rPr lang="it-IT" sz="1800" dirty="0"/>
              <a:t>Inserire un nuovo modello, nel caso in cui l’età sia superiore a 40 anni diminuire l’ingaggio inserito del 20%, altrimenti aumentarlo del 20%.</a:t>
            </a:r>
          </a:p>
          <a:p>
            <a:pPr marL="457200" indent="-457200">
              <a:buFont typeface="+mj-lt"/>
              <a:buAutoNum type="arabicPeriod"/>
            </a:pPr>
            <a:r>
              <a:rPr lang="it-IT" sz="1800" dirty="0"/>
              <a:t>Leggere la lista dei lavoratori, la relativa azienda e il numero di lavoratori totale per azienda.</a:t>
            </a:r>
            <a:endParaRPr lang="en-GB" sz="1800" dirty="0"/>
          </a:p>
          <a:p>
            <a:pPr marL="342900" indent="-342900">
              <a:buFont typeface="Arial" panose="020B0604020202020204" pitchFamily="34" charset="0"/>
              <a:buChar char="•"/>
            </a:pPr>
            <a:r>
              <a:rPr lang="en-GB" dirty="0"/>
              <a:t>Business rule:</a:t>
            </a:r>
            <a:br>
              <a:rPr lang="en-GB" dirty="0"/>
            </a:br>
            <a:r>
              <a:rPr lang="it-IT" sz="1800" dirty="0"/>
              <a:t>Un’azienda non può avere più di 2 modelli affiliati rappresentati da un manager.</a:t>
            </a: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3</a:t>
            </a:fld>
            <a:endParaRPr lang="it-IT" dirty="0"/>
          </a:p>
        </p:txBody>
      </p:sp>
    </p:spTree>
    <p:extLst>
      <p:ext uri="{BB962C8B-B14F-4D97-AF65-F5344CB8AC3E}">
        <p14:creationId xmlns:p14="http://schemas.microsoft.com/office/powerpoint/2010/main" val="191778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en-GB" noProof="0" dirty="0"/>
              <a:t>SCHEMA ER</a:t>
            </a:r>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4</a:t>
            </a:fld>
            <a:endParaRPr lang="it-IT" dirty="0"/>
          </a:p>
        </p:txBody>
      </p:sp>
      <p:pic>
        <p:nvPicPr>
          <p:cNvPr id="5" name="Immagine 4">
            <a:extLst>
              <a:ext uri="{FF2B5EF4-FFF2-40B4-BE49-F238E27FC236}">
                <a16:creationId xmlns:a16="http://schemas.microsoft.com/office/drawing/2014/main" id="{4103FFA2-1AEA-483F-A823-B5292966A095}"/>
              </a:ext>
            </a:extLst>
          </p:cNvPr>
          <p:cNvPicPr>
            <a:picLocks noChangeAspect="1"/>
          </p:cNvPicPr>
          <p:nvPr/>
        </p:nvPicPr>
        <p:blipFill>
          <a:blip r:embed="rId2"/>
          <a:stretch>
            <a:fillRect/>
          </a:stretch>
        </p:blipFill>
        <p:spPr>
          <a:xfrm>
            <a:off x="846959" y="1393825"/>
            <a:ext cx="10210800" cy="4962525"/>
          </a:xfrm>
          <a:prstGeom prst="rect">
            <a:avLst/>
          </a:prstGeom>
        </p:spPr>
      </p:pic>
    </p:spTree>
    <p:extLst>
      <p:ext uri="{BB962C8B-B14F-4D97-AF65-F5344CB8AC3E}">
        <p14:creationId xmlns:p14="http://schemas.microsoft.com/office/powerpoint/2010/main" val="106046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en-GB" noProof="0" dirty="0"/>
              <a:t>Attributi ridondanti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a:bodyPr>
          <a:lstStyle/>
          <a:p>
            <a:pPr lvl="0"/>
            <a:r>
              <a:rPr lang="it-IT" sz="2400" dirty="0">
                <a:effectLst/>
                <a:latin typeface="Calibri" panose="020F0502020204030204" pitchFamily="34" charset="0"/>
                <a:ea typeface="Calibri" panose="020F0502020204030204" pitchFamily="34" charset="0"/>
                <a:cs typeface="Times New Roman" panose="02020603050405020304" pitchFamily="18" charset="0"/>
              </a:rPr>
              <a:t>Ho tre ridondanze, una riguarda l’attributo azienda dell’entità lavoratore che può essere calcolata attraverso la relazione lavoro dall’entità azienda di moda, un’altra riguarda l’attributo età dei modelli che può essere calcolata attraverso l’altro attributo data di nascita, l’ultimo riguarda il numero di lavoratori per azienda presenti nel database. </a:t>
            </a:r>
            <a:br>
              <a:rPr lang="it-IT" sz="2400" dirty="0">
                <a:effectLst/>
                <a:latin typeface="Calibri" panose="020F0502020204030204" pitchFamily="34" charset="0"/>
                <a:ea typeface="Calibri" panose="020F0502020204030204" pitchFamily="34" charset="0"/>
                <a:cs typeface="Times New Roman" panose="02020603050405020304" pitchFamily="18" charset="0"/>
              </a:rPr>
            </a:br>
            <a:r>
              <a:rPr lang="it-IT" sz="2400" dirty="0">
                <a:effectLst/>
                <a:latin typeface="Calibri" panose="020F0502020204030204" pitchFamily="34" charset="0"/>
                <a:ea typeface="Calibri" panose="020F0502020204030204" pitchFamily="34" charset="0"/>
                <a:cs typeface="Times New Roman" panose="02020603050405020304" pitchFamily="18" charset="0"/>
              </a:rPr>
              <a:t>La prima ridondanza riguarda esplicitamente l’operazione 4, in questo caso si tratta della lettura di quell’attributo, quindi conviene non eliminarlo.</a:t>
            </a:r>
            <a:br>
              <a:rPr lang="it-IT" sz="2400" dirty="0">
                <a:effectLst/>
                <a:latin typeface="Calibri" panose="020F0502020204030204" pitchFamily="34" charset="0"/>
                <a:ea typeface="Calibri" panose="020F0502020204030204" pitchFamily="34" charset="0"/>
                <a:cs typeface="Times New Roman" panose="02020603050405020304" pitchFamily="18" charset="0"/>
              </a:rPr>
            </a:br>
            <a:r>
              <a:rPr lang="it-IT" sz="2400" dirty="0">
                <a:effectLst/>
                <a:latin typeface="Calibri" panose="020F0502020204030204" pitchFamily="34" charset="0"/>
                <a:ea typeface="Calibri" panose="020F0502020204030204" pitchFamily="34" charset="0"/>
                <a:cs typeface="Times New Roman" panose="02020603050405020304" pitchFamily="18" charset="0"/>
              </a:rPr>
              <a:t>La seconda riguarda l’operazione 3, in questo caso si tratta di scrittura di nuovi dati, quindi conviene eliminare l’attributo.</a:t>
            </a:r>
            <a:br>
              <a:rPr lang="it-IT" sz="2400" dirty="0">
                <a:effectLst/>
                <a:latin typeface="Calibri" panose="020F0502020204030204" pitchFamily="34" charset="0"/>
                <a:ea typeface="Calibri" panose="020F0502020204030204" pitchFamily="34" charset="0"/>
                <a:cs typeface="Times New Roman" panose="02020603050405020304" pitchFamily="18" charset="0"/>
              </a:rPr>
            </a:br>
            <a:r>
              <a:rPr lang="it-IT" sz="2400" dirty="0">
                <a:effectLst/>
                <a:latin typeface="Calibri" panose="020F0502020204030204" pitchFamily="34" charset="0"/>
                <a:ea typeface="Calibri" panose="020F0502020204030204" pitchFamily="34" charset="0"/>
                <a:cs typeface="Times New Roman" panose="02020603050405020304" pitchFamily="18" charset="0"/>
              </a:rPr>
              <a:t>La terza riguarda sempre l’operazione 4, in questo caso si tratta di lettura, quindi conviene non eliminarlo.</a:t>
            </a:r>
          </a:p>
          <a:p>
            <a:endParaRPr lang="en-GB" sz="4000"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5</a:t>
            </a:fld>
            <a:endParaRPr lang="it-IT" dirty="0"/>
          </a:p>
        </p:txBody>
      </p:sp>
    </p:spTree>
    <p:extLst>
      <p:ext uri="{BB962C8B-B14F-4D97-AF65-F5344CB8AC3E}">
        <p14:creationId xmlns:p14="http://schemas.microsoft.com/office/powerpoint/2010/main" val="289885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8297041" cy="727113"/>
          </a:xfrm>
        </p:spPr>
        <p:txBody>
          <a:bodyPr/>
          <a:lstStyle/>
          <a:p>
            <a:r>
              <a:rPr lang="en-GB" noProof="0" dirty="0"/>
              <a:t>Eliminazione generalizzazioni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fontScale="92500" lnSpcReduction="10000"/>
          </a:bodyPr>
          <a:lstStyle/>
          <a:p>
            <a:r>
              <a:rPr lang="en-GB" sz="3600" dirty="0"/>
              <a:t>Nello schema E-R è presente solo una generalizzazione, che riguarda il sesso dei modelli.</a:t>
            </a:r>
            <a:r>
              <a:rPr lang="it-IT" sz="3600" dirty="0"/>
              <a:t> Mi ritrovo nel caso di accorpamento delle figlie della generalizzazione nel genitore,</a:t>
            </a:r>
            <a:br>
              <a:rPr lang="it-IT" sz="3600" dirty="0"/>
            </a:br>
            <a:r>
              <a:rPr lang="it-IT" sz="3600" dirty="0"/>
              <a:t>quindi accorpo i modelli maschi e femmine ai generici modelli, raggruppando gli attributi ed aggiungendo un attributo ‘sesso’ per distinguere i diversi modelli.</a:t>
            </a:r>
          </a:p>
          <a:p>
            <a:r>
              <a:rPr lang="en-GB" sz="3600" dirty="0"/>
              <a:t>  </a:t>
            </a:r>
          </a:p>
          <a:p>
            <a:pPr marL="342900" indent="-342900">
              <a:buFont typeface="Arial" panose="020B0604020202020204" pitchFamily="34" charset="0"/>
              <a:buChar char="•"/>
            </a:pPr>
            <a:endParaRPr lang="en-GB" sz="4000"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6</a:t>
            </a:fld>
            <a:endParaRPr lang="it-IT" dirty="0"/>
          </a:p>
        </p:txBody>
      </p:sp>
    </p:spTree>
    <p:extLst>
      <p:ext uri="{BB962C8B-B14F-4D97-AF65-F5344CB8AC3E}">
        <p14:creationId xmlns:p14="http://schemas.microsoft.com/office/powerpoint/2010/main" val="406402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9" y="176270"/>
            <a:ext cx="7950200" cy="727113"/>
          </a:xfrm>
        </p:spPr>
        <p:txBody>
          <a:bodyPr/>
          <a:lstStyle/>
          <a:p>
            <a:pPr lvl="1" algn="l" rtl="0">
              <a:lnSpc>
                <a:spcPct val="110000"/>
              </a:lnSpc>
              <a:spcBef>
                <a:spcPts val="1000"/>
              </a:spcBef>
            </a:pPr>
            <a:r>
              <a:rPr lang="en-GB" sz="4000" kern="1200" dirty="0">
                <a:solidFill>
                  <a:schemeClr val="bg2">
                    <a:lumMod val="10000"/>
                  </a:schemeClr>
                </a:solidFill>
                <a:latin typeface="+mj-lt"/>
                <a:ea typeface="+mj-ea"/>
                <a:cs typeface="+mj-cs"/>
              </a:rPr>
              <a:t>Partizionamenti/accorpamenti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a:bodyPr>
          <a:lstStyle/>
          <a:p>
            <a:r>
              <a:rPr lang="en-GB" sz="3600" dirty="0">
                <a:solidFill>
                  <a:schemeClr val="bg2">
                    <a:lumMod val="10000"/>
                  </a:schemeClr>
                </a:solidFill>
                <a:latin typeface="+mj-lt"/>
                <a:ea typeface="+mj-ea"/>
                <a:cs typeface="+mj-cs"/>
              </a:rPr>
              <a:t>Non ho ritenuto necessario effettuare partizionamenti o accorpamenti.</a:t>
            </a:r>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7</a:t>
            </a:fld>
            <a:endParaRPr lang="it-IT" dirty="0"/>
          </a:p>
        </p:txBody>
      </p:sp>
    </p:spTree>
    <p:extLst>
      <p:ext uri="{BB962C8B-B14F-4D97-AF65-F5344CB8AC3E}">
        <p14:creationId xmlns:p14="http://schemas.microsoft.com/office/powerpoint/2010/main" val="280159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pPr marL="571500" lvl="1" indent="-342900"/>
            <a:r>
              <a:rPr lang="en-GB" sz="4000" kern="1200" dirty="0">
                <a:solidFill>
                  <a:schemeClr val="bg2">
                    <a:lumMod val="10000"/>
                  </a:schemeClr>
                </a:solidFill>
                <a:latin typeface="+mj-lt"/>
                <a:ea typeface="+mj-ea"/>
                <a:cs typeface="+mj-cs"/>
              </a:rPr>
              <a:t>Scelta identificatori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lnSpcReduction="10000"/>
          </a:bodyPr>
          <a:lstStyle/>
          <a:p>
            <a:r>
              <a:rPr lang="it-IT" sz="3600" dirty="0">
                <a:solidFill>
                  <a:schemeClr val="bg2">
                    <a:lumMod val="10000"/>
                  </a:schemeClr>
                </a:solidFill>
                <a:latin typeface="+mj-lt"/>
                <a:ea typeface="+mj-ea"/>
                <a:cs typeface="+mj-cs"/>
              </a:rPr>
              <a:t>Come identificatori ho scelto codici univoci e nomi che possono riferirsi ad un marchio registrato o ad una città.</a:t>
            </a:r>
          </a:p>
          <a:p>
            <a:pPr marL="571500" indent="-571500">
              <a:buFont typeface="Arial" panose="020B0604020202020204" pitchFamily="34" charset="0"/>
              <a:buChar char="•"/>
            </a:pPr>
            <a:r>
              <a:rPr lang="it-IT" sz="3600" dirty="0">
                <a:solidFill>
                  <a:schemeClr val="bg2">
                    <a:lumMod val="10000"/>
                  </a:schemeClr>
                </a:solidFill>
                <a:latin typeface="+mj-lt"/>
                <a:ea typeface="+mj-ea"/>
                <a:cs typeface="+mj-cs"/>
              </a:rPr>
              <a:t>Codice fiscale per persone.</a:t>
            </a:r>
          </a:p>
          <a:p>
            <a:pPr marL="571500" indent="-571500">
              <a:buFont typeface="Arial" panose="020B0604020202020204" pitchFamily="34" charset="0"/>
              <a:buChar char="•"/>
            </a:pPr>
            <a:r>
              <a:rPr lang="it-IT" sz="3600" dirty="0">
                <a:solidFill>
                  <a:schemeClr val="bg2">
                    <a:lumMod val="10000"/>
                  </a:schemeClr>
                </a:solidFill>
                <a:latin typeface="+mj-lt"/>
                <a:ea typeface="+mj-ea"/>
                <a:cs typeface="+mj-cs"/>
              </a:rPr>
              <a:t>CAP per città.</a:t>
            </a:r>
          </a:p>
          <a:p>
            <a:pPr marL="571500" indent="-571500">
              <a:buFont typeface="Arial" panose="020B0604020202020204" pitchFamily="34" charset="0"/>
              <a:buChar char="•"/>
            </a:pPr>
            <a:r>
              <a:rPr lang="it-IT" sz="3600" dirty="0">
                <a:solidFill>
                  <a:schemeClr val="bg2">
                    <a:lumMod val="10000"/>
                  </a:schemeClr>
                </a:solidFill>
                <a:latin typeface="+mj-lt"/>
                <a:ea typeface="+mj-ea"/>
                <a:cs typeface="+mj-cs"/>
              </a:rPr>
              <a:t>IVA per aziende minori.</a:t>
            </a:r>
          </a:p>
          <a:p>
            <a:pPr marL="571500" indent="-571500">
              <a:buFont typeface="Arial" panose="020B0604020202020204" pitchFamily="34" charset="0"/>
              <a:buChar char="•"/>
            </a:pPr>
            <a:r>
              <a:rPr lang="it-IT" sz="3600" dirty="0">
                <a:solidFill>
                  <a:schemeClr val="bg2">
                    <a:lumMod val="10000"/>
                  </a:schemeClr>
                </a:solidFill>
                <a:latin typeface="+mj-lt"/>
                <a:ea typeface="+mj-ea"/>
                <a:cs typeface="+mj-cs"/>
              </a:rPr>
              <a:t>Nomi per grosse aziende famose.  </a:t>
            </a:r>
          </a:p>
          <a:p>
            <a:endParaRPr lang="en-GB" sz="4000"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8</a:t>
            </a:fld>
            <a:endParaRPr lang="it-IT" dirty="0"/>
          </a:p>
        </p:txBody>
      </p:sp>
    </p:spTree>
    <p:extLst>
      <p:ext uri="{BB962C8B-B14F-4D97-AF65-F5344CB8AC3E}">
        <p14:creationId xmlns:p14="http://schemas.microsoft.com/office/powerpoint/2010/main" val="67547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9993319" cy="727113"/>
          </a:xfrm>
        </p:spPr>
        <p:txBody>
          <a:bodyPr/>
          <a:lstStyle/>
          <a:p>
            <a:r>
              <a:rPr lang="en-GB" noProof="0" dirty="0"/>
              <a:t>Schema ristrutturato ER</a:t>
            </a:r>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9</a:t>
            </a:fld>
            <a:endParaRPr lang="it-IT" dirty="0"/>
          </a:p>
        </p:txBody>
      </p:sp>
      <p:pic>
        <p:nvPicPr>
          <p:cNvPr id="5" name="Immagine 4">
            <a:extLst>
              <a:ext uri="{FF2B5EF4-FFF2-40B4-BE49-F238E27FC236}">
                <a16:creationId xmlns:a16="http://schemas.microsoft.com/office/drawing/2014/main" id="{7192A9E9-134A-4A7C-84AF-D77715523E81}"/>
              </a:ext>
            </a:extLst>
          </p:cNvPr>
          <p:cNvPicPr>
            <a:picLocks noChangeAspect="1"/>
          </p:cNvPicPr>
          <p:nvPr/>
        </p:nvPicPr>
        <p:blipFill>
          <a:blip r:embed="rId2"/>
          <a:stretch>
            <a:fillRect/>
          </a:stretch>
        </p:blipFill>
        <p:spPr>
          <a:xfrm>
            <a:off x="846958" y="1393825"/>
            <a:ext cx="10210800" cy="4962525"/>
          </a:xfrm>
          <a:prstGeom prst="rect">
            <a:avLst/>
          </a:prstGeom>
        </p:spPr>
      </p:pic>
    </p:spTree>
    <p:extLst>
      <p:ext uri="{BB962C8B-B14F-4D97-AF65-F5344CB8AC3E}">
        <p14:creationId xmlns:p14="http://schemas.microsoft.com/office/powerpoint/2010/main" val="1342225838"/>
      </p:ext>
    </p:extLst>
  </p:cSld>
  <p:clrMapOvr>
    <a:masterClrMapping/>
  </p:clrMapOvr>
</p:sld>
</file>

<file path=ppt/theme/theme1.xml><?xml version="1.0" encoding="utf-8"?>
<a:theme xmlns:a="http://schemas.openxmlformats.org/drawingml/2006/main" name="GradientUnivers">
  <a:themeElements>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algn="l">
          <a:defRPr dirty="0" err="1" smtClean="0"/>
        </a:defPPr>
      </a:lstStyle>
    </a:txDef>
  </a:objectDefaults>
  <a:extraClrSchemeLst/>
  <a:extLst>
    <a:ext uri="{05A4C25C-085E-4340-85A3-A5531E510DB2}">
      <thm15:themeFamily xmlns:thm15="http://schemas.microsoft.com/office/thememl/2012/main" name="PeRCeiVe.potx" id="{EF44B3BB-49E2-4895-9E85-256357A3038B}" vid="{D1054F62-62E9-4DF7-A7E0-A5F114F5C5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2006/documentManagement/types"/>
    <ds:schemaRef ds:uri="71af3243-3dd4-4a8d-8c0d-dd76da1f02a5"/>
    <ds:schemaRef ds:uri="http://schemas.openxmlformats.org/package/2006/metadata/core-properties"/>
    <ds:schemaRef ds:uri="http://purl.org/dc/terms/"/>
    <ds:schemaRef ds:uri="http://purl.org/dc/elements/1.1/"/>
    <ds:schemaRef ds:uri="http://purl.org/dc/dcmitype/"/>
    <ds:schemaRef ds:uri="http://schemas.microsoft.com/office/infopath/2007/PartnerControl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448</TotalTime>
  <Words>2262</Words>
  <Application>Microsoft Office PowerPoint</Application>
  <PresentationFormat>Widescreen</PresentationFormat>
  <Paragraphs>307</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Courier New</vt:lpstr>
      <vt:lpstr>Symbol</vt:lpstr>
      <vt:lpstr>Univers</vt:lpstr>
      <vt:lpstr>GradientUnivers</vt:lpstr>
      <vt:lpstr>PROGETTO  “Aziende di moda”</vt:lpstr>
      <vt:lpstr>Descrizione dello schema di dati</vt:lpstr>
      <vt:lpstr>Operazioni</vt:lpstr>
      <vt:lpstr>SCHEMA ER</vt:lpstr>
      <vt:lpstr>Attributi ridondanti</vt:lpstr>
      <vt:lpstr>Eliminazione generalizzazioni</vt:lpstr>
      <vt:lpstr>Partizionamenti/accorpamenti</vt:lpstr>
      <vt:lpstr>Scelta identificatori</vt:lpstr>
      <vt:lpstr>Schema ristrutturato ER</vt:lpstr>
      <vt:lpstr>Dalle entità alle tabelle</vt:lpstr>
      <vt:lpstr>Dalle entità alle tabelle</vt:lpstr>
      <vt:lpstr>IMPLEMENTAZIONE FISICA / TAB</vt:lpstr>
      <vt:lpstr>IMPLEMENTAZIONE FISICA / TAB</vt:lpstr>
      <vt:lpstr>IMPLEMENTAZIONE FISICA / OP 1 - 2</vt:lpstr>
      <vt:lpstr>IMPLEMENTAZIONE FISICA / OP 3 - 4</vt:lpstr>
      <vt:lpstr>IMPLEMENTAZIONE FISICA / BR e TRIGGER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Research Meetings</dc:title>
  <dc:creator>PAOLO SPADARO</dc:creator>
  <cp:lastModifiedBy>Claudio Musmeci</cp:lastModifiedBy>
  <cp:revision>65</cp:revision>
  <dcterms:created xsi:type="dcterms:W3CDTF">2020-12-04T10:54:06Z</dcterms:created>
  <dcterms:modified xsi:type="dcterms:W3CDTF">2020-12-27T17:34:04Z</dcterms:modified>
</cp:coreProperties>
</file>