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58" r:id="rId5"/>
    <p:sldId id="279" r:id="rId6"/>
    <p:sldId id="280" r:id="rId7"/>
    <p:sldId id="281" r:id="rId8"/>
    <p:sldId id="286" r:id="rId9"/>
    <p:sldId id="282" r:id="rId10"/>
    <p:sldId id="283" r:id="rId11"/>
    <p:sldId id="284" r:id="rId12"/>
    <p:sldId id="285" r:id="rId13"/>
    <p:sldId id="288" r:id="rId14"/>
    <p:sldId id="287"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6" d="100"/>
          <a:sy n="86"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20/04/2021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20/04/2021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p.ticketmaster.com/discovery/v2/events.json?keyword=fashion%20show&amp;sort=date,asc&amp;apikey=**%7bA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stockx.com/api/browse?&amp;_sear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Claudio Musmeci</a:t>
            </a:r>
          </a:p>
          <a:p>
            <a:pPr algn="l"/>
            <a:r>
              <a:rPr lang="it-IT" dirty="0">
                <a:solidFill>
                  <a:srgbClr val="FFFFFF"/>
                </a:solidFill>
              </a:rPr>
              <a:t>O46002056</a:t>
            </a:r>
          </a:p>
          <a:p>
            <a:pPr algn="l"/>
            <a:r>
              <a:rPr lang="it-IT" dirty="0">
                <a:solidFill>
                  <a:srgbClr val="FFFFFF"/>
                </a:solidFill>
              </a:rPr>
              <a:t>20/04/2021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a:t>
            </a:r>
            <a:br>
              <a:rPr lang="it-IT" sz="4000" kern="1200" dirty="0">
                <a:solidFill>
                  <a:srgbClr val="FFFFFF"/>
                </a:solidFill>
                <a:latin typeface="+mj-lt"/>
                <a:ea typeface="+mj-ea"/>
                <a:cs typeface="+mj-cs"/>
              </a:rPr>
            </a:br>
            <a:r>
              <a:rPr lang="it-IT" sz="4000" kern="1200" dirty="0">
                <a:solidFill>
                  <a:srgbClr val="FFFFFF"/>
                </a:solidFill>
                <a:latin typeface="+mj-lt"/>
                <a:ea typeface="+mj-ea"/>
                <a:cs typeface="+mj-cs"/>
              </a:rPr>
              <a:t>mediante Key</a:t>
            </a:r>
          </a:p>
        </p:txBody>
      </p:sp>
      <p:sp>
        <p:nvSpPr>
          <p:cNvPr id="5" name="Segnaposto contenuto 4">
            <a:extLst>
              <a:ext uri="{FF2B5EF4-FFF2-40B4-BE49-F238E27FC236}">
                <a16:creationId xmlns:a16="http://schemas.microsoft.com/office/drawing/2014/main" id="{42FD8C29-5424-4043-A203-50FBC9A4A6A8}"/>
              </a:ext>
            </a:extLst>
          </p:cNvPr>
          <p:cNvSpPr>
            <a:spLocks noGrp="1"/>
          </p:cNvSpPr>
          <p:nvPr>
            <p:ph idx="1"/>
          </p:nvPr>
        </p:nvSpPr>
        <p:spPr>
          <a:xfrm>
            <a:off x="4367695" y="389018"/>
            <a:ext cx="7447744" cy="6650973"/>
          </a:xfrm>
        </p:spPr>
        <p:txBody>
          <a:bodyPr>
            <a:normAutofit lnSpcReduction="10000"/>
          </a:bodyPr>
          <a:lstStyle/>
          <a:p>
            <a:pPr marL="0" indent="0">
              <a:buNone/>
            </a:pPr>
            <a:r>
              <a:rPr lang="it-IT" dirty="0"/>
              <a:t>L’API che ho utilizzato per ottenere gli eventi ha endpoint:</a:t>
            </a:r>
          </a:p>
          <a:p>
            <a:pPr marL="0" indent="0">
              <a:buNone/>
            </a:pPr>
            <a:r>
              <a:rPr lang="en-US" sz="2000" b="0" i="0" u="sng" dirty="0">
                <a:effectLst/>
                <a:latin typeface="Arial" panose="020B0604020202020204" pitchFamily="34" charset="0"/>
              </a:rPr>
              <a:t>https://app.ticketmaster.com/discovery/v2/event.json?apikey=**{API key}</a:t>
            </a:r>
          </a:p>
          <a:p>
            <a:pPr marL="0" indent="0">
              <a:buNone/>
            </a:pPr>
            <a:r>
              <a:rPr lang="it-IT" dirty="0"/>
              <a:t>E’ possibile anche inserire dei parametri relativi alla query, io ho deciso di inserire una ricerca basata su una keyword ‘fashion show’ e ho deciso di ordinare i risultati in base alla data in maniera ascendente.</a:t>
            </a:r>
          </a:p>
          <a:p>
            <a:pPr marL="0" indent="0">
              <a:buNone/>
            </a:pPr>
            <a:r>
              <a:rPr lang="it-IT" dirty="0"/>
              <a:t>Parametri:</a:t>
            </a:r>
          </a:p>
          <a:p>
            <a:r>
              <a:rPr lang="it-IT" b="0" dirty="0">
                <a:solidFill>
                  <a:srgbClr val="CE9178"/>
                </a:solidFill>
                <a:effectLst/>
                <a:latin typeface="Consolas" panose="020B0609020204030204" pitchFamily="49" charset="0"/>
              </a:rPr>
              <a:t>keyword=fashion%20show</a:t>
            </a:r>
            <a:endParaRPr lang="it-IT" b="0" dirty="0">
              <a:solidFill>
                <a:srgbClr val="D4D4D4"/>
              </a:solidFill>
              <a:effectLst/>
              <a:latin typeface="Consolas" panose="020B0609020204030204" pitchFamily="49" charset="0"/>
            </a:endParaRPr>
          </a:p>
          <a:p>
            <a:r>
              <a:rPr lang="it-IT" b="0" dirty="0">
                <a:solidFill>
                  <a:srgbClr val="CE9178"/>
                </a:solidFill>
                <a:effectLst/>
                <a:latin typeface="Consolas" panose="020B0609020204030204" pitchFamily="49" charset="0"/>
              </a:rPr>
              <a:t>sort=</a:t>
            </a:r>
            <a:r>
              <a:rPr lang="it-IT" b="0" dirty="0" err="1">
                <a:solidFill>
                  <a:srgbClr val="CE9178"/>
                </a:solidFill>
                <a:effectLst/>
                <a:latin typeface="Consolas" panose="020B0609020204030204" pitchFamily="49" charset="0"/>
              </a:rPr>
              <a:t>date,asc</a:t>
            </a:r>
            <a:endParaRPr lang="it-IT" b="0" dirty="0">
              <a:solidFill>
                <a:srgbClr val="CE9178"/>
              </a:solidFill>
              <a:effectLst/>
              <a:latin typeface="Consolas" panose="020B0609020204030204" pitchFamily="49" charset="0"/>
            </a:endParaRPr>
          </a:p>
          <a:p>
            <a:pPr marL="0" indent="0">
              <a:buNone/>
            </a:pPr>
            <a:r>
              <a:rPr lang="it-IT" dirty="0"/>
              <a:t>Quindi l’endpoint a cui ho fatto richiesta è:</a:t>
            </a:r>
          </a:p>
          <a:p>
            <a:pPr marL="0" indent="0">
              <a:buNone/>
            </a:pPr>
            <a:r>
              <a:rPr lang="it-IT" dirty="0">
                <a:hlinkClick r:id="rId2"/>
              </a:rPr>
              <a:t>https://app.ticketmaster.com/discovery/v2/events.json?keyword=fashion%20show&amp;sort=date,asc&amp;apikey=**{API</a:t>
            </a:r>
            <a:r>
              <a:rPr lang="it-IT" dirty="0"/>
              <a:t> key}</a:t>
            </a:r>
          </a:p>
        </p:txBody>
      </p:sp>
    </p:spTree>
    <p:extLst>
      <p:ext uri="{BB962C8B-B14F-4D97-AF65-F5344CB8AC3E}">
        <p14:creationId xmlns:p14="http://schemas.microsoft.com/office/powerpoint/2010/main" val="143544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 mediante Key</a:t>
            </a:r>
          </a:p>
        </p:txBody>
      </p:sp>
      <p:sp>
        <p:nvSpPr>
          <p:cNvPr id="13" name="CasellaDiTesto 12">
            <a:extLst>
              <a:ext uri="{FF2B5EF4-FFF2-40B4-BE49-F238E27FC236}">
                <a16:creationId xmlns:a16="http://schemas.microsoft.com/office/drawing/2014/main" id="{090EE509-B677-4747-94A1-E1AF0245E4CB}"/>
              </a:ext>
            </a:extLst>
          </p:cNvPr>
          <p:cNvSpPr txBox="1"/>
          <p:nvPr/>
        </p:nvSpPr>
        <p:spPr>
          <a:xfrm>
            <a:off x="4504548" y="714100"/>
            <a:ext cx="6375863" cy="1477328"/>
          </a:xfrm>
          <a:prstGeom prst="rect">
            <a:avLst/>
          </a:prstGeom>
          <a:noFill/>
        </p:spPr>
        <p:txBody>
          <a:bodyPr wrap="square" rtlCol="0">
            <a:spAutoFit/>
          </a:bodyPr>
          <a:lstStyle/>
          <a:p>
            <a:r>
              <a:rPr lang="it-IT" dirty="0"/>
              <a:t>Effettuo una richiesta al server mediante «fetch».</a:t>
            </a:r>
          </a:p>
          <a:p>
            <a:r>
              <a:rPr lang="it-IT" dirty="0"/>
              <a:t>Nel caso in cui la richiesta vada a buon fine allora viene eseguita la funzione «</a:t>
            </a:r>
            <a:r>
              <a:rPr lang="it-IT" dirty="0" err="1"/>
              <a:t>onResponse</a:t>
            </a:r>
            <a:r>
              <a:rPr lang="it-IT" dirty="0"/>
              <a:t>», che mi permette di ottenere un JSON a partire dalla promise ottenuta dalla fetch. In seguito, mediante la funzione «</a:t>
            </a:r>
            <a:r>
              <a:rPr lang="it-IT" dirty="0" err="1"/>
              <a:t>onJsonEvent</a:t>
            </a:r>
            <a:r>
              <a:rPr lang="it-IT" dirty="0"/>
              <a:t>» lavoro con i dati presenti nel JSON. </a:t>
            </a:r>
          </a:p>
        </p:txBody>
      </p:sp>
      <p:pic>
        <p:nvPicPr>
          <p:cNvPr id="6" name="Immagine 5">
            <a:extLst>
              <a:ext uri="{FF2B5EF4-FFF2-40B4-BE49-F238E27FC236}">
                <a16:creationId xmlns:a16="http://schemas.microsoft.com/office/drawing/2014/main" id="{FF1960C3-D850-48DD-A8FA-CC6F62E85458}"/>
              </a:ext>
            </a:extLst>
          </p:cNvPr>
          <p:cNvPicPr>
            <a:picLocks noChangeAspect="1"/>
          </p:cNvPicPr>
          <p:nvPr/>
        </p:nvPicPr>
        <p:blipFill>
          <a:blip r:embed="rId2"/>
          <a:stretch>
            <a:fillRect/>
          </a:stretch>
        </p:blipFill>
        <p:spPr>
          <a:xfrm>
            <a:off x="4303529" y="127245"/>
            <a:ext cx="7583551" cy="459610"/>
          </a:xfrm>
          <a:prstGeom prst="rect">
            <a:avLst/>
          </a:prstGeom>
        </p:spPr>
      </p:pic>
      <p:pic>
        <p:nvPicPr>
          <p:cNvPr id="11" name="Immagine 10">
            <a:extLst>
              <a:ext uri="{FF2B5EF4-FFF2-40B4-BE49-F238E27FC236}">
                <a16:creationId xmlns:a16="http://schemas.microsoft.com/office/drawing/2014/main" id="{FA92A055-408A-489A-8165-590201C0CC86}"/>
              </a:ext>
            </a:extLst>
          </p:cNvPr>
          <p:cNvPicPr>
            <a:picLocks noChangeAspect="1"/>
          </p:cNvPicPr>
          <p:nvPr/>
        </p:nvPicPr>
        <p:blipFill>
          <a:blip r:embed="rId3"/>
          <a:stretch>
            <a:fillRect/>
          </a:stretch>
        </p:blipFill>
        <p:spPr>
          <a:xfrm>
            <a:off x="5405211" y="2450851"/>
            <a:ext cx="5380186" cy="3810330"/>
          </a:xfrm>
          <a:prstGeom prst="rect">
            <a:avLst/>
          </a:prstGeom>
        </p:spPr>
      </p:pic>
    </p:spTree>
    <p:extLst>
      <p:ext uri="{BB962C8B-B14F-4D97-AF65-F5344CB8AC3E}">
        <p14:creationId xmlns:p14="http://schemas.microsoft.com/office/powerpoint/2010/main" val="14963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 mediante Key</a:t>
            </a:r>
          </a:p>
        </p:txBody>
      </p:sp>
      <p:sp>
        <p:nvSpPr>
          <p:cNvPr id="13" name="CasellaDiTesto 12">
            <a:extLst>
              <a:ext uri="{FF2B5EF4-FFF2-40B4-BE49-F238E27FC236}">
                <a16:creationId xmlns:a16="http://schemas.microsoft.com/office/drawing/2014/main" id="{090EE509-B677-4747-94A1-E1AF0245E4CB}"/>
              </a:ext>
            </a:extLst>
          </p:cNvPr>
          <p:cNvSpPr txBox="1"/>
          <p:nvPr/>
        </p:nvSpPr>
        <p:spPr>
          <a:xfrm>
            <a:off x="4504548" y="714100"/>
            <a:ext cx="6375863" cy="4524315"/>
          </a:xfrm>
          <a:prstGeom prst="rect">
            <a:avLst/>
          </a:prstGeom>
          <a:noFill/>
        </p:spPr>
        <p:txBody>
          <a:bodyPr wrap="square" rtlCol="0">
            <a:spAutoFit/>
          </a:bodyPr>
          <a:lstStyle/>
          <a:p>
            <a:r>
              <a:rPr lang="it-IT" dirty="0"/>
              <a:t>All’interno della funzione «</a:t>
            </a:r>
            <a:r>
              <a:rPr lang="it-IT" dirty="0" err="1"/>
              <a:t>onJsonEvent</a:t>
            </a:r>
            <a:r>
              <a:rPr lang="it-IT" dirty="0"/>
              <a:t>», mediante una </a:t>
            </a:r>
            <a:r>
              <a:rPr lang="it-IT" dirty="0" err="1"/>
              <a:t>querySelector</a:t>
            </a:r>
            <a:r>
              <a:rPr lang="it-IT" dirty="0"/>
              <a:t> mi trovo la sezione, con id=eventi, dove mostrare gli eventi. Per ogni ricerca svuoto questa sezione mediante </a:t>
            </a:r>
            <a:r>
              <a:rPr lang="it-IT" dirty="0" err="1"/>
              <a:t>eventi.innerHTML</a:t>
            </a:r>
            <a:r>
              <a:rPr lang="it-IT" dirty="0"/>
              <a:t>, per comodità ho imposto un tetto massimo di risultati pari a 10. Nel caso in cui i risultati ottenuti siano minori di 10 allora impongo </a:t>
            </a:r>
            <a:r>
              <a:rPr lang="it-IT" dirty="0" err="1"/>
              <a:t>max_results</a:t>
            </a:r>
            <a:r>
              <a:rPr lang="it-IT" dirty="0"/>
              <a:t> uguale al numero di risultati ottenuti, in modo da evitare errori dovuti alla lettura di indici non esistenti. All’interno del ciclo for memorizzo nelle variabili </a:t>
            </a:r>
            <a:r>
              <a:rPr lang="it-IT" dirty="0" err="1"/>
              <a:t>nome_evento</a:t>
            </a:r>
            <a:r>
              <a:rPr lang="it-IT" dirty="0"/>
              <a:t>, </a:t>
            </a:r>
            <a:r>
              <a:rPr lang="it-IT" dirty="0" err="1"/>
              <a:t>data_evento</a:t>
            </a:r>
            <a:r>
              <a:rPr lang="it-IT" dirty="0"/>
              <a:t> rispettivamente il nomee la data dell’evento. Successivamente mi creo lo slot dove inserire le varie sezioni. Aggancio lo slot allo spazio destinato agli eventi, e aggancio le varie sezioni al relativo slot.</a:t>
            </a:r>
          </a:p>
          <a:p>
            <a:endParaRPr lang="it-IT" dirty="0"/>
          </a:p>
          <a:p>
            <a:r>
              <a:rPr lang="it-IT" dirty="0"/>
              <a:t>Inoltre ho associato alla frase «Clicca per aggiornare» un </a:t>
            </a:r>
            <a:r>
              <a:rPr lang="it-IT" dirty="0" err="1"/>
              <a:t>listener</a:t>
            </a:r>
            <a:r>
              <a:rPr lang="it-IT" dirty="0"/>
              <a:t> che mi permette di eseguire nuovamente la richiesta mediante una fetch:</a:t>
            </a:r>
          </a:p>
        </p:txBody>
      </p:sp>
      <p:pic>
        <p:nvPicPr>
          <p:cNvPr id="5" name="Immagine 4">
            <a:extLst>
              <a:ext uri="{FF2B5EF4-FFF2-40B4-BE49-F238E27FC236}">
                <a16:creationId xmlns:a16="http://schemas.microsoft.com/office/drawing/2014/main" id="{3C2F10B9-F364-459C-9D3F-A01DC1E683C3}"/>
              </a:ext>
            </a:extLst>
          </p:cNvPr>
          <p:cNvPicPr>
            <a:picLocks noChangeAspect="1"/>
          </p:cNvPicPr>
          <p:nvPr/>
        </p:nvPicPr>
        <p:blipFill>
          <a:blip r:embed="rId2"/>
          <a:stretch>
            <a:fillRect/>
          </a:stretch>
        </p:blipFill>
        <p:spPr>
          <a:xfrm>
            <a:off x="5442350" y="5238415"/>
            <a:ext cx="4130398" cy="358171"/>
          </a:xfrm>
          <a:prstGeom prst="rect">
            <a:avLst/>
          </a:prstGeom>
        </p:spPr>
      </p:pic>
      <p:pic>
        <p:nvPicPr>
          <p:cNvPr id="9" name="Immagine 8">
            <a:extLst>
              <a:ext uri="{FF2B5EF4-FFF2-40B4-BE49-F238E27FC236}">
                <a16:creationId xmlns:a16="http://schemas.microsoft.com/office/drawing/2014/main" id="{95C71A1E-181A-4E0B-A3CB-CC1635868F84}"/>
              </a:ext>
            </a:extLst>
          </p:cNvPr>
          <p:cNvPicPr>
            <a:picLocks noChangeAspect="1"/>
          </p:cNvPicPr>
          <p:nvPr/>
        </p:nvPicPr>
        <p:blipFill>
          <a:blip r:embed="rId3"/>
          <a:stretch>
            <a:fillRect/>
          </a:stretch>
        </p:blipFill>
        <p:spPr>
          <a:xfrm>
            <a:off x="4792817" y="5670985"/>
            <a:ext cx="5799323" cy="556308"/>
          </a:xfrm>
          <a:prstGeom prst="rect">
            <a:avLst/>
          </a:prstGeom>
        </p:spPr>
      </p:pic>
    </p:spTree>
    <p:extLst>
      <p:ext uri="{BB962C8B-B14F-4D97-AF65-F5344CB8AC3E}">
        <p14:creationId xmlns:p14="http://schemas.microsoft.com/office/powerpoint/2010/main" val="338844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 mediante Key</a:t>
            </a:r>
          </a:p>
        </p:txBody>
      </p:sp>
      <p:pic>
        <p:nvPicPr>
          <p:cNvPr id="4" name="Immagine 3">
            <a:extLst>
              <a:ext uri="{FF2B5EF4-FFF2-40B4-BE49-F238E27FC236}">
                <a16:creationId xmlns:a16="http://schemas.microsoft.com/office/drawing/2014/main" id="{5AA8BA6D-B08E-4DCA-894E-994D51BF535A}"/>
              </a:ext>
            </a:extLst>
          </p:cNvPr>
          <p:cNvPicPr>
            <a:picLocks noChangeAspect="1"/>
          </p:cNvPicPr>
          <p:nvPr/>
        </p:nvPicPr>
        <p:blipFill>
          <a:blip r:embed="rId2"/>
          <a:stretch>
            <a:fillRect/>
          </a:stretch>
        </p:blipFill>
        <p:spPr>
          <a:xfrm>
            <a:off x="4905054" y="192660"/>
            <a:ext cx="6513035" cy="2087943"/>
          </a:xfrm>
          <a:prstGeom prst="rect">
            <a:avLst/>
          </a:prstGeom>
        </p:spPr>
      </p:pic>
      <p:pic>
        <p:nvPicPr>
          <p:cNvPr id="7" name="Immagine 6">
            <a:extLst>
              <a:ext uri="{FF2B5EF4-FFF2-40B4-BE49-F238E27FC236}">
                <a16:creationId xmlns:a16="http://schemas.microsoft.com/office/drawing/2014/main" id="{AB43B9B5-328B-4ED4-8863-9878D07E62FC}"/>
              </a:ext>
            </a:extLst>
          </p:cNvPr>
          <p:cNvPicPr>
            <a:picLocks noChangeAspect="1"/>
          </p:cNvPicPr>
          <p:nvPr/>
        </p:nvPicPr>
        <p:blipFill>
          <a:blip r:embed="rId3"/>
          <a:stretch>
            <a:fillRect/>
          </a:stretch>
        </p:blipFill>
        <p:spPr>
          <a:xfrm>
            <a:off x="5743359" y="2370834"/>
            <a:ext cx="4740051" cy="3970364"/>
          </a:xfrm>
          <a:prstGeom prst="rect">
            <a:avLst/>
          </a:prstGeom>
        </p:spPr>
      </p:pic>
      <p:sp>
        <p:nvSpPr>
          <p:cNvPr id="13" name="CasellaDiTesto 12">
            <a:extLst>
              <a:ext uri="{FF2B5EF4-FFF2-40B4-BE49-F238E27FC236}">
                <a16:creationId xmlns:a16="http://schemas.microsoft.com/office/drawing/2014/main" id="{E1937BC3-A6B5-4E4D-BCF1-7E21630DB555}"/>
              </a:ext>
            </a:extLst>
          </p:cNvPr>
          <p:cNvSpPr txBox="1"/>
          <p:nvPr/>
        </p:nvSpPr>
        <p:spPr>
          <a:xfrm>
            <a:off x="4591975" y="6399914"/>
            <a:ext cx="7765742" cy="369332"/>
          </a:xfrm>
          <a:prstGeom prst="rect">
            <a:avLst/>
          </a:prstGeom>
          <a:noFill/>
        </p:spPr>
        <p:txBody>
          <a:bodyPr wrap="square">
            <a:spAutoFit/>
          </a:bodyPr>
          <a:lstStyle/>
          <a:p>
            <a:r>
              <a:rPr lang="it-IT" dirty="0"/>
              <a:t>https://developer.ticketmaster.com/products-and-docs/apis/getting-started/</a:t>
            </a:r>
          </a:p>
        </p:txBody>
      </p:sp>
    </p:spTree>
    <p:extLst>
      <p:ext uri="{BB962C8B-B14F-4D97-AF65-F5344CB8AC3E}">
        <p14:creationId xmlns:p14="http://schemas.microsoft.com/office/powerpoint/2010/main" val="52837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 mediante Key</a:t>
            </a:r>
          </a:p>
        </p:txBody>
      </p:sp>
      <p:pic>
        <p:nvPicPr>
          <p:cNvPr id="4" name="Immagine 3">
            <a:extLst>
              <a:ext uri="{FF2B5EF4-FFF2-40B4-BE49-F238E27FC236}">
                <a16:creationId xmlns:a16="http://schemas.microsoft.com/office/drawing/2014/main" id="{3A4D5E01-5B37-423F-BB75-42157D42BCCB}"/>
              </a:ext>
            </a:extLst>
          </p:cNvPr>
          <p:cNvPicPr>
            <a:picLocks noChangeAspect="1"/>
          </p:cNvPicPr>
          <p:nvPr/>
        </p:nvPicPr>
        <p:blipFill>
          <a:blip r:embed="rId2"/>
          <a:stretch>
            <a:fillRect/>
          </a:stretch>
        </p:blipFill>
        <p:spPr>
          <a:xfrm>
            <a:off x="4504548" y="906319"/>
            <a:ext cx="7323455" cy="5303980"/>
          </a:xfrm>
          <a:prstGeom prst="rect">
            <a:avLst/>
          </a:prstGeom>
        </p:spPr>
      </p:pic>
    </p:spTree>
    <p:extLst>
      <p:ext uri="{BB962C8B-B14F-4D97-AF65-F5344CB8AC3E}">
        <p14:creationId xmlns:p14="http://schemas.microsoft.com/office/powerpoint/2010/main" val="223286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Implementare le seguenti funzionalità:</a:t>
            </a:r>
            <a:endParaRPr lang="it-IT" sz="1600" dirty="0"/>
          </a:p>
          <a:p>
            <a:pPr lvl="2"/>
            <a:r>
              <a:rPr lang="it-IT" sz="1200" dirty="0"/>
              <a:t>Integrare due API REST, una senza autorizzazione e almeno una con Key</a:t>
            </a:r>
            <a:endParaRPr lang="it-IT" sz="16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HTML e CSS aggiuntivi</a:t>
            </a:r>
          </a:p>
        </p:txBody>
      </p:sp>
      <p:pic>
        <p:nvPicPr>
          <p:cNvPr id="4" name="Immagine 3">
            <a:extLst>
              <a:ext uri="{FF2B5EF4-FFF2-40B4-BE49-F238E27FC236}">
                <a16:creationId xmlns:a16="http://schemas.microsoft.com/office/drawing/2014/main" id="{CEB1E845-F41D-4FD5-8602-CF274459CB0D}"/>
              </a:ext>
            </a:extLst>
          </p:cNvPr>
          <p:cNvPicPr>
            <a:picLocks noChangeAspect="1"/>
          </p:cNvPicPr>
          <p:nvPr/>
        </p:nvPicPr>
        <p:blipFill>
          <a:blip r:embed="rId2"/>
          <a:stretch>
            <a:fillRect/>
          </a:stretch>
        </p:blipFill>
        <p:spPr>
          <a:xfrm>
            <a:off x="4134810" y="57165"/>
            <a:ext cx="3703498" cy="2944867"/>
          </a:xfrm>
          <a:prstGeom prst="rect">
            <a:avLst/>
          </a:prstGeom>
        </p:spPr>
      </p:pic>
      <p:pic>
        <p:nvPicPr>
          <p:cNvPr id="9" name="Immagine 8">
            <a:extLst>
              <a:ext uri="{FF2B5EF4-FFF2-40B4-BE49-F238E27FC236}">
                <a16:creationId xmlns:a16="http://schemas.microsoft.com/office/drawing/2014/main" id="{4359B81D-7549-4AC2-A3E7-8764FE5530CF}"/>
              </a:ext>
            </a:extLst>
          </p:cNvPr>
          <p:cNvPicPr>
            <a:picLocks noChangeAspect="1"/>
          </p:cNvPicPr>
          <p:nvPr/>
        </p:nvPicPr>
        <p:blipFill>
          <a:blip r:embed="rId3"/>
          <a:stretch>
            <a:fillRect/>
          </a:stretch>
        </p:blipFill>
        <p:spPr>
          <a:xfrm>
            <a:off x="8798224" y="101094"/>
            <a:ext cx="3048264" cy="4359018"/>
          </a:xfrm>
          <a:prstGeom prst="rect">
            <a:avLst/>
          </a:prstGeom>
        </p:spPr>
      </p:pic>
      <p:pic>
        <p:nvPicPr>
          <p:cNvPr id="17" name="Immagine 16">
            <a:extLst>
              <a:ext uri="{FF2B5EF4-FFF2-40B4-BE49-F238E27FC236}">
                <a16:creationId xmlns:a16="http://schemas.microsoft.com/office/drawing/2014/main" id="{7B515E3F-0486-40FC-B0AF-5CDBCB1C6F5D}"/>
              </a:ext>
            </a:extLst>
          </p:cNvPr>
          <p:cNvPicPr>
            <a:picLocks noChangeAspect="1"/>
          </p:cNvPicPr>
          <p:nvPr/>
        </p:nvPicPr>
        <p:blipFill>
          <a:blip r:embed="rId4"/>
          <a:stretch>
            <a:fillRect/>
          </a:stretch>
        </p:blipFill>
        <p:spPr>
          <a:xfrm>
            <a:off x="4628004" y="3558297"/>
            <a:ext cx="2644369" cy="2743438"/>
          </a:xfrm>
          <a:prstGeom prst="rect">
            <a:avLst/>
          </a:prstGeom>
        </p:spPr>
      </p:pic>
    </p:spTree>
    <p:extLst>
      <p:ext uri="{BB962C8B-B14F-4D97-AF65-F5344CB8AC3E}">
        <p14:creationId xmlns:p14="http://schemas.microsoft.com/office/powerpoint/2010/main" val="201860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senza autorizzazione</a:t>
            </a:r>
          </a:p>
        </p:txBody>
      </p:sp>
      <p:sp>
        <p:nvSpPr>
          <p:cNvPr id="5" name="Segnaposto contenuto 4">
            <a:extLst>
              <a:ext uri="{FF2B5EF4-FFF2-40B4-BE49-F238E27FC236}">
                <a16:creationId xmlns:a16="http://schemas.microsoft.com/office/drawing/2014/main" id="{42FD8C29-5424-4043-A203-50FBC9A4A6A8}"/>
              </a:ext>
            </a:extLst>
          </p:cNvPr>
          <p:cNvSpPr>
            <a:spLocks noGrp="1"/>
          </p:cNvSpPr>
          <p:nvPr>
            <p:ph idx="1"/>
          </p:nvPr>
        </p:nvSpPr>
        <p:spPr>
          <a:xfrm>
            <a:off x="4367695" y="389018"/>
            <a:ext cx="7447744" cy="6650973"/>
          </a:xfrm>
        </p:spPr>
        <p:txBody>
          <a:bodyPr>
            <a:normAutofit/>
          </a:bodyPr>
          <a:lstStyle/>
          <a:p>
            <a:pPr marL="0" indent="0">
              <a:buNone/>
            </a:pPr>
            <a:r>
              <a:rPr lang="it-IT" dirty="0"/>
              <a:t>L’API senza autorizzazione che ho deciso di utilizzare riguarda la ricerca di prodotti all’interno del database di «stockx.com», un sito che si occupa di vendita di abbigliamento.</a:t>
            </a:r>
          </a:p>
          <a:p>
            <a:pPr marL="0" indent="0">
              <a:buNone/>
            </a:pPr>
            <a:r>
              <a:rPr lang="it-IT" dirty="0"/>
              <a:t>L’endpoint a cui fare richiesta è:</a:t>
            </a:r>
          </a:p>
          <a:p>
            <a:pPr marL="0" indent="0">
              <a:buNone/>
            </a:pPr>
            <a:r>
              <a:rPr lang="it-IT" sz="1600" b="0" i="0" u="sng" dirty="0">
                <a:effectLst/>
                <a:latin typeface="Arial" panose="020B0604020202020204" pitchFamily="34" charset="0"/>
                <a:hlinkClick r:id="rId2"/>
              </a:rPr>
              <a:t>https://stockx.com/api/browse?&amp;_search=</a:t>
            </a:r>
            <a:r>
              <a:rPr lang="it-IT" sz="1600" b="1" i="0" dirty="0">
                <a:solidFill>
                  <a:srgbClr val="242729"/>
                </a:solidFill>
                <a:effectLst/>
                <a:latin typeface="Arial" panose="020B0604020202020204" pitchFamily="34" charset="0"/>
              </a:rPr>
              <a:t>SEARCH_TERM</a:t>
            </a:r>
            <a:r>
              <a:rPr lang="it-IT" sz="1600" b="0" i="0" dirty="0">
                <a:solidFill>
                  <a:srgbClr val="242729"/>
                </a:solidFill>
                <a:effectLst/>
                <a:latin typeface="Arial" panose="020B0604020202020204" pitchFamily="34" charset="0"/>
              </a:rPr>
              <a:t>&amp;dataType=product</a:t>
            </a:r>
            <a:endParaRPr lang="it-IT" sz="1600" dirty="0"/>
          </a:p>
          <a:p>
            <a:pPr marL="0" indent="0">
              <a:buNone/>
            </a:pPr>
            <a:r>
              <a:rPr lang="it-IT" dirty="0"/>
              <a:t>Dove SEARCH_TERM è la keyword da cui iniziare la ricerca.</a:t>
            </a:r>
          </a:p>
          <a:p>
            <a:pPr marL="0" indent="0">
              <a:buNone/>
            </a:pPr>
            <a:r>
              <a:rPr lang="it-IT" dirty="0"/>
              <a:t>Nel caso in cui SEARCH_TERM contenga più parole, allora è necessario effettuare un </a:t>
            </a:r>
            <a:r>
              <a:rPr lang="it-IT" dirty="0" err="1"/>
              <a:t>encoding</a:t>
            </a:r>
            <a:r>
              <a:rPr lang="it-IT" dirty="0"/>
              <a:t> degli spazi.</a:t>
            </a:r>
          </a:p>
          <a:p>
            <a:pPr marL="0" indent="0">
              <a:buNone/>
            </a:pPr>
            <a:r>
              <a:rPr lang="it-IT" dirty="0"/>
              <a:t>Alla nostra richiesta otteniamo un JSON costituito da un array di prodotti, da cui possiamo estrarre diversi dati, tra cui ho scelto di mostrare la marca, il nome, il prezzo e un’immagine.</a:t>
            </a:r>
          </a:p>
        </p:txBody>
      </p:sp>
    </p:spTree>
    <p:extLst>
      <p:ext uri="{BB962C8B-B14F-4D97-AF65-F5344CB8AC3E}">
        <p14:creationId xmlns:p14="http://schemas.microsoft.com/office/powerpoint/2010/main" val="28618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senza autorizzazione</a:t>
            </a:r>
          </a:p>
        </p:txBody>
      </p:sp>
      <p:pic>
        <p:nvPicPr>
          <p:cNvPr id="7" name="Immagine 6">
            <a:extLst>
              <a:ext uri="{FF2B5EF4-FFF2-40B4-BE49-F238E27FC236}">
                <a16:creationId xmlns:a16="http://schemas.microsoft.com/office/drawing/2014/main" id="{A6990D9E-B7B2-477E-9312-462E84B0C369}"/>
              </a:ext>
            </a:extLst>
          </p:cNvPr>
          <p:cNvPicPr>
            <a:picLocks noChangeAspect="1"/>
          </p:cNvPicPr>
          <p:nvPr/>
        </p:nvPicPr>
        <p:blipFill>
          <a:blip r:embed="rId2"/>
          <a:stretch>
            <a:fillRect/>
          </a:stretch>
        </p:blipFill>
        <p:spPr>
          <a:xfrm>
            <a:off x="5041907" y="201869"/>
            <a:ext cx="6767211" cy="2143389"/>
          </a:xfrm>
          <a:prstGeom prst="rect">
            <a:avLst/>
          </a:prstGeom>
        </p:spPr>
      </p:pic>
      <p:pic>
        <p:nvPicPr>
          <p:cNvPr id="11" name="Immagine 10">
            <a:extLst>
              <a:ext uri="{FF2B5EF4-FFF2-40B4-BE49-F238E27FC236}">
                <a16:creationId xmlns:a16="http://schemas.microsoft.com/office/drawing/2014/main" id="{A1CE8550-8925-4D19-9B30-360EEC1227F0}"/>
              </a:ext>
            </a:extLst>
          </p:cNvPr>
          <p:cNvPicPr>
            <a:picLocks noChangeAspect="1"/>
          </p:cNvPicPr>
          <p:nvPr/>
        </p:nvPicPr>
        <p:blipFill>
          <a:blip r:embed="rId3"/>
          <a:stretch>
            <a:fillRect/>
          </a:stretch>
        </p:blipFill>
        <p:spPr>
          <a:xfrm>
            <a:off x="6846123" y="2355400"/>
            <a:ext cx="3158777" cy="4088829"/>
          </a:xfrm>
          <a:prstGeom prst="rect">
            <a:avLst/>
          </a:prstGeom>
        </p:spPr>
      </p:pic>
      <p:sp>
        <p:nvSpPr>
          <p:cNvPr id="13" name="CasellaDiTesto 12">
            <a:extLst>
              <a:ext uri="{FF2B5EF4-FFF2-40B4-BE49-F238E27FC236}">
                <a16:creationId xmlns:a16="http://schemas.microsoft.com/office/drawing/2014/main" id="{8A5E7487-697A-4A25-8DC8-0BEE3F0F4FE7}"/>
              </a:ext>
            </a:extLst>
          </p:cNvPr>
          <p:cNvSpPr txBox="1"/>
          <p:nvPr/>
        </p:nvSpPr>
        <p:spPr>
          <a:xfrm>
            <a:off x="4538201" y="6444229"/>
            <a:ext cx="7774620" cy="276999"/>
          </a:xfrm>
          <a:prstGeom prst="rect">
            <a:avLst/>
          </a:prstGeom>
          <a:noFill/>
        </p:spPr>
        <p:txBody>
          <a:bodyPr wrap="square">
            <a:spAutoFit/>
          </a:bodyPr>
          <a:lstStyle/>
          <a:p>
            <a:r>
              <a:rPr lang="it-IT" sz="1200" dirty="0"/>
              <a:t>https://stackoverflow.com/questions/57384985/trying-to-work-out-where-the-submit-request-on-stock-x-is-going</a:t>
            </a:r>
          </a:p>
        </p:txBody>
      </p:sp>
    </p:spTree>
    <p:extLst>
      <p:ext uri="{BB962C8B-B14F-4D97-AF65-F5344CB8AC3E}">
        <p14:creationId xmlns:p14="http://schemas.microsoft.com/office/powerpoint/2010/main" val="118956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senza autorizzazione</a:t>
            </a:r>
          </a:p>
        </p:txBody>
      </p:sp>
      <p:pic>
        <p:nvPicPr>
          <p:cNvPr id="4" name="Immagine 3">
            <a:extLst>
              <a:ext uri="{FF2B5EF4-FFF2-40B4-BE49-F238E27FC236}">
                <a16:creationId xmlns:a16="http://schemas.microsoft.com/office/drawing/2014/main" id="{670ED960-06A7-4587-8514-DF57C02F7D6E}"/>
              </a:ext>
            </a:extLst>
          </p:cNvPr>
          <p:cNvPicPr>
            <a:picLocks noChangeAspect="1"/>
          </p:cNvPicPr>
          <p:nvPr/>
        </p:nvPicPr>
        <p:blipFill>
          <a:blip r:embed="rId2"/>
          <a:stretch>
            <a:fillRect/>
          </a:stretch>
        </p:blipFill>
        <p:spPr>
          <a:xfrm>
            <a:off x="4543671" y="191320"/>
            <a:ext cx="3101609" cy="320068"/>
          </a:xfrm>
          <a:prstGeom prst="rect">
            <a:avLst/>
          </a:prstGeom>
        </p:spPr>
      </p:pic>
      <p:sp>
        <p:nvSpPr>
          <p:cNvPr id="5" name="CasellaDiTesto 4">
            <a:extLst>
              <a:ext uri="{FF2B5EF4-FFF2-40B4-BE49-F238E27FC236}">
                <a16:creationId xmlns:a16="http://schemas.microsoft.com/office/drawing/2014/main" id="{A018CAE8-70BB-49D4-B17F-912421763810}"/>
              </a:ext>
            </a:extLst>
          </p:cNvPr>
          <p:cNvSpPr txBox="1"/>
          <p:nvPr/>
        </p:nvSpPr>
        <p:spPr>
          <a:xfrm>
            <a:off x="4543671" y="586855"/>
            <a:ext cx="5896469" cy="646331"/>
          </a:xfrm>
          <a:prstGeom prst="rect">
            <a:avLst/>
          </a:prstGeom>
          <a:noFill/>
        </p:spPr>
        <p:txBody>
          <a:bodyPr wrap="square" rtlCol="0">
            <a:spAutoFit/>
          </a:bodyPr>
          <a:lstStyle/>
          <a:p>
            <a:r>
              <a:rPr lang="it-IT" dirty="0"/>
              <a:t>Associo al tasto cerca del </a:t>
            </a:r>
            <a:r>
              <a:rPr lang="it-IT" dirty="0" err="1"/>
              <a:t>form</a:t>
            </a:r>
            <a:r>
              <a:rPr lang="it-IT" dirty="0"/>
              <a:t> un evento che al suo verificarsi esegue la funzione «cerca»</a:t>
            </a:r>
          </a:p>
        </p:txBody>
      </p:sp>
      <p:pic>
        <p:nvPicPr>
          <p:cNvPr id="9" name="Immagine 8">
            <a:extLst>
              <a:ext uri="{FF2B5EF4-FFF2-40B4-BE49-F238E27FC236}">
                <a16:creationId xmlns:a16="http://schemas.microsoft.com/office/drawing/2014/main" id="{468856A2-0595-4EC1-A39C-DEA46455C1C3}"/>
              </a:ext>
            </a:extLst>
          </p:cNvPr>
          <p:cNvPicPr>
            <a:picLocks noChangeAspect="1"/>
          </p:cNvPicPr>
          <p:nvPr/>
        </p:nvPicPr>
        <p:blipFill>
          <a:blip r:embed="rId3"/>
          <a:stretch>
            <a:fillRect/>
          </a:stretch>
        </p:blipFill>
        <p:spPr>
          <a:xfrm>
            <a:off x="4543671" y="1167147"/>
            <a:ext cx="5959356" cy="2156647"/>
          </a:xfrm>
          <a:prstGeom prst="rect">
            <a:avLst/>
          </a:prstGeom>
        </p:spPr>
      </p:pic>
      <p:sp>
        <p:nvSpPr>
          <p:cNvPr id="13" name="CasellaDiTesto 12">
            <a:extLst>
              <a:ext uri="{FF2B5EF4-FFF2-40B4-BE49-F238E27FC236}">
                <a16:creationId xmlns:a16="http://schemas.microsoft.com/office/drawing/2014/main" id="{090EE509-B677-4747-94A1-E1AF0245E4CB}"/>
              </a:ext>
            </a:extLst>
          </p:cNvPr>
          <p:cNvSpPr txBox="1"/>
          <p:nvPr/>
        </p:nvSpPr>
        <p:spPr>
          <a:xfrm>
            <a:off x="4543671" y="3418860"/>
            <a:ext cx="6375863" cy="2585323"/>
          </a:xfrm>
          <a:prstGeom prst="rect">
            <a:avLst/>
          </a:prstGeom>
          <a:noFill/>
        </p:spPr>
        <p:txBody>
          <a:bodyPr wrap="square" rtlCol="0">
            <a:spAutoFit/>
          </a:bodyPr>
          <a:lstStyle/>
          <a:p>
            <a:r>
              <a:rPr lang="it-IT" dirty="0"/>
              <a:t>Mediante </a:t>
            </a:r>
            <a:r>
              <a:rPr lang="it-IT" dirty="0" err="1"/>
              <a:t>event.preventDefault</a:t>
            </a:r>
            <a:r>
              <a:rPr lang="it-IT" dirty="0"/>
              <a:t>() evito l’inviare dei dati del </a:t>
            </a:r>
            <a:r>
              <a:rPr lang="it-IT" dirty="0" err="1"/>
              <a:t>form</a:t>
            </a:r>
            <a:r>
              <a:rPr lang="it-IT" dirty="0"/>
              <a:t> al server, prevenendo il comportamento di default. Successivamente, nel caso in cui il valore inserito sia nullo (stringa vuota), allora esco dalla funzione cerca, altrimenti effettuo una richiesta al server mediante «fetch».</a:t>
            </a:r>
          </a:p>
          <a:p>
            <a:r>
              <a:rPr lang="it-IT" dirty="0"/>
              <a:t>Nel caso in cui la richiesta vada a buon fine allora viene eseguita la funzione «</a:t>
            </a:r>
            <a:r>
              <a:rPr lang="it-IT" dirty="0" err="1"/>
              <a:t>onResponse</a:t>
            </a:r>
            <a:r>
              <a:rPr lang="it-IT" dirty="0"/>
              <a:t>», che mi permette di ottenere un JSON a partire dalla promise ottenuta dalla fetch. In seguito, mediante la funzione «</a:t>
            </a:r>
            <a:r>
              <a:rPr lang="it-IT" dirty="0" err="1"/>
              <a:t>onJsonProduct</a:t>
            </a:r>
            <a:r>
              <a:rPr lang="it-IT" dirty="0"/>
              <a:t>» lavoro con i dati presenti nel JSON. </a:t>
            </a:r>
          </a:p>
        </p:txBody>
      </p:sp>
    </p:spTree>
    <p:extLst>
      <p:ext uri="{BB962C8B-B14F-4D97-AF65-F5344CB8AC3E}">
        <p14:creationId xmlns:p14="http://schemas.microsoft.com/office/powerpoint/2010/main" val="272936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senza autorizzazione</a:t>
            </a:r>
          </a:p>
        </p:txBody>
      </p:sp>
      <p:sp>
        <p:nvSpPr>
          <p:cNvPr id="13" name="CasellaDiTesto 12">
            <a:extLst>
              <a:ext uri="{FF2B5EF4-FFF2-40B4-BE49-F238E27FC236}">
                <a16:creationId xmlns:a16="http://schemas.microsoft.com/office/drawing/2014/main" id="{090EE509-B677-4747-94A1-E1AF0245E4CB}"/>
              </a:ext>
            </a:extLst>
          </p:cNvPr>
          <p:cNvSpPr txBox="1"/>
          <p:nvPr/>
        </p:nvSpPr>
        <p:spPr>
          <a:xfrm>
            <a:off x="4703469" y="3974352"/>
            <a:ext cx="6375863" cy="2862322"/>
          </a:xfrm>
          <a:prstGeom prst="rect">
            <a:avLst/>
          </a:prstGeom>
          <a:noFill/>
        </p:spPr>
        <p:txBody>
          <a:bodyPr wrap="square" rtlCol="0">
            <a:spAutoFit/>
          </a:bodyPr>
          <a:lstStyle/>
          <a:p>
            <a:r>
              <a:rPr lang="it-IT" dirty="0"/>
              <a:t>All’interno della funzione «</a:t>
            </a:r>
            <a:r>
              <a:rPr lang="it-IT" dirty="0" err="1"/>
              <a:t>onJsonProduct</a:t>
            </a:r>
            <a:r>
              <a:rPr lang="it-IT" dirty="0"/>
              <a:t>», mediante una </a:t>
            </a:r>
            <a:r>
              <a:rPr lang="it-IT" dirty="0" err="1"/>
              <a:t>querySelector</a:t>
            </a:r>
            <a:r>
              <a:rPr lang="it-IT" dirty="0"/>
              <a:t> mi trovo la sezione, con id=prodotti, dove mostrare i prodotti. Per ogni ricerca svuoto questa sezione mediante </a:t>
            </a:r>
            <a:r>
              <a:rPr lang="it-IT" dirty="0" err="1"/>
              <a:t>prodotti.innerHTML</a:t>
            </a:r>
            <a:r>
              <a:rPr lang="it-IT" dirty="0"/>
              <a:t>, e per comodità ho imposto un tetto massimo di risultati pari a 8. All’interno del ciclo for memorizzo nelle variabili </a:t>
            </a:r>
            <a:r>
              <a:rPr lang="it-IT" dirty="0" err="1"/>
              <a:t>brand_prodotto</a:t>
            </a:r>
            <a:r>
              <a:rPr lang="it-IT" dirty="0"/>
              <a:t>, </a:t>
            </a:r>
            <a:r>
              <a:rPr lang="it-IT" dirty="0" err="1"/>
              <a:t>nome_prodotto</a:t>
            </a:r>
            <a:r>
              <a:rPr lang="it-IT" dirty="0"/>
              <a:t>, </a:t>
            </a:r>
            <a:r>
              <a:rPr lang="it-IT" dirty="0" err="1"/>
              <a:t>img_prodotto</a:t>
            </a:r>
            <a:r>
              <a:rPr lang="it-IT" dirty="0"/>
              <a:t> e </a:t>
            </a:r>
            <a:r>
              <a:rPr lang="it-IT" dirty="0" err="1"/>
              <a:t>prezzo_prodotto</a:t>
            </a:r>
            <a:r>
              <a:rPr lang="it-IT" dirty="0"/>
              <a:t> rispettivamente la marca, il nome, l’URL dell’immagine e il prezzo del prodotto. Successivamente mi creo lo slot dove inserire le varie sezioni. Aggancio lo slot allo spazio destinato ai prodotti, e aggancio le varie sezioni al relativo slot.</a:t>
            </a:r>
          </a:p>
        </p:txBody>
      </p:sp>
      <p:pic>
        <p:nvPicPr>
          <p:cNvPr id="17" name="Immagine 16">
            <a:extLst>
              <a:ext uri="{FF2B5EF4-FFF2-40B4-BE49-F238E27FC236}">
                <a16:creationId xmlns:a16="http://schemas.microsoft.com/office/drawing/2014/main" id="{580BB1E4-EA2D-4DAF-94FF-4DB0E1EF6962}"/>
              </a:ext>
            </a:extLst>
          </p:cNvPr>
          <p:cNvPicPr>
            <a:picLocks noChangeAspect="1"/>
          </p:cNvPicPr>
          <p:nvPr/>
        </p:nvPicPr>
        <p:blipFill>
          <a:blip r:embed="rId2"/>
          <a:stretch>
            <a:fillRect/>
          </a:stretch>
        </p:blipFill>
        <p:spPr>
          <a:xfrm>
            <a:off x="5487810" y="88744"/>
            <a:ext cx="4244179" cy="3885608"/>
          </a:xfrm>
          <a:prstGeom prst="rect">
            <a:avLst/>
          </a:prstGeom>
        </p:spPr>
      </p:pic>
    </p:spTree>
    <p:extLst>
      <p:ext uri="{BB962C8B-B14F-4D97-AF65-F5344CB8AC3E}">
        <p14:creationId xmlns:p14="http://schemas.microsoft.com/office/powerpoint/2010/main" val="13489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senza autorizzazione</a:t>
            </a:r>
          </a:p>
        </p:txBody>
      </p:sp>
      <p:pic>
        <p:nvPicPr>
          <p:cNvPr id="4" name="Immagine 3">
            <a:extLst>
              <a:ext uri="{FF2B5EF4-FFF2-40B4-BE49-F238E27FC236}">
                <a16:creationId xmlns:a16="http://schemas.microsoft.com/office/drawing/2014/main" id="{E49D83CF-F928-4604-9AC6-9F4479805653}"/>
              </a:ext>
            </a:extLst>
          </p:cNvPr>
          <p:cNvPicPr>
            <a:picLocks noChangeAspect="1"/>
          </p:cNvPicPr>
          <p:nvPr/>
        </p:nvPicPr>
        <p:blipFill>
          <a:blip r:embed="rId2"/>
          <a:stretch>
            <a:fillRect/>
          </a:stretch>
        </p:blipFill>
        <p:spPr>
          <a:xfrm>
            <a:off x="4250495" y="1753261"/>
            <a:ext cx="7807346" cy="3331197"/>
          </a:xfrm>
          <a:prstGeom prst="rect">
            <a:avLst/>
          </a:prstGeom>
        </p:spPr>
      </p:pic>
    </p:spTree>
    <p:extLst>
      <p:ext uri="{BB962C8B-B14F-4D97-AF65-F5344CB8AC3E}">
        <p14:creationId xmlns:p14="http://schemas.microsoft.com/office/powerpoint/2010/main" val="35247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lvl="2" algn="r" rtl="0">
              <a:lnSpc>
                <a:spcPct val="90000"/>
              </a:lnSpc>
              <a:spcBef>
                <a:spcPct val="0"/>
              </a:spcBef>
            </a:pPr>
            <a:r>
              <a:rPr lang="it-IT" sz="4000" kern="1200" dirty="0">
                <a:solidFill>
                  <a:srgbClr val="FFFFFF"/>
                </a:solidFill>
                <a:latin typeface="+mj-lt"/>
                <a:ea typeface="+mj-ea"/>
                <a:cs typeface="+mj-cs"/>
              </a:rPr>
              <a:t>API con autorizzazione</a:t>
            </a:r>
            <a:br>
              <a:rPr lang="it-IT" sz="4000" kern="1200" dirty="0">
                <a:solidFill>
                  <a:srgbClr val="FFFFFF"/>
                </a:solidFill>
                <a:latin typeface="+mj-lt"/>
                <a:ea typeface="+mj-ea"/>
                <a:cs typeface="+mj-cs"/>
              </a:rPr>
            </a:br>
            <a:r>
              <a:rPr lang="it-IT" sz="4000" kern="1200" dirty="0">
                <a:solidFill>
                  <a:srgbClr val="FFFFFF"/>
                </a:solidFill>
                <a:latin typeface="+mj-lt"/>
                <a:ea typeface="+mj-ea"/>
                <a:cs typeface="+mj-cs"/>
              </a:rPr>
              <a:t>mediante Key</a:t>
            </a:r>
          </a:p>
        </p:txBody>
      </p:sp>
      <p:sp>
        <p:nvSpPr>
          <p:cNvPr id="5" name="Segnaposto contenuto 4">
            <a:extLst>
              <a:ext uri="{FF2B5EF4-FFF2-40B4-BE49-F238E27FC236}">
                <a16:creationId xmlns:a16="http://schemas.microsoft.com/office/drawing/2014/main" id="{42FD8C29-5424-4043-A203-50FBC9A4A6A8}"/>
              </a:ext>
            </a:extLst>
          </p:cNvPr>
          <p:cNvSpPr>
            <a:spLocks noGrp="1"/>
          </p:cNvSpPr>
          <p:nvPr>
            <p:ph idx="1"/>
          </p:nvPr>
        </p:nvSpPr>
        <p:spPr>
          <a:xfrm>
            <a:off x="4367695" y="389018"/>
            <a:ext cx="7447744" cy="6650973"/>
          </a:xfrm>
        </p:spPr>
        <p:txBody>
          <a:bodyPr>
            <a:normAutofit/>
          </a:bodyPr>
          <a:lstStyle/>
          <a:p>
            <a:pPr marL="0" indent="0">
              <a:buNone/>
            </a:pPr>
            <a:r>
              <a:rPr lang="it-IT" dirty="0"/>
              <a:t>L’API con autorizzazione mediante Key che ho deciso di utilizzare permette di mostrare eventi presenti all’interno del database di «ticketmaster.com», un sito che si occupa di vendita di biglietti per eventi. Gli eventi che ho deciso di mostrare riguardano sfilate, in generale eventi connessi al mondo della moda.</a:t>
            </a:r>
          </a:p>
          <a:p>
            <a:pPr marL="0" indent="0">
              <a:buNone/>
            </a:pPr>
            <a:r>
              <a:rPr lang="it-IT" dirty="0"/>
              <a:t>L’endpoint generico a cui fare richiesta è:</a:t>
            </a:r>
          </a:p>
          <a:p>
            <a:pPr marL="0" indent="0">
              <a:buNone/>
            </a:pPr>
            <a:r>
              <a:rPr lang="en-US" sz="1600" b="0" i="0" u="sng" dirty="0">
                <a:effectLst/>
                <a:latin typeface="Arial" panose="020B0604020202020204" pitchFamily="34" charset="0"/>
              </a:rPr>
              <a:t>https://app.ticketmaster.com/{package}/{version}/{resource}.json?apikey=**{API key}</a:t>
            </a:r>
          </a:p>
          <a:p>
            <a:pPr marL="0" indent="0">
              <a:buNone/>
            </a:pPr>
            <a:r>
              <a:rPr lang="it-IT" dirty="0"/>
              <a:t>Dove package ci permette di accedere a delle risorse</a:t>
            </a:r>
          </a:p>
          <a:p>
            <a:pPr marL="0" indent="0">
              <a:buNone/>
            </a:pPr>
            <a:r>
              <a:rPr lang="it-IT" dirty="0"/>
              <a:t>Dove </a:t>
            </a:r>
            <a:r>
              <a:rPr lang="it-IT" dirty="0" err="1"/>
              <a:t>version</a:t>
            </a:r>
            <a:r>
              <a:rPr lang="it-IT" dirty="0"/>
              <a:t> è la versione del package</a:t>
            </a:r>
          </a:p>
          <a:p>
            <a:pPr marL="0" indent="0">
              <a:buNone/>
            </a:pPr>
            <a:r>
              <a:rPr lang="it-IT" dirty="0"/>
              <a:t>Dove </a:t>
            </a:r>
            <a:r>
              <a:rPr lang="it-IT" dirty="0" err="1"/>
              <a:t>resource</a:t>
            </a:r>
            <a:r>
              <a:rPr lang="it-IT" dirty="0"/>
              <a:t> è relativa alla API da utilizzare, in questo caso event in quanto richiedo degli eventi</a:t>
            </a:r>
          </a:p>
        </p:txBody>
      </p:sp>
    </p:spTree>
    <p:extLst>
      <p:ext uri="{BB962C8B-B14F-4D97-AF65-F5344CB8AC3E}">
        <p14:creationId xmlns:p14="http://schemas.microsoft.com/office/powerpoint/2010/main" val="427113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926</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Consolas</vt:lpstr>
      <vt:lpstr>Office Theme</vt:lpstr>
      <vt:lpstr>MHW3</vt:lpstr>
      <vt:lpstr>Descrizione del progetto</vt:lpstr>
      <vt:lpstr>HTML e CSS aggiuntivi</vt:lpstr>
      <vt:lpstr>API senza autorizzazione</vt:lpstr>
      <vt:lpstr>API senza autorizzazione</vt:lpstr>
      <vt:lpstr>API senza autorizzazione</vt:lpstr>
      <vt:lpstr>API senza autorizzazione</vt:lpstr>
      <vt:lpstr>API senza autorizzazione</vt:lpstr>
      <vt:lpstr>API con autorizzazione mediante Key</vt:lpstr>
      <vt:lpstr>API con autorizzazione mediante Key</vt:lpstr>
      <vt:lpstr>API con autorizzazione mediante Key</vt:lpstr>
      <vt:lpstr>API con autorizzazione mediante Key</vt:lpstr>
      <vt:lpstr>API con autorizzazione mediante Key</vt:lpstr>
      <vt:lpstr>API con autorizzazione mediante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Claudio Musmeci</cp:lastModifiedBy>
  <cp:revision>46</cp:revision>
  <dcterms:created xsi:type="dcterms:W3CDTF">2021-03-24T16:57:46Z</dcterms:created>
  <dcterms:modified xsi:type="dcterms:W3CDTF">2021-04-20T16:11:14Z</dcterms:modified>
</cp:coreProperties>
</file>