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261263-C9CB-F269-B939-25CC2F15089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1532B16-E418-1A07-984C-FED1B2596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470181B-B16C-A8C5-EB1C-5C2DA993C71E}"/>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5" name="Segnaposto piè di pagina 4">
            <a:extLst>
              <a:ext uri="{FF2B5EF4-FFF2-40B4-BE49-F238E27FC236}">
                <a16:creationId xmlns:a16="http://schemas.microsoft.com/office/drawing/2014/main" id="{22011275-4972-9F73-8A69-B84450115D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D452763-2B48-C44E-2B14-FCE2FDFE0FE5}"/>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80188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BE9BC9-7D0E-FE29-F4CD-619293CCEAB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3B0FC7F-891B-76A8-4A83-C18B244ECE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D0595A5-8F00-D41A-FFA0-E56A06D14FDD}"/>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5" name="Segnaposto piè di pagina 4">
            <a:extLst>
              <a:ext uri="{FF2B5EF4-FFF2-40B4-BE49-F238E27FC236}">
                <a16:creationId xmlns:a16="http://schemas.microsoft.com/office/drawing/2014/main" id="{01F62E70-E072-1515-3F00-A8EDD538B9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7D0A319-874D-17DF-24A3-80F62430A794}"/>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201320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54ED7B8-4731-5D16-EE4F-28F28452427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2178AAB-0B11-4468-74E2-2044E5BC16C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694C30-EEFF-1D62-8B0B-2063B1A04693}"/>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5" name="Segnaposto piè di pagina 4">
            <a:extLst>
              <a:ext uri="{FF2B5EF4-FFF2-40B4-BE49-F238E27FC236}">
                <a16:creationId xmlns:a16="http://schemas.microsoft.com/office/drawing/2014/main" id="{E0B5E4E1-1650-7893-C9E9-F306902DF06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F5D8789-84C0-F049-A70B-E1EB346B8108}"/>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119453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EC3BE4-B49B-DE96-290C-EFA5AACEFFC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96E7111-3641-3779-A65A-A8BE95B6D28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E2ECEE-9281-4B52-B49A-F659ACEB815A}"/>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5" name="Segnaposto piè di pagina 4">
            <a:extLst>
              <a:ext uri="{FF2B5EF4-FFF2-40B4-BE49-F238E27FC236}">
                <a16:creationId xmlns:a16="http://schemas.microsoft.com/office/drawing/2014/main" id="{0770E970-01FD-544B-3429-57F909D6E61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6C078E-D591-7618-75FD-AA4D807F5F2D}"/>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195049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D3EE01-ADB9-3417-6854-3759DDDD2EE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FA0612E-A54C-5055-F42C-AEBA7BD9F6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4ADD8CF-53BE-F7CB-9147-2F2AEF71C1E9}"/>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5" name="Segnaposto piè di pagina 4">
            <a:extLst>
              <a:ext uri="{FF2B5EF4-FFF2-40B4-BE49-F238E27FC236}">
                <a16:creationId xmlns:a16="http://schemas.microsoft.com/office/drawing/2014/main" id="{25ED7AAF-5DF6-154D-9E69-FDB9CD30E27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E88357-441A-1FAD-6CE7-B17587AD2599}"/>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41844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64F1B2-ED6F-E22A-5620-D7777252A16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CF764FB-0918-46BF-BF7C-C95C73CA6FB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DA72E62-982C-6CBC-F1E8-87B44AA41E9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586D1F8-8A26-2752-5183-19F33A50BFB0}"/>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6" name="Segnaposto piè di pagina 5">
            <a:extLst>
              <a:ext uri="{FF2B5EF4-FFF2-40B4-BE49-F238E27FC236}">
                <a16:creationId xmlns:a16="http://schemas.microsoft.com/office/drawing/2014/main" id="{F9303DD1-89CD-6DDD-9181-725F6ECE401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07BCE60-4335-BBB3-4A8F-3771944DA552}"/>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162334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7C56D-8794-DE35-0A22-AF61CD11170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BB912BF-30A9-087A-EAA0-A4E5A7866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2B2131C-EE79-F098-7AA3-226BC4D0C87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4D535E3-55B1-F094-4C13-DD0DFD434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F5BB970-1E89-243B-7E47-08AF6CDA93F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9E3BC56-C3B9-68C2-29AE-44E73FEAF451}"/>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8" name="Segnaposto piè di pagina 7">
            <a:extLst>
              <a:ext uri="{FF2B5EF4-FFF2-40B4-BE49-F238E27FC236}">
                <a16:creationId xmlns:a16="http://schemas.microsoft.com/office/drawing/2014/main" id="{FDF22D49-E5BB-DF3C-538E-DDEF336BAD6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7DEE647-7FE7-88D2-5F68-5B27434E8925}"/>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86152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DC5450-7D80-B7F8-98DF-635269E2597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81E5840-DDE7-3763-3558-0908B9063BA1}"/>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4" name="Segnaposto piè di pagina 3">
            <a:extLst>
              <a:ext uri="{FF2B5EF4-FFF2-40B4-BE49-F238E27FC236}">
                <a16:creationId xmlns:a16="http://schemas.microsoft.com/office/drawing/2014/main" id="{2EF2487C-211E-11CB-D0E0-6636ED7244B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1D3EC22-9FC3-6B68-35A4-4B4C0B691B84}"/>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33044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DFDB018-80AF-7A07-936F-FFB9BCB5D602}"/>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3" name="Segnaposto piè di pagina 2">
            <a:extLst>
              <a:ext uri="{FF2B5EF4-FFF2-40B4-BE49-F238E27FC236}">
                <a16:creationId xmlns:a16="http://schemas.microsoft.com/office/drawing/2014/main" id="{93BCF592-B309-FCA7-0B03-26F36FC206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9888671-C985-CA67-24AF-A9CCFFE0C01D}"/>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83249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79FFFC-22A8-1B54-1520-C630A46C47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00592B7-676C-C60C-5E25-EA44F39DB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B0ABF8D-CB61-E66D-92C9-81C396B68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D3DA2D7-5F1F-97AE-DA14-1921CCCAD790}"/>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6" name="Segnaposto piè di pagina 5">
            <a:extLst>
              <a:ext uri="{FF2B5EF4-FFF2-40B4-BE49-F238E27FC236}">
                <a16:creationId xmlns:a16="http://schemas.microsoft.com/office/drawing/2014/main" id="{BE29D701-134F-5373-D18A-CAA67D27FF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384FAEA-6CA8-9F5D-197C-0D92721E2AC0}"/>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275242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F12F09-EA3E-23AC-74AD-7487C91563F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CA7F8F6-D010-E977-86E2-05972162A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3686818-CDDE-7B1C-8A55-A6E8A722E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DE6E9B9-9BBC-0FF4-3289-40E50EC006E6}"/>
              </a:ext>
            </a:extLst>
          </p:cNvPr>
          <p:cNvSpPr>
            <a:spLocks noGrp="1"/>
          </p:cNvSpPr>
          <p:nvPr>
            <p:ph type="dt" sz="half" idx="10"/>
          </p:nvPr>
        </p:nvSpPr>
        <p:spPr/>
        <p:txBody>
          <a:bodyPr/>
          <a:lstStyle/>
          <a:p>
            <a:fld id="{FBABBA42-8222-4B8D-8C21-CE4DFE20B557}" type="datetimeFigureOut">
              <a:rPr lang="it-IT" smtClean="0"/>
              <a:t>14/02/2024</a:t>
            </a:fld>
            <a:endParaRPr lang="it-IT"/>
          </a:p>
        </p:txBody>
      </p:sp>
      <p:sp>
        <p:nvSpPr>
          <p:cNvPr id="6" name="Segnaposto piè di pagina 5">
            <a:extLst>
              <a:ext uri="{FF2B5EF4-FFF2-40B4-BE49-F238E27FC236}">
                <a16:creationId xmlns:a16="http://schemas.microsoft.com/office/drawing/2014/main" id="{03AF706E-02CE-E767-37B7-96EE647BBB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353ECE0-69DE-6AD5-0D8D-9C43A20EE0CC}"/>
              </a:ext>
            </a:extLst>
          </p:cNvPr>
          <p:cNvSpPr>
            <a:spLocks noGrp="1"/>
          </p:cNvSpPr>
          <p:nvPr>
            <p:ph type="sldNum" sz="quarter" idx="12"/>
          </p:nvPr>
        </p:nvSpPr>
        <p:spPr/>
        <p:txBody>
          <a:bodyPr/>
          <a:lstStyle/>
          <a:p>
            <a:fld id="{927F8E3E-2434-4ACD-ADAB-84ACD8E8D576}" type="slidenum">
              <a:rPr lang="it-IT" smtClean="0"/>
              <a:t>‹N›</a:t>
            </a:fld>
            <a:endParaRPr lang="it-IT"/>
          </a:p>
        </p:txBody>
      </p:sp>
    </p:spTree>
    <p:extLst>
      <p:ext uri="{BB962C8B-B14F-4D97-AF65-F5344CB8AC3E}">
        <p14:creationId xmlns:p14="http://schemas.microsoft.com/office/powerpoint/2010/main" val="214532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5E3C06E-9476-94F7-3D00-92BB66908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42EAB46-C819-C7BB-F19A-7C7C79015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76F0460-7BD8-930D-3F9D-4CB5AE65C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ABBA42-8222-4B8D-8C21-CE4DFE20B557}" type="datetimeFigureOut">
              <a:rPr lang="it-IT" smtClean="0"/>
              <a:t>14/02/2024</a:t>
            </a:fld>
            <a:endParaRPr lang="it-IT"/>
          </a:p>
        </p:txBody>
      </p:sp>
      <p:sp>
        <p:nvSpPr>
          <p:cNvPr id="5" name="Segnaposto piè di pagina 4">
            <a:extLst>
              <a:ext uri="{FF2B5EF4-FFF2-40B4-BE49-F238E27FC236}">
                <a16:creationId xmlns:a16="http://schemas.microsoft.com/office/drawing/2014/main" id="{245991C6-7D41-54C0-F76E-854C020D6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989BD410-8B7B-0770-5920-BC5F897E3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7F8E3E-2434-4ACD-ADAB-84ACD8E8D576}" type="slidenum">
              <a:rPr lang="it-IT" smtClean="0"/>
              <a:t>‹N›</a:t>
            </a:fld>
            <a:endParaRPr lang="it-IT"/>
          </a:p>
        </p:txBody>
      </p:sp>
    </p:spTree>
    <p:extLst>
      <p:ext uri="{BB962C8B-B14F-4D97-AF65-F5344CB8AC3E}">
        <p14:creationId xmlns:p14="http://schemas.microsoft.com/office/powerpoint/2010/main" val="3258134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B0AA6F-C7F9-DD30-8C11-090E2BB93632}"/>
              </a:ext>
            </a:extLst>
          </p:cNvPr>
          <p:cNvSpPr>
            <a:spLocks noGrp="1"/>
          </p:cNvSpPr>
          <p:nvPr>
            <p:ph type="ctrTitle"/>
          </p:nvPr>
        </p:nvSpPr>
        <p:spPr/>
        <p:txBody>
          <a:bodyPr/>
          <a:lstStyle/>
          <a:p>
            <a:r>
              <a:rPr lang="it-IT" dirty="0"/>
              <a:t>Progetto DSBD 23/24</a:t>
            </a:r>
          </a:p>
        </p:txBody>
      </p:sp>
      <p:sp>
        <p:nvSpPr>
          <p:cNvPr id="3" name="Sottotitolo 2">
            <a:extLst>
              <a:ext uri="{FF2B5EF4-FFF2-40B4-BE49-F238E27FC236}">
                <a16:creationId xmlns:a16="http://schemas.microsoft.com/office/drawing/2014/main" id="{20770647-200C-DB1E-8E27-4AE22CD3B954}"/>
              </a:ext>
            </a:extLst>
          </p:cNvPr>
          <p:cNvSpPr>
            <a:spLocks noGrp="1"/>
          </p:cNvSpPr>
          <p:nvPr>
            <p:ph type="subTitle" idx="1"/>
          </p:nvPr>
        </p:nvSpPr>
        <p:spPr/>
        <p:txBody>
          <a:bodyPr/>
          <a:lstStyle/>
          <a:p>
            <a:r>
              <a:rPr lang="it-IT" dirty="0"/>
              <a:t>Musmeci Claudio</a:t>
            </a:r>
          </a:p>
          <a:p>
            <a:r>
              <a:rPr lang="it-IT" dirty="0" err="1"/>
              <a:t>Tringale</a:t>
            </a:r>
            <a:r>
              <a:rPr lang="it-IT" dirty="0"/>
              <a:t> Francesco</a:t>
            </a:r>
          </a:p>
        </p:txBody>
      </p:sp>
    </p:spTree>
    <p:extLst>
      <p:ext uri="{BB962C8B-B14F-4D97-AF65-F5344CB8AC3E}">
        <p14:creationId xmlns:p14="http://schemas.microsoft.com/office/powerpoint/2010/main" val="1533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16D7BEB-D598-096D-E741-898469816A6E}"/>
              </a:ext>
            </a:extLst>
          </p:cNvPr>
          <p:cNvSpPr>
            <a:spLocks noGrp="1"/>
          </p:cNvSpPr>
          <p:nvPr>
            <p:ph idx="1"/>
          </p:nvPr>
        </p:nvSpPr>
        <p:spPr/>
        <p:txBody>
          <a:bodyPr/>
          <a:lstStyle/>
          <a:p>
            <a:endParaRPr lang="it-IT"/>
          </a:p>
        </p:txBody>
      </p:sp>
      <p:pic>
        <p:nvPicPr>
          <p:cNvPr id="5" name="Immagine 4">
            <a:extLst>
              <a:ext uri="{FF2B5EF4-FFF2-40B4-BE49-F238E27FC236}">
                <a16:creationId xmlns:a16="http://schemas.microsoft.com/office/drawing/2014/main" id="{12BD8CA9-6D4C-5866-A13B-9BDC57005DFE}"/>
              </a:ext>
            </a:extLst>
          </p:cNvPr>
          <p:cNvPicPr>
            <a:picLocks noChangeAspect="1"/>
          </p:cNvPicPr>
          <p:nvPr/>
        </p:nvPicPr>
        <p:blipFill>
          <a:blip r:embed="rId2"/>
          <a:stretch>
            <a:fillRect/>
          </a:stretch>
        </p:blipFill>
        <p:spPr>
          <a:xfrm>
            <a:off x="1043502" y="1123750"/>
            <a:ext cx="10104996" cy="4610500"/>
          </a:xfrm>
          <a:prstGeom prst="rect">
            <a:avLst/>
          </a:prstGeom>
        </p:spPr>
      </p:pic>
    </p:spTree>
    <p:extLst>
      <p:ext uri="{BB962C8B-B14F-4D97-AF65-F5344CB8AC3E}">
        <p14:creationId xmlns:p14="http://schemas.microsoft.com/office/powerpoint/2010/main" val="138142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63D5E8D2-9FE8-35C7-6B05-79E7C9EB9C05}"/>
              </a:ext>
            </a:extLst>
          </p:cNvPr>
          <p:cNvPicPr>
            <a:picLocks noGrp="1" noChangeAspect="1"/>
          </p:cNvPicPr>
          <p:nvPr>
            <p:ph idx="1"/>
          </p:nvPr>
        </p:nvPicPr>
        <p:blipFill>
          <a:blip r:embed="rId2"/>
          <a:stretch>
            <a:fillRect/>
          </a:stretch>
        </p:blipFill>
        <p:spPr>
          <a:xfrm>
            <a:off x="1658563" y="1253331"/>
            <a:ext cx="8874874" cy="4351338"/>
          </a:xfrm>
        </p:spPr>
      </p:pic>
    </p:spTree>
    <p:extLst>
      <p:ext uri="{BB962C8B-B14F-4D97-AF65-F5344CB8AC3E}">
        <p14:creationId xmlns:p14="http://schemas.microsoft.com/office/powerpoint/2010/main" val="303007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D2C8BA34-E6EB-3AD9-2E34-C76D8A56DED0}"/>
              </a:ext>
            </a:extLst>
          </p:cNvPr>
          <p:cNvPicPr>
            <a:picLocks noGrp="1" noChangeAspect="1"/>
          </p:cNvPicPr>
          <p:nvPr>
            <p:ph idx="1"/>
          </p:nvPr>
        </p:nvPicPr>
        <p:blipFill>
          <a:blip r:embed="rId2"/>
          <a:stretch>
            <a:fillRect/>
          </a:stretch>
        </p:blipFill>
        <p:spPr>
          <a:xfrm>
            <a:off x="1367357" y="1147199"/>
            <a:ext cx="9457285" cy="4351338"/>
          </a:xfrm>
        </p:spPr>
      </p:pic>
    </p:spTree>
    <p:extLst>
      <p:ext uri="{BB962C8B-B14F-4D97-AF65-F5344CB8AC3E}">
        <p14:creationId xmlns:p14="http://schemas.microsoft.com/office/powerpoint/2010/main" val="20345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0C98EA28-4957-4564-5BF3-E0561675AC43}"/>
              </a:ext>
            </a:extLst>
          </p:cNvPr>
          <p:cNvPicPr>
            <a:picLocks noGrp="1" noChangeAspect="1"/>
          </p:cNvPicPr>
          <p:nvPr>
            <p:ph idx="1"/>
          </p:nvPr>
        </p:nvPicPr>
        <p:blipFill>
          <a:blip r:embed="rId2"/>
          <a:stretch>
            <a:fillRect/>
          </a:stretch>
        </p:blipFill>
        <p:spPr>
          <a:xfrm>
            <a:off x="1493597" y="674380"/>
            <a:ext cx="9860203" cy="5509240"/>
          </a:xfrm>
        </p:spPr>
      </p:pic>
    </p:spTree>
    <p:extLst>
      <p:ext uri="{BB962C8B-B14F-4D97-AF65-F5344CB8AC3E}">
        <p14:creationId xmlns:p14="http://schemas.microsoft.com/office/powerpoint/2010/main" val="41143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9D869196-3DC2-441B-D965-FA6A53A6D189}"/>
              </a:ext>
            </a:extLst>
          </p:cNvPr>
          <p:cNvPicPr>
            <a:picLocks noGrp="1" noChangeAspect="1"/>
          </p:cNvPicPr>
          <p:nvPr>
            <p:ph idx="1"/>
          </p:nvPr>
        </p:nvPicPr>
        <p:blipFill>
          <a:blip r:embed="rId2"/>
          <a:stretch>
            <a:fillRect/>
          </a:stretch>
        </p:blipFill>
        <p:spPr>
          <a:xfrm>
            <a:off x="1262200" y="620738"/>
            <a:ext cx="10091600" cy="5616524"/>
          </a:xfrm>
        </p:spPr>
      </p:pic>
    </p:spTree>
    <p:extLst>
      <p:ext uri="{BB962C8B-B14F-4D97-AF65-F5344CB8AC3E}">
        <p14:creationId xmlns:p14="http://schemas.microsoft.com/office/powerpoint/2010/main" val="47726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87F3FA-A676-EBE8-B619-22C436E0DE05}"/>
              </a:ext>
            </a:extLst>
          </p:cNvPr>
          <p:cNvSpPr>
            <a:spLocks noGrp="1"/>
          </p:cNvSpPr>
          <p:nvPr>
            <p:ph type="title"/>
          </p:nvPr>
        </p:nvSpPr>
        <p:spPr/>
        <p:txBody>
          <a:bodyPr/>
          <a:lstStyle/>
          <a:p>
            <a:r>
              <a:rPr lang="it-IT" dirty="0"/>
              <a:t>Obiettivo</a:t>
            </a:r>
          </a:p>
        </p:txBody>
      </p:sp>
      <p:sp>
        <p:nvSpPr>
          <p:cNvPr id="3" name="Segnaposto contenuto 2">
            <a:extLst>
              <a:ext uri="{FF2B5EF4-FFF2-40B4-BE49-F238E27FC236}">
                <a16:creationId xmlns:a16="http://schemas.microsoft.com/office/drawing/2014/main" id="{4ADF5D22-13EF-D948-30DF-B8772C0ABB3D}"/>
              </a:ext>
            </a:extLst>
          </p:cNvPr>
          <p:cNvSpPr>
            <a:spLocks noGrp="1"/>
          </p:cNvSpPr>
          <p:nvPr>
            <p:ph idx="1"/>
          </p:nvPr>
        </p:nvSpPr>
        <p:spPr/>
        <p:txBody>
          <a:bodyPr/>
          <a:lstStyle/>
          <a:p>
            <a:pPr marL="0" indent="0">
              <a:buNone/>
            </a:pPr>
            <a:r>
              <a:rPr lang="it-IT" sz="2800" dirty="0">
                <a:effectLst/>
                <a:latin typeface="Calibri Light" panose="020F0302020204030204" pitchFamily="34" charset="0"/>
                <a:ea typeface="Calibri" panose="020F0502020204030204" pitchFamily="34" charset="0"/>
              </a:rPr>
              <a:t>L’obiettivo del progetto è quello di realizzare un sistema distribuito che permetta di inviare agli utenti notifiche in tempo reale in relazione alla variazione del prezzo di diverse criptovalute a cui si è sottoscritti.</a:t>
            </a:r>
            <a:endParaRPr lang="it-IT" dirty="0"/>
          </a:p>
        </p:txBody>
      </p:sp>
    </p:spTree>
    <p:extLst>
      <p:ext uri="{BB962C8B-B14F-4D97-AF65-F5344CB8AC3E}">
        <p14:creationId xmlns:p14="http://schemas.microsoft.com/office/powerpoint/2010/main" val="346861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E657CC-7B32-C783-34AD-7DECF46F99BA}"/>
              </a:ext>
            </a:extLst>
          </p:cNvPr>
          <p:cNvSpPr>
            <a:spLocks noGrp="1"/>
          </p:cNvSpPr>
          <p:nvPr>
            <p:ph type="title"/>
          </p:nvPr>
        </p:nvSpPr>
        <p:spPr/>
        <p:txBody>
          <a:bodyPr/>
          <a:lstStyle/>
          <a:p>
            <a:r>
              <a:rPr lang="it-IT" dirty="0"/>
              <a:t>Schema architetturale</a:t>
            </a:r>
          </a:p>
        </p:txBody>
      </p:sp>
      <p:pic>
        <p:nvPicPr>
          <p:cNvPr id="4" name="Immagine 3" descr="Immagine che contiene testo, schermata, diagramma&#10;&#10;Descrizione generata automaticamente">
            <a:extLst>
              <a:ext uri="{FF2B5EF4-FFF2-40B4-BE49-F238E27FC236}">
                <a16:creationId xmlns:a16="http://schemas.microsoft.com/office/drawing/2014/main" id="{82FC07FC-2E76-FB7C-CE5F-63F2CE013902}"/>
              </a:ext>
            </a:extLst>
          </p:cNvPr>
          <p:cNvPicPr>
            <a:picLocks noChangeAspect="1"/>
          </p:cNvPicPr>
          <p:nvPr/>
        </p:nvPicPr>
        <p:blipFill>
          <a:blip r:embed="rId2"/>
          <a:stretch>
            <a:fillRect/>
          </a:stretch>
        </p:blipFill>
        <p:spPr>
          <a:xfrm>
            <a:off x="1759974" y="1195191"/>
            <a:ext cx="8908026" cy="5650960"/>
          </a:xfrm>
          <a:prstGeom prst="rect">
            <a:avLst/>
          </a:prstGeom>
        </p:spPr>
      </p:pic>
    </p:spTree>
    <p:extLst>
      <p:ext uri="{BB962C8B-B14F-4D97-AF65-F5344CB8AC3E}">
        <p14:creationId xmlns:p14="http://schemas.microsoft.com/office/powerpoint/2010/main" val="145019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067F23-933B-97BC-D481-493358B26D44}"/>
              </a:ext>
            </a:extLst>
          </p:cNvPr>
          <p:cNvSpPr>
            <a:spLocks noGrp="1"/>
          </p:cNvSpPr>
          <p:nvPr>
            <p:ph type="title"/>
          </p:nvPr>
        </p:nvSpPr>
        <p:spPr/>
        <p:txBody>
          <a:bodyPr/>
          <a:lstStyle/>
          <a:p>
            <a:r>
              <a:rPr lang="it-IT" dirty="0"/>
              <a:t>Microservizi</a:t>
            </a:r>
          </a:p>
        </p:txBody>
      </p:sp>
      <p:sp>
        <p:nvSpPr>
          <p:cNvPr id="3" name="Segnaposto contenuto 2">
            <a:extLst>
              <a:ext uri="{FF2B5EF4-FFF2-40B4-BE49-F238E27FC236}">
                <a16:creationId xmlns:a16="http://schemas.microsoft.com/office/drawing/2014/main" id="{EA3E4E93-0CF4-4152-98C3-ABAF714BB250}"/>
              </a:ext>
            </a:extLst>
          </p:cNvPr>
          <p:cNvSpPr>
            <a:spLocks noGrp="1"/>
          </p:cNvSpPr>
          <p:nvPr>
            <p:ph idx="1"/>
          </p:nvPr>
        </p:nvSpPr>
        <p:spPr/>
        <p:txBody>
          <a:bodyPr>
            <a:normAutofit fontScale="70000" lnSpcReduction="20000"/>
          </a:bodyPr>
          <a:lstStyle/>
          <a:p>
            <a:pPr marL="342900" lvl="0" indent="-342900">
              <a:buFont typeface="Symbol" panose="05050102010706020507" pitchFamily="18" charset="2"/>
              <a:buChar char=""/>
            </a:pPr>
            <a:r>
              <a:rPr lang="it-IT" sz="2800" kern="100" dirty="0" err="1">
                <a:effectLst/>
                <a:latin typeface="Calibri Light" panose="020F0302020204030204" pitchFamily="34" charset="0"/>
                <a:ea typeface="Calibri" panose="020F0502020204030204" pitchFamily="34" charset="0"/>
                <a:cs typeface="Times New Roman" panose="02020603050405020304" pitchFamily="18" charset="0"/>
              </a:rPr>
              <a:t>Retrieval</a:t>
            </a:r>
            <a:b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br>
            <a: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t>L’obiettivo di questo microservizio è quello di realizzare, ad intervalli di tempo regolari, delle chiamate verso l’endpoint della API di coingecko.com in modo da ottenere un JSON che contiene le informazioni relative alle varie criptovalute. Il microservizio si occupa anche di eseguire un semplice </a:t>
            </a:r>
            <a:r>
              <a:rPr lang="it-IT" sz="2800" kern="100" dirty="0" err="1">
                <a:effectLst/>
                <a:latin typeface="Calibri Light" panose="020F0302020204030204" pitchFamily="34" charset="0"/>
                <a:ea typeface="Calibri" panose="020F0502020204030204" pitchFamily="34" charset="0"/>
                <a:cs typeface="Times New Roman" panose="02020603050405020304" pitchFamily="18" charset="0"/>
              </a:rPr>
              <a:t>scraping</a:t>
            </a:r>
            <a: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t>. Esso agisce da producer Kafka, pubblicando i dati nel relativo </a:t>
            </a:r>
            <a:r>
              <a:rPr lang="it-IT" sz="2800" kern="100" dirty="0" err="1">
                <a:effectLst/>
                <a:latin typeface="Calibri Light" panose="020F0302020204030204" pitchFamily="34" charset="0"/>
                <a:ea typeface="Calibri" panose="020F0502020204030204" pitchFamily="34" charset="0"/>
                <a:cs typeface="Times New Roman" panose="02020603050405020304" pitchFamily="18" charset="0"/>
              </a:rPr>
              <a:t>topic</a:t>
            </a:r>
            <a: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t> Kafka.</a:t>
            </a:r>
            <a:endParaRPr lang="it-IT"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t>Management</a:t>
            </a:r>
            <a:b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br>
            <a: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t>L’obiettivo di questo microservizio è quello di interagire con l’utente esponendo delle API per permettergli di sottoscriversi ad una o più criptovalute e fornire dei vincoli. Contestualmente, si occupa di memorizzare i dati in un database. Agisce da consumer Kafka.</a:t>
            </a:r>
            <a:endParaRPr lang="it-IT"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it-IT" sz="2800" kern="100" dirty="0" err="1">
                <a:effectLst/>
                <a:latin typeface="Calibri Light" panose="020F0302020204030204" pitchFamily="34" charset="0"/>
                <a:ea typeface="Calibri" panose="020F0502020204030204" pitchFamily="34" charset="0"/>
                <a:cs typeface="Times New Roman" panose="02020603050405020304" pitchFamily="18" charset="0"/>
              </a:rPr>
              <a:t>Notifier</a:t>
            </a:r>
            <a:b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br>
            <a: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t>L’obiettivo di questo microservizio è quello di avvertire l’utente mediante una mail dedicata in caso di violazione dei vincoli forniti. Sfrutta il protocollo SMTP.</a:t>
            </a:r>
            <a:endParaRPr lang="it-IT"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t>SLA Manager</a:t>
            </a:r>
            <a:b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br>
            <a:r>
              <a:rPr lang="it-IT" sz="2800" kern="100" dirty="0">
                <a:effectLst/>
                <a:latin typeface="Calibri Light" panose="020F0302020204030204" pitchFamily="34" charset="0"/>
                <a:ea typeface="Calibri" panose="020F0502020204030204" pitchFamily="34" charset="0"/>
                <a:cs typeface="Times New Roman" panose="02020603050405020304" pitchFamily="18" charset="0"/>
              </a:rPr>
              <a:t>L’obiettivo di questo microservizio è quello di permettere la gestione di un SLA. Fornisce la possibilità di modificare l’insieme delle metriche che compongono SLA, modificarne i valori limite; verificare se i vincoli sono attualmente violati e calcolare la probabilità di violazione nei prossimi minuti attraverso l’utilizzo di un modello ARIMA (auto ARIMA). </a:t>
            </a:r>
            <a:endParaRPr lang="it-IT"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70157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CAFE2-D0B1-35DE-17BA-55ACDFAE43A2}"/>
              </a:ext>
            </a:extLst>
          </p:cNvPr>
          <p:cNvSpPr>
            <a:spLocks noGrp="1"/>
          </p:cNvSpPr>
          <p:nvPr>
            <p:ph type="title"/>
          </p:nvPr>
        </p:nvSpPr>
        <p:spPr/>
        <p:txBody>
          <a:bodyPr/>
          <a:lstStyle/>
          <a:p>
            <a:r>
              <a:rPr lang="it-IT" dirty="0"/>
              <a:t>Comunicazione</a:t>
            </a:r>
          </a:p>
        </p:txBody>
      </p:sp>
      <p:sp>
        <p:nvSpPr>
          <p:cNvPr id="3" name="Segnaposto contenuto 2">
            <a:extLst>
              <a:ext uri="{FF2B5EF4-FFF2-40B4-BE49-F238E27FC236}">
                <a16:creationId xmlns:a16="http://schemas.microsoft.com/office/drawing/2014/main" id="{AE512CCA-1488-02E0-721B-82FA775CC125}"/>
              </a:ext>
            </a:extLst>
          </p:cNvPr>
          <p:cNvSpPr>
            <a:spLocks noGrp="1"/>
          </p:cNvSpPr>
          <p:nvPr>
            <p:ph idx="1"/>
          </p:nvPr>
        </p:nvSpPr>
        <p:spPr/>
        <p:txBody>
          <a:bodyPr/>
          <a:lstStyle/>
          <a:p>
            <a:r>
              <a:rPr lang="it-IT" dirty="0"/>
              <a:t>Kafka, per comunicazione indiretta asincrona tra </a:t>
            </a:r>
            <a:r>
              <a:rPr lang="it-IT" dirty="0" err="1"/>
              <a:t>Retrieval</a:t>
            </a:r>
            <a:r>
              <a:rPr lang="it-IT" dirty="0"/>
              <a:t> (Producer) e Management (Consumer) </a:t>
            </a:r>
          </a:p>
          <a:p>
            <a:r>
              <a:rPr lang="it-IT" dirty="0" err="1"/>
              <a:t>gRPC</a:t>
            </a:r>
            <a:r>
              <a:rPr lang="it-IT" dirty="0"/>
              <a:t>, per comunicazione diretta sincrona tra Management e </a:t>
            </a:r>
            <a:r>
              <a:rPr lang="it-IT" dirty="0" err="1"/>
              <a:t>Notifier</a:t>
            </a:r>
            <a:endParaRPr lang="it-IT" dirty="0"/>
          </a:p>
          <a:p>
            <a:r>
              <a:rPr lang="it-IT" dirty="0"/>
              <a:t>API, per richiedere dati dall’endpoint di coingecko.com; utilizzato inoltre per permettere agli utenti di interagire con il sistema</a:t>
            </a:r>
          </a:p>
        </p:txBody>
      </p:sp>
    </p:spTree>
    <p:extLst>
      <p:ext uri="{BB962C8B-B14F-4D97-AF65-F5344CB8AC3E}">
        <p14:creationId xmlns:p14="http://schemas.microsoft.com/office/powerpoint/2010/main" val="422825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46AAD6-6B8C-7CD1-3D21-7D5C6BFA0528}"/>
              </a:ext>
            </a:extLst>
          </p:cNvPr>
          <p:cNvSpPr>
            <a:spLocks noGrp="1"/>
          </p:cNvSpPr>
          <p:nvPr>
            <p:ph type="title"/>
          </p:nvPr>
        </p:nvSpPr>
        <p:spPr/>
        <p:txBody>
          <a:bodyPr/>
          <a:lstStyle/>
          <a:p>
            <a:r>
              <a:rPr lang="it-IT"/>
              <a:t>Interazione con Management</a:t>
            </a:r>
            <a:endParaRPr lang="it-IT" dirty="0"/>
          </a:p>
        </p:txBody>
      </p:sp>
      <p:pic>
        <p:nvPicPr>
          <p:cNvPr id="5" name="Immagine 4" descr="Immagine che contiene testo, software, Software multimediale, Software per la grafica&#10;&#10;Descrizione generata automaticamente">
            <a:extLst>
              <a:ext uri="{FF2B5EF4-FFF2-40B4-BE49-F238E27FC236}">
                <a16:creationId xmlns:a16="http://schemas.microsoft.com/office/drawing/2014/main" id="{DADFCAF6-0B22-1164-E0E0-1ED29BB75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024" y="1304479"/>
            <a:ext cx="7109952" cy="2399609"/>
          </a:xfrm>
          <a:prstGeom prst="rect">
            <a:avLst/>
          </a:prstGeom>
        </p:spPr>
      </p:pic>
      <p:pic>
        <p:nvPicPr>
          <p:cNvPr id="7" name="Immagine 6" descr="Immagine che contiene testo, software, Software multimediale, Software per la grafica&#10;&#10;Descrizione generata automaticamente">
            <a:extLst>
              <a:ext uri="{FF2B5EF4-FFF2-40B4-BE49-F238E27FC236}">
                <a16:creationId xmlns:a16="http://schemas.microsoft.com/office/drawing/2014/main" id="{D6732E1A-15F8-F354-0D7F-BB861AA4D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024" y="3952721"/>
            <a:ext cx="7109952" cy="2399609"/>
          </a:xfrm>
          <a:prstGeom prst="rect">
            <a:avLst/>
          </a:prstGeom>
        </p:spPr>
      </p:pic>
    </p:spTree>
    <p:extLst>
      <p:ext uri="{BB962C8B-B14F-4D97-AF65-F5344CB8AC3E}">
        <p14:creationId xmlns:p14="http://schemas.microsoft.com/office/powerpoint/2010/main" val="318709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6A6FA042-22DE-4B51-43EE-32C98AB0CE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3677" y="154141"/>
            <a:ext cx="7247636" cy="3149497"/>
          </a:xfrm>
        </p:spPr>
      </p:pic>
      <p:pic>
        <p:nvPicPr>
          <p:cNvPr id="7" name="Immagine 6" descr="Immagine che contiene testo, schermata, software, Software multimediale&#10;&#10;Descrizione generata automaticamente">
            <a:extLst>
              <a:ext uri="{FF2B5EF4-FFF2-40B4-BE49-F238E27FC236}">
                <a16:creationId xmlns:a16="http://schemas.microsoft.com/office/drawing/2014/main" id="{3D86AA07-EEAC-BD74-895C-5F51B7891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677" y="3554414"/>
            <a:ext cx="7247636" cy="3082266"/>
          </a:xfrm>
          <a:prstGeom prst="rect">
            <a:avLst/>
          </a:prstGeom>
        </p:spPr>
      </p:pic>
    </p:spTree>
    <p:extLst>
      <p:ext uri="{BB962C8B-B14F-4D97-AF65-F5344CB8AC3E}">
        <p14:creationId xmlns:p14="http://schemas.microsoft.com/office/powerpoint/2010/main" val="89607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 schermata, software, Software multimediale&#10;&#10;Descrizione generata automaticamente">
            <a:extLst>
              <a:ext uri="{FF2B5EF4-FFF2-40B4-BE49-F238E27FC236}">
                <a16:creationId xmlns:a16="http://schemas.microsoft.com/office/drawing/2014/main" id="{E8CA1C8E-71B5-3488-E371-D9066BE35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280" y="1027906"/>
            <a:ext cx="9294457" cy="4351338"/>
          </a:xfrm>
        </p:spPr>
      </p:pic>
    </p:spTree>
    <p:extLst>
      <p:ext uri="{BB962C8B-B14F-4D97-AF65-F5344CB8AC3E}">
        <p14:creationId xmlns:p14="http://schemas.microsoft.com/office/powerpoint/2010/main" val="416845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E357D-36F1-C864-E7E1-5E3F2113E529}"/>
              </a:ext>
            </a:extLst>
          </p:cNvPr>
          <p:cNvSpPr>
            <a:spLocks noGrp="1"/>
          </p:cNvSpPr>
          <p:nvPr>
            <p:ph type="title"/>
          </p:nvPr>
        </p:nvSpPr>
        <p:spPr/>
        <p:txBody>
          <a:bodyPr/>
          <a:lstStyle/>
          <a:p>
            <a:r>
              <a:rPr lang="it-IT" dirty="0"/>
              <a:t>Interazioni con SLA Manager</a:t>
            </a:r>
          </a:p>
        </p:txBody>
      </p:sp>
      <p:pic>
        <p:nvPicPr>
          <p:cNvPr id="5" name="Segnaposto contenuto 4">
            <a:extLst>
              <a:ext uri="{FF2B5EF4-FFF2-40B4-BE49-F238E27FC236}">
                <a16:creationId xmlns:a16="http://schemas.microsoft.com/office/drawing/2014/main" id="{437F1FE7-4524-39A6-6599-ED539F9C7DEC}"/>
              </a:ext>
            </a:extLst>
          </p:cNvPr>
          <p:cNvPicPr>
            <a:picLocks noGrp="1" noChangeAspect="1"/>
          </p:cNvPicPr>
          <p:nvPr>
            <p:ph idx="1"/>
          </p:nvPr>
        </p:nvPicPr>
        <p:blipFill>
          <a:blip r:embed="rId2"/>
          <a:stretch>
            <a:fillRect/>
          </a:stretch>
        </p:blipFill>
        <p:spPr>
          <a:xfrm>
            <a:off x="1572268" y="1622732"/>
            <a:ext cx="9047463" cy="4870143"/>
          </a:xfrm>
        </p:spPr>
      </p:pic>
    </p:spTree>
    <p:extLst>
      <p:ext uri="{BB962C8B-B14F-4D97-AF65-F5344CB8AC3E}">
        <p14:creationId xmlns:p14="http://schemas.microsoft.com/office/powerpoint/2010/main" val="19852896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303</Words>
  <Application>Microsoft Office PowerPoint</Application>
  <PresentationFormat>Widescreen</PresentationFormat>
  <Paragraphs>17</Paragraphs>
  <Slides>14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Aptos</vt:lpstr>
      <vt:lpstr>Aptos Display</vt:lpstr>
      <vt:lpstr>Arial</vt:lpstr>
      <vt:lpstr>Calibri</vt:lpstr>
      <vt:lpstr>Calibri Light</vt:lpstr>
      <vt:lpstr>Symbol</vt:lpstr>
      <vt:lpstr>Tema di Office</vt:lpstr>
      <vt:lpstr>Progetto DSBD 23/24</vt:lpstr>
      <vt:lpstr>Obiettivo</vt:lpstr>
      <vt:lpstr>Schema architetturale</vt:lpstr>
      <vt:lpstr>Microservizi</vt:lpstr>
      <vt:lpstr>Comunicazione</vt:lpstr>
      <vt:lpstr>Interazione con Management</vt:lpstr>
      <vt:lpstr>Presentazione standard di PowerPoint</vt:lpstr>
      <vt:lpstr>Presentazione standard di PowerPoint</vt:lpstr>
      <vt:lpstr>Interazioni con SLA Manager</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DSBD 23/24</dc:title>
  <dc:creator>Claudio Musmeci</dc:creator>
  <cp:lastModifiedBy>Claudio Musmeci</cp:lastModifiedBy>
  <cp:revision>5</cp:revision>
  <dcterms:created xsi:type="dcterms:W3CDTF">2024-02-06T12:26:47Z</dcterms:created>
  <dcterms:modified xsi:type="dcterms:W3CDTF">2024-02-14T17:43:46Z</dcterms:modified>
</cp:coreProperties>
</file>