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4.wmf" ContentType="image/x-wmf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13680" y="2138760"/>
            <a:ext cx="10364040" cy="2511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913680" y="4662360"/>
            <a:ext cx="10364040" cy="54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913680" y="5258160"/>
            <a:ext cx="10364040" cy="54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3680" y="2138760"/>
            <a:ext cx="10364040" cy="2511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13680" y="4662360"/>
            <a:ext cx="5057640" cy="54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4760" y="4662360"/>
            <a:ext cx="5057640" cy="54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24760" y="5258160"/>
            <a:ext cx="5057640" cy="54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13680" y="5258160"/>
            <a:ext cx="5057640" cy="54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13680" y="2138760"/>
            <a:ext cx="10364040" cy="2511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913680" y="4662360"/>
            <a:ext cx="10364040" cy="114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913680" y="4662360"/>
            <a:ext cx="10364040" cy="114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5380920" y="4662000"/>
            <a:ext cx="1428840" cy="114012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5380920" y="4662000"/>
            <a:ext cx="1428840" cy="1140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13680" y="2138760"/>
            <a:ext cx="10364040" cy="2511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913680" y="4662360"/>
            <a:ext cx="10364040" cy="114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3680" y="2138760"/>
            <a:ext cx="10364040" cy="2511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913680" y="4662360"/>
            <a:ext cx="10364040" cy="114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913680" y="2138760"/>
            <a:ext cx="10364040" cy="2511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913680" y="4662360"/>
            <a:ext cx="5057640" cy="114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24760" y="4662360"/>
            <a:ext cx="5057640" cy="114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13680" y="2138760"/>
            <a:ext cx="10364040" cy="2511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913680" y="2138760"/>
            <a:ext cx="10364040" cy="11642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13680" y="2138760"/>
            <a:ext cx="10364040" cy="2511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913680" y="4662360"/>
            <a:ext cx="5057640" cy="54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913680" y="5258160"/>
            <a:ext cx="5057640" cy="54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4760" y="4662360"/>
            <a:ext cx="5057640" cy="114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3680" y="2138760"/>
            <a:ext cx="10364040" cy="2511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913680" y="4662360"/>
            <a:ext cx="10364040" cy="114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13680" y="2138760"/>
            <a:ext cx="10364040" cy="2511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913680" y="4662360"/>
            <a:ext cx="5057640" cy="114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4760" y="4662360"/>
            <a:ext cx="5057640" cy="54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24760" y="5258160"/>
            <a:ext cx="5057640" cy="54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913680" y="2138760"/>
            <a:ext cx="10364040" cy="2511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913680" y="4662360"/>
            <a:ext cx="5057640" cy="54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24760" y="4662360"/>
            <a:ext cx="5057640" cy="54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913680" y="5258160"/>
            <a:ext cx="10364040" cy="54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913680" y="2138760"/>
            <a:ext cx="10364040" cy="2511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913680" y="4662360"/>
            <a:ext cx="10364040" cy="54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913680" y="5258160"/>
            <a:ext cx="10364040" cy="54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913680" y="2138760"/>
            <a:ext cx="10364040" cy="2511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913680" y="4662360"/>
            <a:ext cx="5057640" cy="54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24760" y="4662360"/>
            <a:ext cx="5057640" cy="54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24760" y="5258160"/>
            <a:ext cx="5057640" cy="54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913680" y="5258160"/>
            <a:ext cx="5057640" cy="54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913680" y="2138760"/>
            <a:ext cx="10364040" cy="2511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913680" y="4662360"/>
            <a:ext cx="10364040" cy="114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913680" y="4662360"/>
            <a:ext cx="10364040" cy="114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5380920" y="4662000"/>
            <a:ext cx="1428840" cy="114012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5380920" y="4662000"/>
            <a:ext cx="1428840" cy="1140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913680" y="2138760"/>
            <a:ext cx="10364040" cy="2511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913680" y="4662360"/>
            <a:ext cx="10364040" cy="114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913680" y="2138760"/>
            <a:ext cx="10364040" cy="2511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913680" y="4662360"/>
            <a:ext cx="10364040" cy="114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913680" y="2138760"/>
            <a:ext cx="10364040" cy="2511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913680" y="4662360"/>
            <a:ext cx="5057640" cy="114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24760" y="4662360"/>
            <a:ext cx="5057640" cy="114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913680" y="2138760"/>
            <a:ext cx="10364040" cy="2511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3680" y="2138760"/>
            <a:ext cx="10364040" cy="2511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13680" y="4662360"/>
            <a:ext cx="10364040" cy="114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913680" y="2138760"/>
            <a:ext cx="10364040" cy="11642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913680" y="2138760"/>
            <a:ext cx="10364040" cy="2511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913680" y="4662360"/>
            <a:ext cx="5057640" cy="54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913680" y="5258160"/>
            <a:ext cx="5057640" cy="54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24760" y="4662360"/>
            <a:ext cx="5057640" cy="114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913680" y="2138760"/>
            <a:ext cx="10364040" cy="2511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913680" y="4662360"/>
            <a:ext cx="5057640" cy="114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24760" y="4662360"/>
            <a:ext cx="5057640" cy="54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24760" y="5258160"/>
            <a:ext cx="5057640" cy="54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913680" y="2138760"/>
            <a:ext cx="10364040" cy="2511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913680" y="4662360"/>
            <a:ext cx="5057640" cy="54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24760" y="4662360"/>
            <a:ext cx="5057640" cy="54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913680" y="5258160"/>
            <a:ext cx="10364040" cy="54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913680" y="2138760"/>
            <a:ext cx="10364040" cy="2511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913680" y="4662360"/>
            <a:ext cx="10364040" cy="54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913680" y="5258160"/>
            <a:ext cx="10364040" cy="54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913680" y="2138760"/>
            <a:ext cx="10364040" cy="2511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913680" y="4662360"/>
            <a:ext cx="5057640" cy="54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24760" y="4662360"/>
            <a:ext cx="5057640" cy="54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224760" y="5258160"/>
            <a:ext cx="5057640" cy="54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913680" y="5258160"/>
            <a:ext cx="5057640" cy="54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913680" y="2138760"/>
            <a:ext cx="10364040" cy="2511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913680" y="4662360"/>
            <a:ext cx="10364040" cy="114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913680" y="4662360"/>
            <a:ext cx="10364040" cy="114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5380920" y="4662000"/>
            <a:ext cx="1428840" cy="114012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5380920" y="4662000"/>
            <a:ext cx="1428840" cy="1140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3680" y="2138760"/>
            <a:ext cx="10364040" cy="2511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913680" y="4662360"/>
            <a:ext cx="5057640" cy="114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4760" y="4662360"/>
            <a:ext cx="5057640" cy="114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3680" y="2138760"/>
            <a:ext cx="10364040" cy="2511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913680" y="2138760"/>
            <a:ext cx="10364040" cy="11642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13680" y="2138760"/>
            <a:ext cx="10364040" cy="2511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913680" y="4662360"/>
            <a:ext cx="5057640" cy="54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913680" y="5258160"/>
            <a:ext cx="5057640" cy="54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24760" y="4662360"/>
            <a:ext cx="5057640" cy="114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13680" y="2138760"/>
            <a:ext cx="10364040" cy="2511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913680" y="4662360"/>
            <a:ext cx="5057640" cy="114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4760" y="4662360"/>
            <a:ext cx="5057640" cy="54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4760" y="5258160"/>
            <a:ext cx="5057640" cy="54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13680" y="2138760"/>
            <a:ext cx="10364040" cy="2511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913680" y="4662360"/>
            <a:ext cx="5057640" cy="54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4760" y="4662360"/>
            <a:ext cx="5057640" cy="54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913680" y="5258160"/>
            <a:ext cx="10364040" cy="54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751040" y="1300680"/>
            <a:ext cx="8689680" cy="2508840"/>
          </a:xfrm>
          <a:prstGeom prst="rect">
            <a:avLst/>
          </a:prstGeom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Fare clic per modificare lo stile del titolo dello schema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0A53D20-9765-4844-A478-A8AE7EF4F382}" type="datetime">
              <a:rPr b="0" lang="it-I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07/05/19</a:t>
            </a:fld>
            <a:endParaRPr b="0" lang="it-IT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</p:spPr>
        <p:txBody>
          <a:bodyPr anchor="ctr"/>
          <a:p>
            <a:endParaRPr b="0" lang="it-I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63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08C685E-0C92-4948-BA76-3CA2211EF993}" type="slidenum">
              <a:rPr b="0" lang="it-I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it-IT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  <a:endParaRPr b="0" lang="en-US" sz="16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  <a:endParaRPr b="0" lang="en-US" sz="14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  <a:endParaRPr b="0" lang="en-US" sz="14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42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Fare clic per modificare lo stile del titolo dello schema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Modifica gli stili del testo dello schema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Secondo livello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Terzo livello</a:t>
            </a:r>
            <a:endParaRPr b="0" lang="en-US" sz="16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Quarto livello</a:t>
            </a:r>
            <a:endParaRPr b="0" lang="en-US" sz="14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Quinto livello</a:t>
            </a:r>
            <a:endParaRPr b="0" lang="en-US" sz="14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A640FFD-E71A-47C8-8E59-C6A307384590}" type="datetime">
              <a:rPr b="0" lang="it-I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07/05/19</a:t>
            </a:fld>
            <a:endParaRPr b="0" lang="it-IT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</p:spPr>
        <p:txBody>
          <a:bodyPr anchor="ctr"/>
          <a:p>
            <a:endParaRPr b="0" lang="it-I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63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A7B06F8-EB2A-4875-B1C8-8EE338886594}" type="slidenum">
              <a:rPr b="0" lang="it-I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it-IT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83" name="Picture 7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913680" y="2138760"/>
            <a:ext cx="10364040" cy="25113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Fare clic per modificare lo stile del titolo dello schema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913680" y="4662360"/>
            <a:ext cx="10364040" cy="1140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Modifica gli stili del testo dello schema</a:t>
            </a:r>
            <a:endParaRPr b="0" lang="en-US" sz="16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6B3A578-6C92-48FA-996D-43AA860F2AF5}" type="datetime">
              <a:rPr b="0" lang="it-I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07/05/19</a:t>
            </a:fld>
            <a:endParaRPr b="0" lang="it-IT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</p:spPr>
        <p:txBody>
          <a:bodyPr anchor="ctr"/>
          <a:p>
            <a:endParaRPr b="0" lang="it-I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63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A3920FD-3172-405C-99E0-59925B2DEF45}" type="slidenum">
              <a:rPr b="0" lang="it-I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it-IT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365120" y="1300680"/>
            <a:ext cx="9568800" cy="2508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4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TICKETING SYSTEM – ISSSR 2017-18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751040" y="3886200"/>
            <a:ext cx="8689680" cy="1371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it-IT" sz="2200" spc="-1" strike="noStrike" cap="all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CARMINE SCARPITTA</a:t>
            </a:r>
            <a:endParaRPr b="0" lang="it-IT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Architettura software di backend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42" name="Segnaposto contenuto 4" descr=""/>
          <p:cNvPicPr/>
          <p:nvPr/>
        </p:nvPicPr>
        <p:blipFill>
          <a:blip r:embed="rId1"/>
          <a:stretch/>
        </p:blipFill>
        <p:spPr>
          <a:xfrm>
            <a:off x="3459240" y="2367000"/>
            <a:ext cx="5273280" cy="342396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Gestione dell’autenticazione e delle autorizzazioni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Autenticazione: 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Meccanismo di autenticazione stateless attraverso jwt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Jwt basa l’autenticazione su un token scambiato tra client e server e cifrato con la chiave segreta del server per garantire integrità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Efficace ed efficiente: non richiede la memorizzazione di uno stato lato server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Lato fe, Il token viene salvato nel session storage e inviato nell’header di ogni richiesta: angular jwt fa questo automaticamente per noi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Script customizzato per effettuare richieste autenticate tramite postman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Gestione dell’autenticazione e delle autorizzazioni (2)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913680" y="2367000"/>
            <a:ext cx="10363320" cy="411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Gestione dei permessi attraverso l’implementazione di acl (access control list):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L’Access Control List (ACL) è un elenco di autorizzazioni associate a un oggetto. 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Una ACL specifica a quali identità sono concesse operazioni su un dato oggetto. 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Spring ACL aiuta a definire le autorizzazioni per specifici utenti/ruoli su una singola istanza Java. 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Per far funzionare il meccanismo delle acl di spring security è richiesta l’inizializzazione di 4 tabelle, come specificato nella documentazione di spring security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Semplice da usare: basta usare le annotazioni preauthorize, postauthorize, prefilter, postfilter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Apertura ticket basata su mail (1)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E’ possibile configurare un indirizzo e-mail nel file application.properties per gestire l’apertura di ticket tramite e-mail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Per aprire un nuovo ticket è sufficiente mandare un’email all’indirizzo pre-configurato: la mail deve avere un formato specifico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Una nuova email viene inviata ogni volta che un customer apre un ticket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Apertura ticket basata su mail (2)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50" name="Segnaposto contenuto 3" descr=""/>
          <p:cNvPicPr/>
          <p:nvPr/>
        </p:nvPicPr>
        <p:blipFill>
          <a:blip r:embed="rId1"/>
          <a:stretch/>
        </p:blipFill>
        <p:spPr>
          <a:xfrm>
            <a:off x="3216960" y="1738800"/>
            <a:ext cx="5536440" cy="450036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Apertura ticket basata su mail(3)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Un thread che controlla la ricezione di nuove email è schedulato periodicamente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 e-mail possono essere rigettate per diversi motivi: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Indirizzo email sorgente non registrato al sistema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Indirizzo email non appartenente a nessuna company presente nel sistema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Formato non corretto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Target/priority/category non valida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Per l’integrazione con il progetto autenticazione/permessi è stato necessario autenticare il thread che effettua il controllo delle email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Relazioni e pianificazione (1)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913680" y="1699920"/>
            <a:ext cx="10363320" cy="4539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CUSTOMER: 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Può creare nuovi ticket e visualizzare lo stato dei suoi ticket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Team member: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Può Visualizzare il gantt associato al suo team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Team leader: 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può pianificare l’esecuzione di un ticket aggiungendolo al gantt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Admin può: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Definire nuove relazioni tra i ticket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Creare nuove relazioni tra due ticket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Gestire l’escalation dei ticket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Relazioni e pianificazione (2)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913680" y="1854720"/>
            <a:ext cx="10363320" cy="4726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3 relazioni: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Equivalenza: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 = B se risolvere A equivale a risolvere B</a:t>
            </a:r>
            <a:endParaRPr b="0" lang="en-US" sz="16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Dipendenza: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 → B se per risolvere A devo prima risolvere B</a:t>
            </a:r>
            <a:endParaRPr b="0" lang="en-US" sz="16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Regressione: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 ~&gt; B se la risoluzione di B ha generato A</a:t>
            </a:r>
            <a:endParaRPr b="0" lang="en-US" sz="16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Definizione di nuove relazioni non custom con proprietà di ciclicità o meno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 ticket in stato di pending sono classificati in base a un rank che ne determina la priorità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Il sistema ricalcola il rank dei ticket periodicamente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Gestione workflow (1)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913680" y="1699920"/>
            <a:ext cx="10363320" cy="484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Creazione di macchine a stati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Associazione di una macchina a stati a un prodotto: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Gestisce il ciclo di vita di un ticket associato a quel prodotto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Stati possibili: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VALIDATION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DISPATCHING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EDIT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PENDING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EXECUTION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ACCEPTANCE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REOPENED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CLOSED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Gestione workflow (2)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Ogni ruolo utente gestisce una parte del ciclo di vita del ticket: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Team coordinator: 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validation -&gt; PENDING, EDIT</a:t>
            </a:r>
            <a:endParaRPr b="0" lang="en-US" sz="16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REOPENED -&gt; EXECUTION</a:t>
            </a:r>
            <a:endParaRPr b="0" lang="en-US" sz="16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TEAM LEADER: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PENDING -&gt; EXECUTION, VALIDATION</a:t>
            </a:r>
            <a:endParaRPr b="0" lang="en-US" sz="16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TEAM MEMBER: 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EXECUTION -&gt; ACCEPTANCE, PENDING</a:t>
            </a:r>
            <a:endParaRPr b="0" lang="en-US" sz="16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b="0" lang="en-US" sz="16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INTRODUZIONE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OBIETTIVO: SVILUPpare un sistema software che offre un servizio di gestione di ticket di assistenza. 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La piattaforma riunisce tutte le richieste di supporto dei clienti in un unico luogo. 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Permette alle aziende di offrire supporto online per i propri prodotti ai clienti in maniera semplice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Libreria di logging (1)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913680" y="1764360"/>
            <a:ext cx="10363320" cy="4726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Tiene traccia delle operazioni effettuate all’interno del sistema e degli oggetti coinvolti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Due oggetti configurati come entity in spring e mappati sul db: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Record: 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Author</a:t>
            </a:r>
            <a:endParaRPr b="0" lang="en-US" sz="16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Operation_name</a:t>
            </a:r>
            <a:endParaRPr b="0" lang="en-US" sz="16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Tag</a:t>
            </a:r>
            <a:endParaRPr b="0" lang="en-US" sz="16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timestamp</a:t>
            </a:r>
            <a:endParaRPr b="0" lang="en-US" sz="16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Payload: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Class_type</a:t>
            </a:r>
            <a:endParaRPr b="0" lang="en-US" sz="16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Json</a:t>
            </a:r>
            <a:endParaRPr b="0" lang="en-US" sz="16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Record_id</a:t>
            </a:r>
            <a:endParaRPr b="0" lang="en-US" sz="16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b="0" lang="en-US" sz="16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Libreria di logging (2)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65" name="Immagine 3" descr=""/>
          <p:cNvPicPr/>
          <p:nvPr/>
        </p:nvPicPr>
        <p:blipFill>
          <a:blip r:embed="rId1"/>
          <a:srcRect l="0" t="0" r="0" b="56026"/>
          <a:stretch/>
        </p:blipFill>
        <p:spPr>
          <a:xfrm>
            <a:off x="5419440" y="3047040"/>
            <a:ext cx="6581520" cy="1595880"/>
          </a:xfrm>
          <a:prstGeom prst="rect">
            <a:avLst/>
          </a:prstGeom>
          <a:ln>
            <a:noFill/>
          </a:ln>
        </p:spPr>
      </p:pic>
      <p:pic>
        <p:nvPicPr>
          <p:cNvPr id="166" name="Immagine 4" descr=""/>
          <p:cNvPicPr/>
          <p:nvPr/>
        </p:nvPicPr>
        <p:blipFill>
          <a:blip r:embed="rId2"/>
          <a:srcRect l="18698" t="20629" r="45922" b="50005"/>
          <a:stretch/>
        </p:blipFill>
        <p:spPr>
          <a:xfrm>
            <a:off x="592560" y="2877840"/>
            <a:ext cx="4314240" cy="193464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Documentazione &amp; considerazioni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913680" y="2367000"/>
            <a:ext cx="10363320" cy="4277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Documentazione: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documentazione per l’avvio e la configurazione del progetto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Javadoc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Difficoltà riscontrate: 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L’introduzione dei meccanismi di autorizzazione e autenticazione rende difficili diverse operazioni: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la creazione di utenti, ticket o altri oggetti all’interno del codice java</a:t>
            </a:r>
            <a:endParaRPr b="0" lang="en-US" sz="16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La ricezione di email e creazione automatica di ticket</a:t>
            </a:r>
            <a:endParaRPr b="0" lang="en-US" sz="16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Scarso accoppiamento tra i progetti: modello del ticket, terminologia differente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Documentazione non inclusa in alcuni progetti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913680" y="1314360"/>
            <a:ext cx="10364040" cy="25113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1" lang="en-US" sz="6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Grazie per l’attenzione!</a:t>
            </a:r>
            <a:endParaRPr b="0" lang="en-US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Attori principali del sistema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Attori principali: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Customer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Team leader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Team member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Team coordinator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Admin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Tutti possono modificare il proprio profilo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Attori: customer</a:t>
            </a: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E’ l’utilizzatore finale del sistema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Può: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Registrarsi al sistema tramite un form di registrazione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aprire ticket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controllarne lo stato di avanzamento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comunicare tramite commenti con il team che si occupa della risoluzione dei ticket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Accettare o rigettare la risoluzione di un ticket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Attori: team member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Team member: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Prende in carico ticket creati dai customer e si occupa della loro risoluzione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Gestisce un ticket in stato di esecuzione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Al termine mette il ticket in stato di acceptance 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Può far parte di uno o più team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Attori: team leader / TEAM COORDINATOR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TeAM leader: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 occupa della direzione di un team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Prende in carico un ticket assegnato al suo team e lo assegna a un team member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Prende ticket dallo stato di pending e li mette in stato di esecuzione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Ogni team ha un solo leader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TEAM COORDINATOR: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 occupa della creazione dei team e assegna team leader / team member ai diversi team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E’ responsabile della transizione di stato validazione-&gt;pending per un ticket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attori: admin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Admin: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È l’amministratore del sistema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Può inserire utenti nel sistema e assegnare loro ruoli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Responsabile creazione dei gruppi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Responsabile del setting dei permessi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Responsabile della creazione e gestione dei target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Lavoro di integrazione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6 progetti: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Gestione dell’autenticazione e delle autorizzazioni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Apertura automatica di ticket tramite mail o su eventi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Modellazione del ticket, gestione delle relazioni tra ticket (built-in e create a runtime), escalation automatica sulla base di parametri, pianificazione dei ticket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Libreria di logging e auditing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Gestione del workflow di un ticket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Categorizzazione automatica dei ticket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Obiettivo: integrare i 6 progetti in un unico progetto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Architettura di sistema: Tecnologie impiegate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Progetto: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Autorizzazioni: </a:t>
            </a: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angular (fe) + mysql (db)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Monitoring:</a:t>
            </a: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angular (fe) + postgres (DB)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Relazioni e pianificazione:</a:t>
            </a: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angular (fe) + postgres (DB)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Logging/auditing: </a:t>
            </a: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       postgres (DB)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Gestione Workflow:</a:t>
            </a: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angular (fe) + postgres (DB)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Categorizzazione auto:</a:t>
            </a: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reactjs (fe) + mongoDb (DB)</a:t>
            </a:r>
            <a:endParaRPr b="0" lang="en-US" sz="18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Progetto integrazione: angular (FE) + postgres (DB)</a:t>
            </a:r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b="0" lang="en-US" sz="2000" spc="-1" strike="noStrike" cap="all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TM04033925[[fn=Goccia]]</Template>
  <TotalTime>598</TotalTime>
  <Application>LibreOffice/5.2.7.2$Linux_X86_64 LibreOffice_project/20m0$Build-2</Application>
  <Words>1072</Words>
  <Paragraphs>159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2018-09-19T05:39:37Z</dcterms:created>
  <dc:creator>Carmine Scarpitta</dc:creator>
  <dc:description/>
  <dc:language>it-IT</dc:language>
  <cp:lastModifiedBy/>
  <dcterms:modified xsi:type="dcterms:W3CDTF">2019-05-07T13:46:15Z</dcterms:modified>
  <cp:revision>20</cp:revision>
  <dc:subject/>
  <dc:title>TICKETING SYSTEM – ISSSR 2017-18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