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69" r:id="rId4"/>
    <p:sldId id="270" r:id="rId5"/>
    <p:sldId id="272" r:id="rId6"/>
    <p:sldId id="271" r:id="rId7"/>
    <p:sldId id="273" r:id="rId8"/>
    <p:sldId id="258" r:id="rId9"/>
    <p:sldId id="274" r:id="rId10"/>
    <p:sldId id="275" r:id="rId11"/>
    <p:sldId id="259" r:id="rId12"/>
    <p:sldId id="276" r:id="rId13"/>
    <p:sldId id="260" r:id="rId14"/>
    <p:sldId id="277" r:id="rId15"/>
    <p:sldId id="278" r:id="rId16"/>
    <p:sldId id="279" r:id="rId17"/>
    <p:sldId id="280" r:id="rId18"/>
    <p:sldId id="261" r:id="rId19"/>
    <p:sldId id="262" r:id="rId20"/>
    <p:sldId id="263" r:id="rId21"/>
    <p:sldId id="264" r:id="rId22"/>
    <p:sldId id="266" r:id="rId23"/>
    <p:sldId id="265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26DEF-2773-42AE-ADD9-878BAACDECF6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B650-CDAF-4E8D-87D3-15F109958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25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E7FF-3DD8-47ED-8B4C-ED5FDFCACF6B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4F46-4E23-46C2-83D3-0A495CB3FC28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54AC-D78B-4EED-95F2-0E500505109C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B841-CEC9-44DC-9903-39D15256B062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2C8-EEE2-451C-8ADD-D72E179267D0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6D1C-57AA-4205-8F99-9062969EF6C8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330-F80F-4C3C-A729-1EC29D0FE602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D278-B419-406B-B28E-D74B9F1A2808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EAF4-C86E-4926-AFFF-26B546B83CAB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A737-1FA2-4A92-97BA-8F085F66C2C5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D85D315-A7B9-4EC0-B006-02BCEFD51825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E50A43-3A66-4129-8837-28E23824743A}" type="datetime1">
              <a:rPr lang="en-US" smtClean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gerio.silva@udesc.br" TargetMode="External"/><Relationship Id="rId2" Type="http://schemas.openxmlformats.org/officeDocument/2006/relationships/hyperlink" Target="mailto:claudio.sa@udesc.b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afaelberri@usp.br" TargetMode="External"/><Relationship Id="rId4" Type="http://schemas.openxmlformats.org/officeDocument/2006/relationships/hyperlink" Target="mailto:adriano.orese@udesc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86BCB-9A93-4E86-8B9F-CDCFA7C87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parte 1 – Noções básicas sobre sistemas de computação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AEA18A-8A27-42DE-AAAD-4EB206653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6459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Claudio Cesar de Sa - </a:t>
            </a:r>
            <a:r>
              <a:rPr lang="pt-BR" dirty="0">
                <a:hlinkClick r:id="rId2"/>
              </a:rPr>
              <a:t>claudio.sa@udesc.br</a:t>
            </a:r>
            <a:endParaRPr lang="pt-BR" dirty="0"/>
          </a:p>
          <a:p>
            <a:r>
              <a:rPr lang="pt-BR" dirty="0"/>
              <a:t>Rogério Eduardo da Silva - </a:t>
            </a:r>
            <a:r>
              <a:rPr lang="pt-BR" dirty="0">
                <a:hlinkClick r:id="rId3"/>
              </a:rPr>
              <a:t>rogerio.silva@udesc.br</a:t>
            </a:r>
            <a:endParaRPr lang="pt-BR" dirty="0"/>
          </a:p>
          <a:p>
            <a:r>
              <a:rPr lang="it-IT" dirty="0"/>
              <a:t>Adriano Fiorese - </a:t>
            </a:r>
            <a:r>
              <a:rPr lang="pt-BR" dirty="0">
                <a:hlinkClick r:id="rId4"/>
              </a:rPr>
              <a:t>adriano.orese@udesc.br</a:t>
            </a:r>
            <a:endParaRPr lang="pt-BR" dirty="0"/>
          </a:p>
          <a:p>
            <a:r>
              <a:rPr lang="pt-BR" dirty="0"/>
              <a:t>Rafael Alceste Berri - </a:t>
            </a:r>
            <a:r>
              <a:rPr lang="pt-BR" dirty="0">
                <a:hlinkClick r:id="rId5"/>
              </a:rPr>
              <a:t>rafaelberri@usp.br</a:t>
            </a:r>
            <a:endParaRPr lang="pt-BR" dirty="0"/>
          </a:p>
          <a:p>
            <a:endParaRPr lang="it-IT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241AB0-0E93-4A90-9BE7-73153405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8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B9607E2-1C76-424B-8FF0-580615846E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A668AF-CC37-4641-8D2B-4C91B3ACB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157" y="479893"/>
            <a:ext cx="5123687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3165DC-54F4-4EF5-8B97-5BE55AA3DB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3355" y="644485"/>
            <a:ext cx="4756891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Resultado de imagem para MANIAC-I">
            <a:extLst>
              <a:ext uri="{FF2B5EF4-FFF2-40B4-BE49-F238E27FC236}">
                <a16:creationId xmlns:a16="http://schemas.microsoft.com/office/drawing/2014/main" id="{40115CE0-1940-4A10-9EA8-9910B1BFA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9" r="9" b="4077"/>
          <a:stretch/>
        </p:blipFill>
        <p:spPr bwMode="auto">
          <a:xfrm>
            <a:off x="9276491" y="805352"/>
            <a:ext cx="2090609" cy="189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sultado de imagem para UNIVAC-H">
            <a:extLst>
              <a:ext uri="{FF2B5EF4-FFF2-40B4-BE49-F238E27FC236}">
                <a16:creationId xmlns:a16="http://schemas.microsoft.com/office/drawing/2014/main" id="{2A620196-200B-47F0-A05A-D9B93DED8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3" b="17045"/>
          <a:stretch/>
        </p:blipFill>
        <p:spPr bwMode="auto">
          <a:xfrm>
            <a:off x="6941976" y="2874988"/>
            <a:ext cx="4425123" cy="272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m para MANIAC-II">
            <a:extLst>
              <a:ext uri="{FF2B5EF4-FFF2-40B4-BE49-F238E27FC236}">
                <a16:creationId xmlns:a16="http://schemas.microsoft.com/office/drawing/2014/main" id="{5B36C309-ECA9-4C81-87AC-1428FC6E4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3" r="5221" b="-1"/>
          <a:stretch/>
        </p:blipFill>
        <p:spPr bwMode="auto">
          <a:xfrm>
            <a:off x="6941977" y="805352"/>
            <a:ext cx="2161366" cy="190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4879901" cy="1188720"/>
          </a:xfrm>
        </p:spPr>
        <p:txBody>
          <a:bodyPr>
            <a:normAutofit/>
          </a:bodyPr>
          <a:lstStyle/>
          <a:p>
            <a:r>
              <a:rPr lang="pt-BR" sz="2400"/>
              <a:t>Histórico da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4879900" cy="3101983"/>
          </a:xfrm>
        </p:spPr>
        <p:txBody>
          <a:bodyPr>
            <a:normAutofit/>
          </a:bodyPr>
          <a:lstStyle/>
          <a:p>
            <a:r>
              <a:rPr lang="pt-BR" dirty="0"/>
              <a:t>Em 1952 surgem os computadores MANIAC-I, MANIAC-II e UNIVAC-H</a:t>
            </a:r>
          </a:p>
          <a:p>
            <a:pPr lvl="1"/>
            <a:r>
              <a:rPr lang="pt-BR" dirty="0"/>
              <a:t>Surge a Eletrônica, ou seja, a energia pode ser controlada!</a:t>
            </a:r>
          </a:p>
          <a:p>
            <a:r>
              <a:rPr lang="pt-BR" u="sng" dirty="0"/>
              <a:t>Mas, o que de especial surgiu nessa época?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8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esultado de imagem para transistor">
            <a:extLst>
              <a:ext uri="{FF2B5EF4-FFF2-40B4-BE49-F238E27FC236}">
                <a16:creationId xmlns:a16="http://schemas.microsoft.com/office/drawing/2014/main" id="{FD6613BB-6ABF-4174-810E-129293452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83" y="964692"/>
            <a:ext cx="3081527" cy="230344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iodo">
            <a:extLst>
              <a:ext uri="{FF2B5EF4-FFF2-40B4-BE49-F238E27FC236}">
                <a16:creationId xmlns:a16="http://schemas.microsoft.com/office/drawing/2014/main" id="{E5B0CC95-CEBE-4A50-BEE7-997EB3A56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3763879"/>
            <a:ext cx="3707652" cy="1946515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pt-BR"/>
              <a:t>Histórico da Computação - Eletrônica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pt-BR" dirty="0"/>
              <a:t>Nos anos 50 surge o diodo (</a:t>
            </a:r>
            <a:r>
              <a:rPr lang="pt-BR" u="sng" dirty="0"/>
              <a:t>barreiras</a:t>
            </a:r>
            <a:r>
              <a:rPr lang="pt-BR" dirty="0"/>
              <a:t>) e o transistor (</a:t>
            </a:r>
            <a:r>
              <a:rPr lang="pt-BR" u="sng" dirty="0"/>
              <a:t>amplificador e interruptor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Permitiram a miniaturização dos circuitos eletrônicos</a:t>
            </a:r>
          </a:p>
          <a:p>
            <a:pPr lvl="1"/>
            <a:r>
              <a:rPr lang="pt-BR" dirty="0"/>
              <a:t>Começa a era dos circuitos Short </a:t>
            </a:r>
            <a:r>
              <a:rPr lang="pt-BR" dirty="0" err="1"/>
              <a:t>Scale</a:t>
            </a:r>
            <a:r>
              <a:rPr lang="pt-BR" dirty="0"/>
              <a:t> </a:t>
            </a:r>
            <a:r>
              <a:rPr lang="pt-BR" dirty="0" err="1"/>
              <a:t>Integration</a:t>
            </a:r>
            <a:r>
              <a:rPr lang="pt-BR" dirty="0"/>
              <a:t> - SSI</a:t>
            </a:r>
          </a:p>
          <a:p>
            <a:pPr lvl="1"/>
            <a:r>
              <a:rPr lang="pt-BR" dirty="0"/>
              <a:t> ... que logo se tornam </a:t>
            </a:r>
            <a:r>
              <a:rPr lang="pt-BR" i="1" dirty="0" err="1"/>
              <a:t>Medium</a:t>
            </a:r>
            <a:r>
              <a:rPr lang="pt-BR" i="1" dirty="0"/>
              <a:t> </a:t>
            </a:r>
            <a:r>
              <a:rPr lang="pt-BR" i="1" dirty="0" err="1"/>
              <a:t>Scale</a:t>
            </a:r>
            <a:r>
              <a:rPr lang="pt-BR" i="1" dirty="0"/>
              <a:t> </a:t>
            </a:r>
            <a:r>
              <a:rPr lang="pt-BR" i="1" dirty="0" err="1"/>
              <a:t>Integration</a:t>
            </a:r>
            <a:r>
              <a:rPr lang="pt-BR" i="1" dirty="0"/>
              <a:t> </a:t>
            </a:r>
            <a:r>
              <a:rPr lang="pt-BR" dirty="0"/>
              <a:t>- MSI que continham de 100 a 1000 portas logicas na mesma pastilha</a:t>
            </a:r>
          </a:p>
          <a:p>
            <a:pPr lvl="1"/>
            <a:r>
              <a:rPr lang="pt-BR" dirty="0"/>
              <a:t> Já os </a:t>
            </a:r>
            <a:r>
              <a:rPr lang="pt-BR" i="1" dirty="0" err="1"/>
              <a:t>Long</a:t>
            </a:r>
            <a:r>
              <a:rPr lang="pt-BR" i="1" dirty="0"/>
              <a:t> </a:t>
            </a:r>
            <a:r>
              <a:rPr lang="pt-BR" i="1" dirty="0" err="1"/>
              <a:t>Scale</a:t>
            </a:r>
            <a:r>
              <a:rPr lang="pt-BR" i="1" dirty="0"/>
              <a:t> </a:t>
            </a:r>
            <a:r>
              <a:rPr lang="pt-BR" i="1" dirty="0" err="1"/>
              <a:t>Integration</a:t>
            </a:r>
            <a:r>
              <a:rPr lang="pt-BR" i="1" dirty="0"/>
              <a:t> </a:t>
            </a:r>
            <a:r>
              <a:rPr lang="pt-BR" dirty="0"/>
              <a:t>- LSI continham entre 1000 e 10000 portas logicas</a:t>
            </a:r>
          </a:p>
          <a:p>
            <a:pPr lvl="1"/>
            <a:r>
              <a:rPr lang="pt-BR" dirty="0"/>
              <a:t>Chegamos ao </a:t>
            </a:r>
            <a:r>
              <a:rPr lang="pt-BR" i="1" dirty="0" err="1"/>
              <a:t>Very</a:t>
            </a:r>
            <a:r>
              <a:rPr lang="pt-BR" i="1" dirty="0"/>
              <a:t> </a:t>
            </a:r>
            <a:r>
              <a:rPr lang="pt-BR" i="1" dirty="0" err="1"/>
              <a:t>Long</a:t>
            </a:r>
            <a:r>
              <a:rPr lang="pt-BR" i="1" dirty="0"/>
              <a:t> </a:t>
            </a:r>
            <a:r>
              <a:rPr lang="pt-BR" i="1" dirty="0" err="1"/>
              <a:t>Scale</a:t>
            </a:r>
            <a:r>
              <a:rPr lang="pt-BR" i="1" dirty="0"/>
              <a:t> </a:t>
            </a:r>
            <a:r>
              <a:rPr lang="pt-BR" i="1" dirty="0" err="1"/>
              <a:t>Integration</a:t>
            </a:r>
            <a:r>
              <a:rPr lang="pt-BR" dirty="0"/>
              <a:t> - VLSI ao se ultrapassar as </a:t>
            </a:r>
            <a:r>
              <a:rPr lang="pt-BR" u="sng" dirty="0"/>
              <a:t>10000 portas logicas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8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BC1C76C-5E0D-4BB9-830C-64399211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895" y="2318511"/>
            <a:ext cx="3270741" cy="255117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pt-BR"/>
              <a:t>Histórico da Computação - Eletrônica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pt-BR" dirty="0"/>
              <a:t>(1971) Surge o microprocessador</a:t>
            </a:r>
          </a:p>
          <a:p>
            <a:pPr lvl="1"/>
            <a:r>
              <a:rPr lang="pt-BR" dirty="0"/>
              <a:t>Permitiu a implementação de </a:t>
            </a:r>
            <a:r>
              <a:rPr lang="pt-BR" u="sng" dirty="0"/>
              <a:t>toda a CPU em um único circuito integrado</a:t>
            </a:r>
          </a:p>
          <a:p>
            <a:pPr lvl="1"/>
            <a:r>
              <a:rPr lang="pt-BR" dirty="0"/>
              <a:t>Surgem os </a:t>
            </a:r>
            <a:r>
              <a:rPr lang="pt-BR" i="1" u="sng" dirty="0"/>
              <a:t>computadores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1268" name="Picture 4" descr="Resultado de imagem para &quot;apple ii&quot; original">
            <a:extLst>
              <a:ext uri="{FF2B5EF4-FFF2-40B4-BE49-F238E27FC236}">
                <a16:creationId xmlns:a16="http://schemas.microsoft.com/office/drawing/2014/main" id="{14092F7B-A3F6-49D5-8662-E5E84CE5A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7700"/>
            <a:ext cx="36004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1562CE-B45B-4204-97FE-F86F11E30215}"/>
              </a:ext>
            </a:extLst>
          </p:cNvPr>
          <p:cNvSpPr txBox="1"/>
          <p:nvPr/>
        </p:nvSpPr>
        <p:spPr>
          <a:xfrm>
            <a:off x="2099180" y="4487742"/>
            <a:ext cx="3487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 microcomputador Pessoal</a:t>
            </a:r>
          </a:p>
          <a:p>
            <a:r>
              <a:rPr lang="pt-BR" dirty="0"/>
              <a:t>Apple II (1976)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270" name="Picture 6" descr="Resultado de imagem para ibm pc 1981">
            <a:extLst>
              <a:ext uri="{FF2B5EF4-FFF2-40B4-BE49-F238E27FC236}">
                <a16:creationId xmlns:a16="http://schemas.microsoft.com/office/drawing/2014/main" id="{AA8CC7F4-05B5-4DF6-9036-283B336E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4966138"/>
            <a:ext cx="2844800" cy="18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010DDFB-75C0-4CA7-9F23-594C2CD78EB0}"/>
              </a:ext>
            </a:extLst>
          </p:cNvPr>
          <p:cNvSpPr txBox="1"/>
          <p:nvPr/>
        </p:nvSpPr>
        <p:spPr>
          <a:xfrm>
            <a:off x="7764265" y="6257835"/>
            <a:ext cx="3487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IBM PC (1981)</a:t>
            </a:r>
          </a:p>
          <a:p>
            <a:r>
              <a:rPr lang="pt-BR" dirty="0"/>
              <a:t>Arquitetura aberta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85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sultado de imagem para válculas a vácuo">
            <a:extLst>
              <a:ext uri="{FF2B5EF4-FFF2-40B4-BE49-F238E27FC236}">
                <a16:creationId xmlns:a16="http://schemas.microsoft.com/office/drawing/2014/main" id="{C164E069-4154-4940-9820-646A61113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" y="3377509"/>
            <a:ext cx="4671595" cy="226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CD3F51F-E0F2-41F0-9EAD-111C87DFF5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 descr="Resultado de imagem para cartões perfurados">
            <a:extLst>
              <a:ext uri="{FF2B5EF4-FFF2-40B4-BE49-F238E27FC236}">
                <a16:creationId xmlns:a16="http://schemas.microsoft.com/office/drawing/2014/main" id="{C750AF85-0408-4698-9022-F16795A7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" y="953559"/>
            <a:ext cx="4671595" cy="21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pt-BR" sz="2200"/>
              <a:t>Histórico da Computação – Gerações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1ª - a base de válvulas a vácuo; aplicações científicas e militares; utilizavam linguagem de maquina e cartões perfurados.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Resultado de imagem para memória magnética tambores">
            <a:extLst>
              <a:ext uri="{FF2B5EF4-FFF2-40B4-BE49-F238E27FC236}">
                <a16:creationId xmlns:a16="http://schemas.microsoft.com/office/drawing/2014/main" id="{311252A4-B4B5-4C31-ADDB-D9C56A43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980" y="3377509"/>
            <a:ext cx="2317101" cy="273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CD3F51F-E0F2-41F0-9EAD-111C87DFF5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Resultado de imagem para memória magnética fitas">
            <a:extLst>
              <a:ext uri="{FF2B5EF4-FFF2-40B4-BE49-F238E27FC236}">
                <a16:creationId xmlns:a16="http://schemas.microsoft.com/office/drawing/2014/main" id="{7B5DDA80-C1B9-4852-8228-F1F14E07A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35" y="321733"/>
            <a:ext cx="3645390" cy="273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pt-BR" sz="2200"/>
              <a:t>Histórico da Computação – Gerações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2ª - a base de </a:t>
            </a:r>
            <a:r>
              <a:rPr lang="pt-BR" u="sng" dirty="0">
                <a:solidFill>
                  <a:srgbClr val="FFFFFF"/>
                </a:solidFill>
              </a:rPr>
              <a:t>transistores</a:t>
            </a:r>
            <a:r>
              <a:rPr lang="pt-BR" dirty="0">
                <a:solidFill>
                  <a:srgbClr val="FFFFFF"/>
                </a:solidFill>
              </a:rPr>
              <a:t>; utilizavam linguagens de montagem (</a:t>
            </a:r>
            <a:r>
              <a:rPr lang="pt-BR" u="sng" dirty="0">
                <a:solidFill>
                  <a:srgbClr val="FFFFFF"/>
                </a:solidFill>
              </a:rPr>
              <a:t>Assembly)</a:t>
            </a:r>
            <a:r>
              <a:rPr lang="pt-BR" dirty="0">
                <a:solidFill>
                  <a:srgbClr val="FFFFFF"/>
                </a:solidFill>
              </a:rPr>
              <a:t> e de mais alto nível como COBOL, </a:t>
            </a:r>
            <a:r>
              <a:rPr lang="pt-BR" dirty="0" err="1">
                <a:solidFill>
                  <a:srgbClr val="FFFFFF"/>
                </a:solidFill>
              </a:rPr>
              <a:t>ForTran</a:t>
            </a:r>
            <a:r>
              <a:rPr lang="pt-BR" dirty="0">
                <a:solidFill>
                  <a:srgbClr val="FFFFFF"/>
                </a:solidFill>
              </a:rPr>
              <a:t> e </a:t>
            </a:r>
            <a:r>
              <a:rPr lang="pt-BR" dirty="0" err="1">
                <a:solidFill>
                  <a:srgbClr val="FFFFFF"/>
                </a:solidFill>
              </a:rPr>
              <a:t>Algol</a:t>
            </a:r>
            <a:r>
              <a:rPr lang="pt-BR" dirty="0">
                <a:solidFill>
                  <a:srgbClr val="FFFFFF"/>
                </a:solidFill>
              </a:rPr>
              <a:t>. Usavam memorias magnéticas como fitas e tambores.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sultado de imagem para circuitos integrados (SSI e MSI)">
            <a:extLst>
              <a:ext uri="{FF2B5EF4-FFF2-40B4-BE49-F238E27FC236}">
                <a16:creationId xmlns:a16="http://schemas.microsoft.com/office/drawing/2014/main" id="{49378E7D-E2CB-4BB4-84A5-FA41BE41A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16" y="2743200"/>
            <a:ext cx="3613403" cy="266305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pt-BR" dirty="0"/>
              <a:t>Histórico da Computação – Gerações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pt-BR" dirty="0"/>
              <a:t>3ª - a base de circuitos integrados (SSI e MSI); surgimento do </a:t>
            </a:r>
            <a:r>
              <a:rPr lang="pt-BR" u="sng" dirty="0"/>
              <a:t>software</a:t>
            </a:r>
            <a:r>
              <a:rPr lang="pt-BR" dirty="0"/>
              <a:t> como sistemas operacionais; memorias a base de </a:t>
            </a:r>
            <a:r>
              <a:rPr lang="pt-BR" u="sng" dirty="0"/>
              <a:t>semicondutores</a:t>
            </a:r>
            <a:r>
              <a:rPr lang="pt-BR" dirty="0"/>
              <a:t> e </a:t>
            </a:r>
            <a:r>
              <a:rPr lang="pt-BR" u="sng" dirty="0"/>
              <a:t>discos magnéticos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esultado de imagem para microprocessador">
            <a:extLst>
              <a:ext uri="{FF2B5EF4-FFF2-40B4-BE49-F238E27FC236}">
                <a16:creationId xmlns:a16="http://schemas.microsoft.com/office/drawing/2014/main" id="{7881497F-09B9-4392-BDE9-52DBBD2D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16" y="2743200"/>
            <a:ext cx="3201357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pt-BR" dirty="0"/>
              <a:t>Histórico da Computação – Gerações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pt-BR" dirty="0"/>
              <a:t>4ª - advento do microprocessador; usa LSI; armazena em </a:t>
            </a:r>
            <a:r>
              <a:rPr lang="pt-BR" u="sng" dirty="0" err="1"/>
              <a:t>Floppy</a:t>
            </a:r>
            <a:r>
              <a:rPr lang="pt-BR" u="sng" dirty="0"/>
              <a:t> disks</a:t>
            </a:r>
            <a:r>
              <a:rPr lang="pt-BR" dirty="0"/>
              <a:t>; uso das </a:t>
            </a:r>
            <a:r>
              <a:rPr lang="pt-BR" u="sng" dirty="0"/>
              <a:t>linguagens de programação</a:t>
            </a:r>
            <a:r>
              <a:rPr lang="pt-BR" dirty="0"/>
              <a:t> e o surgimento das </a:t>
            </a:r>
            <a:r>
              <a:rPr lang="pt-BR" u="sng" dirty="0"/>
              <a:t>redes</a:t>
            </a:r>
            <a:r>
              <a:rPr lang="pt-BR" dirty="0"/>
              <a:t> de comunicação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4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da Computação – Gerações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5ª - (</a:t>
            </a:r>
            <a:r>
              <a:rPr lang="pt-BR" u="sng" dirty="0"/>
              <a:t>ainda teórica</a:t>
            </a:r>
            <a:r>
              <a:rPr lang="pt-BR" dirty="0"/>
              <a:t>) utilizaria inteligência artificial, linguagem natural, altíssima capacidade de processamento através de </a:t>
            </a:r>
            <a:r>
              <a:rPr lang="pt-BR" u="sng" dirty="0"/>
              <a:t>processadores ópticos ou quânticos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386" name="Picture 2" descr="https://img.ibxk.com.br/2015/10/15/15145759988352-t1200x480.jpg">
            <a:extLst>
              <a:ext uri="{FF2B5EF4-FFF2-40B4-BE49-F238E27FC236}">
                <a16:creationId xmlns:a16="http://schemas.microsoft.com/office/drawing/2014/main" id="{26EB8A77-97D0-468C-8F6C-9E1D237F0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18" y="3408753"/>
            <a:ext cx="7408164" cy="317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30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Informática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definição é a "ciência que estuda o tratamento automático e racional da informação"</a:t>
            </a:r>
          </a:p>
          <a:p>
            <a:r>
              <a:rPr lang="pt-BR" dirty="0"/>
              <a:t>O termo surgiu na França (1962) da junção das palavras </a:t>
            </a:r>
            <a:r>
              <a:rPr lang="pt-BR" b="1" dirty="0" err="1"/>
              <a:t>Infor</a:t>
            </a:r>
            <a:r>
              <a:rPr lang="pt-BR" dirty="0" err="1"/>
              <a:t>mation</a:t>
            </a:r>
            <a:r>
              <a:rPr lang="pt-BR" dirty="0"/>
              <a:t> </a:t>
            </a:r>
            <a:r>
              <a:rPr lang="pt-BR" dirty="0" err="1"/>
              <a:t>auto</a:t>
            </a:r>
            <a:r>
              <a:rPr lang="pt-BR" b="1" dirty="0" err="1"/>
              <a:t>matique</a:t>
            </a:r>
            <a:endParaRPr lang="pt-BR" b="1" dirty="0"/>
          </a:p>
          <a:p>
            <a:r>
              <a:rPr lang="pt-BR" dirty="0"/>
              <a:t>Principais funções</a:t>
            </a:r>
          </a:p>
          <a:p>
            <a:pPr lvl="1"/>
            <a:r>
              <a:rPr lang="pt-BR" dirty="0"/>
              <a:t>desenvolvimento de novas máquinas</a:t>
            </a:r>
          </a:p>
          <a:p>
            <a:pPr lvl="1"/>
            <a:r>
              <a:rPr lang="pt-BR" dirty="0"/>
              <a:t>desenvolvimento de novos métodos de trabalho</a:t>
            </a:r>
          </a:p>
          <a:p>
            <a:pPr lvl="1"/>
            <a:r>
              <a:rPr lang="pt-BR" dirty="0"/>
              <a:t>construção de aplicações automáticas</a:t>
            </a:r>
          </a:p>
          <a:p>
            <a:pPr lvl="1"/>
            <a:r>
              <a:rPr lang="pt-BR" dirty="0"/>
              <a:t>melhoria de métodos e aplicações existentes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89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sultado de imagem para hardware e software">
            <a:extLst>
              <a:ext uri="{FF2B5EF4-FFF2-40B4-BE49-F238E27FC236}">
                <a16:creationId xmlns:a16="http://schemas.microsoft.com/office/drawing/2014/main" id="{5A3ACD51-23DC-40CC-B1FC-0FAF28647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16" y="2743200"/>
            <a:ext cx="3613403" cy="268194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214E4E-0603-439F-8B68-6CF3875A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pt-BR" dirty="0"/>
              <a:t>Modelo de um computador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591B1-92F4-4644-92AB-B9981CC6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 dirty="0"/>
              <a:t>Computador é uma máquina composta de </a:t>
            </a:r>
            <a:r>
              <a:rPr lang="pt-BR" sz="1500" i="1" u="sng" dirty="0"/>
              <a:t>elementos físicos</a:t>
            </a:r>
            <a:r>
              <a:rPr lang="pt-BR" sz="1500" dirty="0"/>
              <a:t> do tipo eletrônico, que </a:t>
            </a:r>
            <a:r>
              <a:rPr lang="pt-BR" sz="1500" i="1" u="sng" dirty="0"/>
              <a:t>executa instruções</a:t>
            </a:r>
            <a:r>
              <a:rPr lang="pt-BR" sz="1500" dirty="0"/>
              <a:t> com alta velocidade e precisão desde que </a:t>
            </a:r>
            <a:r>
              <a:rPr lang="pt-BR" sz="1500" u="sng" dirty="0"/>
              <a:t>corretamente instruído</a:t>
            </a:r>
            <a:r>
              <a:rPr lang="pt-BR" sz="1500" dirty="0"/>
              <a:t>.</a:t>
            </a:r>
          </a:p>
          <a:p>
            <a:pPr lvl="1">
              <a:lnSpc>
                <a:spcPct val="90000"/>
              </a:lnSpc>
            </a:pPr>
            <a:r>
              <a:rPr lang="pt-BR" sz="1500" i="1" u="sng" dirty="0"/>
              <a:t>Hardware</a:t>
            </a:r>
            <a:r>
              <a:rPr lang="pt-BR" sz="1500" dirty="0"/>
              <a:t>: conjunto de todos os </a:t>
            </a:r>
            <a:r>
              <a:rPr lang="pt-BR" sz="1500" i="1" u="sng" dirty="0"/>
              <a:t>componentes físicos</a:t>
            </a:r>
            <a:r>
              <a:rPr lang="pt-BR" sz="1500" dirty="0"/>
              <a:t> da máquina (teclado, mouse, monitor, impressora, placa mãe, etc.)</a:t>
            </a:r>
          </a:p>
          <a:p>
            <a:pPr lvl="1">
              <a:lnSpc>
                <a:spcPct val="90000"/>
              </a:lnSpc>
            </a:pPr>
            <a:r>
              <a:rPr lang="pt-BR" sz="1500" i="1" u="sng" dirty="0"/>
              <a:t>Software</a:t>
            </a:r>
            <a:r>
              <a:rPr lang="pt-BR" sz="1500" dirty="0"/>
              <a:t>: </a:t>
            </a:r>
            <a:r>
              <a:rPr lang="pt-BR" sz="1500" i="1" u="sng" dirty="0"/>
              <a:t>conjunto dos componentes lógicos</a:t>
            </a:r>
            <a:r>
              <a:rPr lang="pt-BR" sz="1500" dirty="0"/>
              <a:t> que são executados pelo hardware e servem para </a:t>
            </a:r>
            <a:r>
              <a:rPr lang="pt-BR" sz="1500" u="sng" dirty="0"/>
              <a:t>controlá-lo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01B6D-56D1-41A5-81C3-6AB379DA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mputação">
            <a:extLst>
              <a:ext uri="{FF2B5EF4-FFF2-40B4-BE49-F238E27FC236}">
                <a16:creationId xmlns:a16="http://schemas.microsoft.com/office/drawing/2014/main" id="{D9677A2E-2D7B-4F99-9F27-970A17C5F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1" r="8905" b="-1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>
            <a:normAutofit/>
          </a:bodyPr>
          <a:lstStyle/>
          <a:p>
            <a:r>
              <a:rPr lang="pt-BR" sz="2400"/>
              <a:t>Perguntas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pt-BR" dirty="0"/>
              <a:t>O que é computação?</a:t>
            </a:r>
          </a:p>
          <a:p>
            <a:r>
              <a:rPr lang="pt-BR" dirty="0"/>
              <a:t>Para que serve o computador?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28" name="Picture 4" descr="Resultado de imagem para question">
            <a:extLst>
              <a:ext uri="{FF2B5EF4-FFF2-40B4-BE49-F238E27FC236}">
                <a16:creationId xmlns:a16="http://schemas.microsoft.com/office/drawing/2014/main" id="{3F0FE730-079E-4B69-B90D-793E7BED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4397344"/>
            <a:ext cx="14986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268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4E4E-0603-439F-8B68-6CF3875A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um computador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24F50CE-A831-47D3-B3DD-B4CE71A83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931" y="2336293"/>
            <a:ext cx="6394138" cy="4064507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01B6D-56D1-41A5-81C3-6AB379DA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8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6533F40-045E-4E3D-9243-864CD4E586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402EC6-D845-41B3-BEBE-CB34D9BFE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 descr="http://1.bp.blogspot.com/-5NFlzyXDBNY/TpcT4WIYQ6I/AAAAAAAAAFY/1KO4lqM5z2E/s1600/ULA.JPG">
            <a:extLst>
              <a:ext uri="{FF2B5EF4-FFF2-40B4-BE49-F238E27FC236}">
                <a16:creationId xmlns:a16="http://schemas.microsoft.com/office/drawing/2014/main" id="{D8E28ACB-BCBC-4165-BF66-E3DE40ED9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89" y="1711339"/>
            <a:ext cx="4782312" cy="34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214E4E-0603-439F-8B68-6CF3875A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pt-BR" dirty="0"/>
              <a:t>Modelo de um computador - CPU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591B1-92F4-4644-92AB-B9981CC6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Unidade Lógica Aritmética (ULA): responsável pelas </a:t>
            </a:r>
            <a:r>
              <a:rPr lang="pt-BR" i="1" u="sng" dirty="0"/>
              <a:t>operações elementares</a:t>
            </a:r>
            <a:r>
              <a:rPr lang="pt-BR" dirty="0"/>
              <a:t>: aritméticas e lógicas.</a:t>
            </a:r>
          </a:p>
          <a:p>
            <a:pPr>
              <a:lnSpc>
                <a:spcPct val="90000"/>
              </a:lnSpc>
            </a:pPr>
            <a:r>
              <a:rPr lang="pt-BR" dirty="0"/>
              <a:t>Registradores: unidades de </a:t>
            </a:r>
            <a:r>
              <a:rPr lang="pt-BR" i="1" u="sng" dirty="0"/>
              <a:t>memória</a:t>
            </a:r>
            <a:r>
              <a:rPr lang="pt-BR" dirty="0"/>
              <a:t> RAM para execução de operações pela ULA e UC. </a:t>
            </a:r>
          </a:p>
          <a:p>
            <a:pPr>
              <a:lnSpc>
                <a:spcPct val="90000"/>
              </a:lnSpc>
            </a:pPr>
            <a:r>
              <a:rPr lang="pt-BR" dirty="0"/>
              <a:t>Unidade de Controle (UC): controla o </a:t>
            </a:r>
            <a:r>
              <a:rPr lang="pt-BR" i="1" u="sng" dirty="0"/>
              <a:t>fluxo de dados</a:t>
            </a:r>
            <a:r>
              <a:rPr lang="pt-BR" dirty="0"/>
              <a:t> entre as unidades da CPU, buscando as operações na memória principal e distribuindo entre os módulos responsáveis pela execução (ULA, E/S, etc.)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01B6D-56D1-41A5-81C3-6AB379DA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2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sultado de imagem para memória ram">
            <a:extLst>
              <a:ext uri="{FF2B5EF4-FFF2-40B4-BE49-F238E27FC236}">
                <a16:creationId xmlns:a16="http://schemas.microsoft.com/office/drawing/2014/main" id="{E4DBC873-5D13-4620-924C-6187AC3B6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226" y="964692"/>
            <a:ext cx="2303442" cy="230344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Resultado de imagem para memória rom">
            <a:extLst>
              <a:ext uri="{FF2B5EF4-FFF2-40B4-BE49-F238E27FC236}">
                <a16:creationId xmlns:a16="http://schemas.microsoft.com/office/drawing/2014/main" id="{ACA07FAB-9E1E-4040-BA25-EB0C7615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88" y="3589868"/>
            <a:ext cx="3079915" cy="229453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214E4E-0603-439F-8B68-6CF3875A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pt-BR" dirty="0"/>
              <a:t>Modelo de um computador – 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591B1-92F4-4644-92AB-B9981CC6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pt-BR" dirty="0"/>
              <a:t>Memória Primária ou Principal local de armazenamento das instruções e dados durante a execução dos programas.</a:t>
            </a:r>
          </a:p>
          <a:p>
            <a:pPr lvl="1"/>
            <a:r>
              <a:rPr lang="pt-BR" dirty="0" err="1"/>
              <a:t>Random</a:t>
            </a:r>
            <a:r>
              <a:rPr lang="pt-BR" dirty="0"/>
              <a:t> Access </a:t>
            </a:r>
            <a:r>
              <a:rPr lang="pt-BR" dirty="0" err="1"/>
              <a:t>Memory</a:t>
            </a:r>
            <a:r>
              <a:rPr lang="pt-BR" dirty="0"/>
              <a:t> (RAM): É uma memória </a:t>
            </a:r>
            <a:r>
              <a:rPr lang="pt-BR" i="1" u="sng" dirty="0"/>
              <a:t>volátil</a:t>
            </a:r>
            <a:r>
              <a:rPr lang="pt-BR" dirty="0"/>
              <a:t> (depende da máquina estar ligada). Tempo de leitura/gravação rápidos. </a:t>
            </a:r>
            <a:r>
              <a:rPr lang="pt-BR" u="sng" dirty="0"/>
              <a:t>Acesso aleatório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 (ROM) armazena um conjunto de instruções do fabricante utilizadas durante o processo de inicialização do computador. Dados </a:t>
            </a:r>
            <a:r>
              <a:rPr lang="pt-BR" i="1" u="sng" dirty="0"/>
              <a:t>somente para leitura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01B6D-56D1-41A5-81C3-6AB379DA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12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6533F40-045E-4E3D-9243-864CD4E586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402EC6-D845-41B3-BEBE-CB34D9BFE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 descr="Resultado de imagem para hard disk">
            <a:extLst>
              <a:ext uri="{FF2B5EF4-FFF2-40B4-BE49-F238E27FC236}">
                <a16:creationId xmlns:a16="http://schemas.microsoft.com/office/drawing/2014/main" id="{42F453AC-D361-46D6-809A-C5487721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89" y="1424400"/>
            <a:ext cx="4782312" cy="401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214E4E-0603-439F-8B68-6CF3875A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pt-BR" sz="2200"/>
              <a:t>Modelo de um computador – 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591B1-92F4-4644-92AB-B9981CC6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pt-BR" dirty="0"/>
              <a:t>Memoria Secundaria ou Auxiliar conjunto dos dispositivos periféricos de </a:t>
            </a:r>
            <a:r>
              <a:rPr lang="pt-BR" i="1" u="sng" dirty="0"/>
              <a:t>armazenamento permanente de dados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Meio Magnético: utiliza uma camada de oxido de ferro para registrar informações em pontos magnetizáveis. Ex.: Discos e fitas magnéticas.</a:t>
            </a:r>
          </a:p>
          <a:p>
            <a:pPr lvl="1"/>
            <a:r>
              <a:rPr lang="pt-BR" dirty="0"/>
              <a:t>Meio Óptico: efetuar marcações a laser em uma superfície plástica reativa. Ex.: CD, DVD, Blu-Ray.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01B6D-56D1-41A5-81C3-6AB379DA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4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6533F40-045E-4E3D-9243-864CD4E586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402EC6-D845-41B3-BEBE-CB34D9BFE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periféricos">
            <a:extLst>
              <a:ext uri="{FF2B5EF4-FFF2-40B4-BE49-F238E27FC236}">
                <a16:creationId xmlns:a16="http://schemas.microsoft.com/office/drawing/2014/main" id="{03DFB357-3BC2-4F31-B854-B50E481DB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89" y="1639604"/>
            <a:ext cx="4782312" cy="35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214E4E-0603-439F-8B68-6CF3875A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pt-BR" sz="2000"/>
              <a:t>Modelo de um computador – Periféricos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591B1-92F4-4644-92AB-B9981CC6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1400" dirty="0"/>
              <a:t>Qualquer dispositivo que permite a </a:t>
            </a:r>
            <a:r>
              <a:rPr lang="pt-BR" sz="1400" i="1" u="sng" dirty="0"/>
              <a:t>comunicação</a:t>
            </a:r>
            <a:r>
              <a:rPr lang="pt-BR" sz="1400" dirty="0"/>
              <a:t> entre o </a:t>
            </a:r>
            <a:r>
              <a:rPr lang="pt-BR" sz="1400" i="1" u="sng" dirty="0"/>
              <a:t>computador e o mundo exterior</a:t>
            </a:r>
            <a:r>
              <a:rPr lang="pt-BR" sz="1400" dirty="0"/>
              <a:t>.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Esta comunicação (transferência de dados) pode ser realizada em blocos ou sequencialmente (palavra por palavra).</a:t>
            </a:r>
          </a:p>
          <a:p>
            <a:pPr lvl="1">
              <a:lnSpc>
                <a:spcPct val="90000"/>
              </a:lnSpc>
            </a:pPr>
            <a:r>
              <a:rPr lang="pt-BR" sz="1400" u="sng" dirty="0"/>
              <a:t>Dispositivos de Entrada</a:t>
            </a:r>
            <a:r>
              <a:rPr lang="pt-BR" sz="1400" dirty="0"/>
              <a:t>: qualquer dispositivo capaz de enviar informações do </a:t>
            </a:r>
            <a:r>
              <a:rPr lang="pt-BR" sz="1400" i="1" u="sng" dirty="0"/>
              <a:t>mundo exterior para o computador</a:t>
            </a:r>
            <a:r>
              <a:rPr lang="pt-BR" sz="1400" dirty="0"/>
              <a:t>. Ex.: teclado, mouse, scanner, leitor de códigos de barra, sensores, etc.</a:t>
            </a:r>
          </a:p>
          <a:p>
            <a:pPr lvl="1">
              <a:lnSpc>
                <a:spcPct val="90000"/>
              </a:lnSpc>
            </a:pPr>
            <a:r>
              <a:rPr lang="pt-BR" sz="1400" u="sng" dirty="0"/>
              <a:t>Dispositivos de Saída:</a:t>
            </a:r>
            <a:r>
              <a:rPr lang="pt-BR" sz="1400" dirty="0"/>
              <a:t> qualquer dispositivo capaz de converter </a:t>
            </a:r>
            <a:r>
              <a:rPr lang="pt-BR" sz="1400" i="1" u="sng" dirty="0"/>
              <a:t>informações do computador</a:t>
            </a:r>
            <a:r>
              <a:rPr lang="pt-BR" sz="1400" dirty="0"/>
              <a:t> para uma forma </a:t>
            </a:r>
            <a:r>
              <a:rPr lang="pt-BR" sz="1400" i="1" u="sng" dirty="0"/>
              <a:t>inteligível</a:t>
            </a:r>
            <a:r>
              <a:rPr lang="pt-BR" sz="1400" dirty="0"/>
              <a:t> e enviar para o </a:t>
            </a:r>
            <a:r>
              <a:rPr lang="pt-BR" sz="1400" i="1" u="sng" dirty="0"/>
              <a:t>mundo exterior</a:t>
            </a:r>
            <a:r>
              <a:rPr lang="pt-BR" sz="1400" dirty="0"/>
              <a:t>. Exemplo: monitor, impressora, plotter, etc.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Pergunta: memoria auxiliar pode ser considerada dispositivo de saída?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01B6D-56D1-41A5-81C3-6AB379DA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57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software">
            <a:extLst>
              <a:ext uri="{FF2B5EF4-FFF2-40B4-BE49-F238E27FC236}">
                <a16:creationId xmlns:a16="http://schemas.microsoft.com/office/drawing/2014/main" id="{B6ECD2B0-158C-43B2-AEAE-2BC0A37D4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4" r="25420"/>
          <a:stretch/>
        </p:blipFill>
        <p:spPr bwMode="auto">
          <a:xfrm>
            <a:off x="642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214E4E-0603-439F-8B68-6CF3875A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pt-BR" sz="2400">
                <a:solidFill>
                  <a:schemeClr val="tx1">
                    <a:lumMod val="85000"/>
                    <a:lumOff val="15000"/>
                  </a:schemeClr>
                </a:solidFill>
              </a:rPr>
              <a:t>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591B1-92F4-4644-92AB-B9981CC6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É a </a:t>
            </a:r>
            <a:r>
              <a:rPr lang="pt-BR" u="sng" dirty="0"/>
              <a:t>abstração lógica</a:t>
            </a:r>
            <a:r>
              <a:rPr lang="pt-BR" dirty="0"/>
              <a:t> composta de um </a:t>
            </a:r>
            <a:r>
              <a:rPr lang="pt-BR" u="sng" dirty="0"/>
              <a:t>conjunto de instruções</a:t>
            </a:r>
            <a:r>
              <a:rPr lang="pt-BR" dirty="0"/>
              <a:t>, organizadas e armazenadas em um ou mais arquivos, que instruem o computador a executar tarefas que </a:t>
            </a:r>
            <a:r>
              <a:rPr lang="pt-BR" u="sng" dirty="0"/>
              <a:t>solucionam determinados problemas</a:t>
            </a:r>
            <a:r>
              <a:rPr lang="pt-BR" dirty="0"/>
              <a:t>.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Básico (</a:t>
            </a:r>
            <a:r>
              <a:rPr lang="pt-BR" u="sng" dirty="0"/>
              <a:t>sistema</a:t>
            </a:r>
            <a:r>
              <a:rPr lang="pt-BR" dirty="0"/>
              <a:t>): responsáveis por administrar, operar e manter o funcionamento do computador. E o ambiente onde os demais softwares são executados. Ex.: </a:t>
            </a:r>
            <a:r>
              <a:rPr lang="pt-BR" u="sng" dirty="0"/>
              <a:t>sistemas operacionais</a:t>
            </a:r>
            <a:r>
              <a:rPr lang="pt-BR" dirty="0"/>
              <a:t>.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Aplicação: responsáveis pela execução de </a:t>
            </a:r>
            <a:r>
              <a:rPr lang="pt-BR" u="sng" dirty="0"/>
              <a:t>tarefas</a:t>
            </a:r>
            <a:r>
              <a:rPr lang="pt-BR" dirty="0"/>
              <a:t> através do uso do computador. Ex.: processador de texto e gráficos, planilhas eletrônicas, jogos, gerenciados de banco de dados, etc.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Utilitário: </a:t>
            </a:r>
            <a:r>
              <a:rPr lang="pt-BR" u="sng" dirty="0"/>
              <a:t>software de apoio</a:t>
            </a:r>
            <a:r>
              <a:rPr lang="pt-BR" dirty="0"/>
              <a:t> à operação do computador. Executa rotinas auxiliares frequentes como: (</a:t>
            </a:r>
            <a:r>
              <a:rPr lang="pt-BR" dirty="0" err="1"/>
              <a:t>des</a:t>
            </a:r>
            <a:r>
              <a:rPr lang="pt-BR" dirty="0"/>
              <a:t>)compactação, detecção/eliminação de vírus,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01B6D-56D1-41A5-81C3-6AB379DA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computação">
            <a:extLst>
              <a:ext uri="{FF2B5EF4-FFF2-40B4-BE49-F238E27FC236}">
                <a16:creationId xmlns:a16="http://schemas.microsoft.com/office/drawing/2014/main" id="{090138D9-C67A-4C75-BC7F-F40A21B81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8" r="22895" b="1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>
            <a:normAutofit/>
          </a:bodyPr>
          <a:lstStyle/>
          <a:p>
            <a:r>
              <a:rPr lang="pt-BR" sz="2400"/>
              <a:t>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pt-BR"/>
              <a:t>Necessidade de se realizar cálculos repetitivos</a:t>
            </a:r>
          </a:p>
          <a:p>
            <a:pPr lvl="1"/>
            <a:r>
              <a:rPr lang="pt-BR"/>
              <a:t>COMPUTARE </a:t>
            </a:r>
            <a:r>
              <a:rPr lang="pt-BR" dirty="0"/>
              <a:t>= calcular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2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99FE660-E3DF-47E7-962D-66C6F6CE0D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C29FEE-8E8F-43D5-AD23-EB4060B4D9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sultado de imagem para abaco">
            <a:extLst>
              <a:ext uri="{FF2B5EF4-FFF2-40B4-BE49-F238E27FC236}">
                <a16:creationId xmlns:a16="http://schemas.microsoft.com/office/drawing/2014/main" id="{86A3A8CF-F9BF-42CF-89BB-294DD65B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9" y="1593482"/>
            <a:ext cx="6227064" cy="367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pt-BR" sz="2600"/>
              <a:t>Histórico da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pt-BR" dirty="0"/>
              <a:t>Primeiro dispositivo de cálculo: Ábaco (3500 A.C.)</a:t>
            </a:r>
          </a:p>
          <a:p>
            <a:pPr lvl="1"/>
            <a:r>
              <a:rPr lang="pt-BR" dirty="0"/>
              <a:t>Realiza operações sobre uma representação no sistema decimal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99FE660-E3DF-47E7-962D-66C6F6CE0D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C29FEE-8E8F-43D5-AD23-EB4060B4D9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le:Napier's Bones.JPG">
            <a:extLst>
              <a:ext uri="{FF2B5EF4-FFF2-40B4-BE49-F238E27FC236}">
                <a16:creationId xmlns:a16="http://schemas.microsoft.com/office/drawing/2014/main" id="{691C58E0-A2D6-4C80-83BC-71BC524C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21" y="1293275"/>
            <a:ext cx="5862180" cy="42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pt-BR" sz="2600"/>
              <a:t>Histórico da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pt-BR" dirty="0"/>
              <a:t>(1550-1617) John Napier (inventor dos logaritmos naturais)</a:t>
            </a:r>
          </a:p>
          <a:p>
            <a:pPr lvl="1"/>
            <a:r>
              <a:rPr lang="pt-BR" dirty="0"/>
              <a:t>Dispositivo de bastões que continham números e era capaz de </a:t>
            </a:r>
            <a:r>
              <a:rPr lang="pt-BR" i="1" u="sng" dirty="0"/>
              <a:t>multiplicar e dividir automaticamente</a:t>
            </a:r>
          </a:p>
          <a:p>
            <a:pPr lvl="1"/>
            <a:r>
              <a:rPr lang="pt-BR" dirty="0"/>
              <a:t>Dispositivo com cartões chamado “Estruturas de Napier” que fazia multiplicações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4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 Imagem ">
            <a:extLst>
              <a:ext uri="{FF2B5EF4-FFF2-40B4-BE49-F238E27FC236}">
                <a16:creationId xmlns:a16="http://schemas.microsoft.com/office/drawing/2014/main" id="{9946933C-D9E5-4FCD-9676-ABDA6EF26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16" y="2743200"/>
            <a:ext cx="3613403" cy="220191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pt-BR" dirty="0"/>
              <a:t>Histórico da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pt-BR" dirty="0"/>
              <a:t>(1623-1662) </a:t>
            </a:r>
            <a:r>
              <a:rPr lang="pt-BR" dirty="0" err="1"/>
              <a:t>Blaise</a:t>
            </a:r>
            <a:r>
              <a:rPr lang="pt-BR" dirty="0"/>
              <a:t> Pascal</a:t>
            </a:r>
          </a:p>
          <a:p>
            <a:pPr lvl="1"/>
            <a:r>
              <a:rPr lang="pt-BR" dirty="0"/>
              <a:t>Primeira máquina automática de calcular (“Pascalina”) = fazia </a:t>
            </a:r>
            <a:r>
              <a:rPr lang="pt-BR" i="1" u="sng" dirty="0"/>
              <a:t>adições e subtrações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6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 Imagem ">
            <a:extLst>
              <a:ext uri="{FF2B5EF4-FFF2-40B4-BE49-F238E27FC236}">
                <a16:creationId xmlns:a16="http://schemas.microsoft.com/office/drawing/2014/main" id="{3595A888-78E3-4F30-99E6-AE40E0250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16" y="2743200"/>
            <a:ext cx="3504486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pt-BR" dirty="0"/>
              <a:t>Histórico da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pt-BR" dirty="0"/>
              <a:t>(1883) Charles Babbage</a:t>
            </a:r>
          </a:p>
          <a:p>
            <a:pPr lvl="1"/>
            <a:r>
              <a:rPr lang="pt-BR" i="1" u="sng" dirty="0"/>
              <a:t>Projetou</a:t>
            </a:r>
            <a:r>
              <a:rPr lang="pt-BR" dirty="0"/>
              <a:t> a “Máquina Analítica ou Diferencial"</a:t>
            </a:r>
          </a:p>
          <a:p>
            <a:pPr lvl="1"/>
            <a:r>
              <a:rPr lang="pt-BR" dirty="0"/>
              <a:t>Não chegou a ser construída mas previa </a:t>
            </a:r>
            <a:r>
              <a:rPr lang="pt-BR" u="sng" dirty="0"/>
              <a:t>programa, memoria, unidade de controle e periféricos E/S</a:t>
            </a:r>
          </a:p>
          <a:p>
            <a:pPr lvl="1"/>
            <a:r>
              <a:rPr lang="pt-BR" dirty="0"/>
              <a:t>É considerado o </a:t>
            </a:r>
            <a:r>
              <a:rPr lang="pt-BR" i="1" u="sng" dirty="0"/>
              <a:t>pai da informática moderna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m para George Boole">
            <a:extLst>
              <a:ext uri="{FF2B5EF4-FFF2-40B4-BE49-F238E27FC236}">
                <a16:creationId xmlns:a16="http://schemas.microsoft.com/office/drawing/2014/main" id="{8ADA3B09-0DA1-41B1-9FC6-0AAFCD39C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>
            <a:normAutofit/>
          </a:bodyPr>
          <a:lstStyle/>
          <a:p>
            <a:r>
              <a:rPr lang="pt-BR" sz="2400"/>
              <a:t>Histórico da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pt-BR" dirty="0"/>
              <a:t>(1854) George </a:t>
            </a:r>
            <a:r>
              <a:rPr lang="pt-BR" dirty="0" err="1"/>
              <a:t>Boole</a:t>
            </a:r>
            <a:endParaRPr lang="pt-BR" dirty="0"/>
          </a:p>
          <a:p>
            <a:pPr lvl="1"/>
            <a:r>
              <a:rPr lang="pt-BR" dirty="0"/>
              <a:t>Desenvolveu a </a:t>
            </a:r>
            <a:r>
              <a:rPr lang="pt-BR" i="1" u="sng" dirty="0"/>
              <a:t>Álgebra de </a:t>
            </a:r>
            <a:r>
              <a:rPr lang="pt-BR" i="1" u="sng" dirty="0" err="1"/>
              <a:t>Boole</a:t>
            </a:r>
            <a:r>
              <a:rPr lang="pt-BR" dirty="0"/>
              <a:t> que permitiu mais tarde a criação da “Teoria dos Circuitos Lógicos”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assets.atlasobscura.com/media/W1siZiIsInVwbG9hZHMvcGxhY2VfaW1hZ2VzLzVkMjVkOTk0YjdiZTE3MzkwNl9leGhpYml0X3Bob3RvMS5qcGciXSxbInAiLCJ0aHVtYiIsIngzOTA-Il0sWyJwIiwiY29udmVydCIsIi1xdWFsaXR5IDgxIC1hdXRvLW9yaWVudCJdXQ">
            <a:extLst>
              <a:ext uri="{FF2B5EF4-FFF2-40B4-BE49-F238E27FC236}">
                <a16:creationId xmlns:a16="http://schemas.microsoft.com/office/drawing/2014/main" id="{74770B7D-ECBA-45A0-B38A-A83BA8B00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7" r="19697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7876C6-0BFB-4B35-91E9-C4F39E2E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>
            <a:normAutofit/>
          </a:bodyPr>
          <a:lstStyle/>
          <a:p>
            <a:r>
              <a:rPr lang="pt-BR" sz="2400"/>
              <a:t>Histórico da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487B6-AF02-4D5A-BDE5-2C6B1E6B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pt-BR" dirty="0"/>
              <a:t>(1937) Surge o primeiro computador eletromecânico: MARK-I</a:t>
            </a:r>
          </a:p>
          <a:p>
            <a:pPr lvl="1"/>
            <a:r>
              <a:rPr lang="pt-BR" u="sng" dirty="0"/>
              <a:t>Somava</a:t>
            </a:r>
            <a:r>
              <a:rPr lang="pt-BR" dirty="0"/>
              <a:t> dois números em menos de </a:t>
            </a:r>
            <a:r>
              <a:rPr lang="pt-BR" u="sng" dirty="0"/>
              <a:t>1 segundo</a:t>
            </a:r>
          </a:p>
          <a:p>
            <a:pPr lvl="1"/>
            <a:r>
              <a:rPr lang="pt-BR" u="sng" dirty="0"/>
              <a:t>Multiplicava</a:t>
            </a:r>
            <a:r>
              <a:rPr lang="pt-BR" dirty="0"/>
              <a:t> dois números em </a:t>
            </a:r>
            <a:r>
              <a:rPr lang="pt-BR" u="sng" dirty="0"/>
              <a:t>6 segundos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5F65E-66C5-4C2E-9F0B-382A797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86198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0</TotalTime>
  <Words>1208</Words>
  <Application>Microsoft Office PowerPoint</Application>
  <PresentationFormat>Widescreen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Gill Sans MT</vt:lpstr>
      <vt:lpstr>Pacote</vt:lpstr>
      <vt:lpstr>parte 1 – Noções básicas sobre sistemas de computação</vt:lpstr>
      <vt:lpstr>Perguntas iniciais</vt:lpstr>
      <vt:lpstr>Computação</vt:lpstr>
      <vt:lpstr>Histórico da Computação</vt:lpstr>
      <vt:lpstr>Histórico da Computação</vt:lpstr>
      <vt:lpstr>Histórico da Computação</vt:lpstr>
      <vt:lpstr>Histórico da Computação</vt:lpstr>
      <vt:lpstr>Histórico da Computação</vt:lpstr>
      <vt:lpstr>Histórico da Computação</vt:lpstr>
      <vt:lpstr>Histórico da Computação</vt:lpstr>
      <vt:lpstr>Histórico da Computação - Eletrônica</vt:lpstr>
      <vt:lpstr>Histórico da Computação - Eletrônica</vt:lpstr>
      <vt:lpstr>Histórico da Computação – Gerações de computadores</vt:lpstr>
      <vt:lpstr>Histórico da Computação – Gerações de computadores</vt:lpstr>
      <vt:lpstr>Histórico da Computação – Gerações de computadores</vt:lpstr>
      <vt:lpstr>Histórico da Computação – Gerações de computadores</vt:lpstr>
      <vt:lpstr>Histórico da Computação – Gerações de computadores</vt:lpstr>
      <vt:lpstr>Conceitos de Informática</vt:lpstr>
      <vt:lpstr>Modelo de um computador</vt:lpstr>
      <vt:lpstr>Modelo de um computador</vt:lpstr>
      <vt:lpstr>Modelo de um computador - CPU</vt:lpstr>
      <vt:lpstr>Modelo de um computador – Memória</vt:lpstr>
      <vt:lpstr>Modelo de um computador – Memória</vt:lpstr>
      <vt:lpstr>Modelo de um computador – Periféricos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introdução a sistemas distribuídos</dc:title>
  <dc:creator>Rafael Berri</dc:creator>
  <cp:lastModifiedBy>Rafael Berri</cp:lastModifiedBy>
  <cp:revision>139</cp:revision>
  <dcterms:created xsi:type="dcterms:W3CDTF">2018-02-13T13:17:40Z</dcterms:created>
  <dcterms:modified xsi:type="dcterms:W3CDTF">2018-02-26T13:27:16Z</dcterms:modified>
</cp:coreProperties>
</file>