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62" r:id="rId9"/>
    <p:sldId id="263" r:id="rId10"/>
    <p:sldId id="264" r:id="rId11"/>
    <p:sldId id="265" r:id="rId12"/>
    <p:sldId id="266" r:id="rId13"/>
    <p:sldId id="267" r:id="rId14"/>
    <p:sldId id="277" r:id="rId15"/>
    <p:sldId id="279" r:id="rId16"/>
    <p:sldId id="281" r:id="rId17"/>
    <p:sldId id="282" r:id="rId18"/>
    <p:sldId id="283" r:id="rId19"/>
    <p:sldId id="284" r:id="rId20"/>
    <p:sldId id="285" r:id="rId21"/>
    <p:sldId id="287" r:id="rId22"/>
    <p:sldId id="288" r:id="rId23"/>
    <p:sldId id="286" r:id="rId24"/>
    <p:sldId id="272" r:id="rId25"/>
    <p:sldId id="274" r:id="rId26"/>
    <p:sldId id="269" r:id="rId27"/>
    <p:sldId id="270" r:id="rId28"/>
    <p:sldId id="273" r:id="rId29"/>
    <p:sldId id="275" r:id="rId30"/>
    <p:sldId id="289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1" d="100"/>
          <a:sy n="81" d="100"/>
        </p:scale>
        <p:origin x="-300" y="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4DBF2-08D4-4ADC-95A5-06EC3F6AC80D}" type="datetimeFigureOut">
              <a:rPr lang="en-AU" smtClean="0"/>
              <a:t>5/06/2016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30A73-92E2-47BF-8829-F339ADA09B79}" type="slidenum">
              <a:rPr lang="en-AU" smtClean="0"/>
              <a:t>‹nº›</a:t>
            </a:fld>
            <a:endParaRPr lang="en-A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284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4DBF2-08D4-4ADC-95A5-06EC3F6AC80D}" type="datetimeFigureOut">
              <a:rPr lang="en-AU" smtClean="0"/>
              <a:t>5/06/2016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30A73-92E2-47BF-8829-F339ADA09B79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3737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4DBF2-08D4-4ADC-95A5-06EC3F6AC80D}" type="datetimeFigureOut">
              <a:rPr lang="en-AU" smtClean="0"/>
              <a:t>5/06/2016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30A73-92E2-47BF-8829-F339ADA09B79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5801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4DBF2-08D4-4ADC-95A5-06EC3F6AC80D}" type="datetimeFigureOut">
              <a:rPr lang="en-AU" smtClean="0"/>
              <a:t>5/06/2016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30A73-92E2-47BF-8829-F339ADA09B79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5856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4DBF2-08D4-4ADC-95A5-06EC3F6AC80D}" type="datetimeFigureOut">
              <a:rPr lang="en-AU" smtClean="0"/>
              <a:t>5/06/2016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30A73-92E2-47BF-8829-F339ADA09B79}" type="slidenum">
              <a:rPr lang="en-AU" smtClean="0"/>
              <a:t>‹nº›</a:t>
            </a:fld>
            <a:endParaRPr lang="en-A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497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4DBF2-08D4-4ADC-95A5-06EC3F6AC80D}" type="datetimeFigureOut">
              <a:rPr lang="en-AU" smtClean="0"/>
              <a:t>5/06/2016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30A73-92E2-47BF-8829-F339ADA09B79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52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4DBF2-08D4-4ADC-95A5-06EC3F6AC80D}" type="datetimeFigureOut">
              <a:rPr lang="en-AU" smtClean="0"/>
              <a:t>5/06/2016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30A73-92E2-47BF-8829-F339ADA09B79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151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4DBF2-08D4-4ADC-95A5-06EC3F6AC80D}" type="datetimeFigureOut">
              <a:rPr lang="en-AU" smtClean="0"/>
              <a:t>5/06/2016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30A73-92E2-47BF-8829-F339ADA09B79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1227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4DBF2-08D4-4ADC-95A5-06EC3F6AC80D}" type="datetimeFigureOut">
              <a:rPr lang="en-AU" smtClean="0"/>
              <a:t>5/06/2016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30A73-92E2-47BF-8829-F339ADA09B79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5400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634DBF2-08D4-4ADC-95A5-06EC3F6AC80D}" type="datetimeFigureOut">
              <a:rPr lang="en-AU" smtClean="0"/>
              <a:t>5/06/2016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030A73-92E2-47BF-8829-F339ADA09B79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0341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4DBF2-08D4-4ADC-95A5-06EC3F6AC80D}" type="datetimeFigureOut">
              <a:rPr lang="en-AU" smtClean="0"/>
              <a:t>5/06/2016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30A73-92E2-47BF-8829-F339ADA09B79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294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634DBF2-08D4-4ADC-95A5-06EC3F6AC80D}" type="datetimeFigureOut">
              <a:rPr lang="en-AU" smtClean="0"/>
              <a:t>5/06/2016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2030A73-92E2-47BF-8829-F339ADA09B79}" type="slidenum">
              <a:rPr lang="en-AU" smtClean="0"/>
              <a:t>‹nº›</a:t>
            </a:fld>
            <a:endParaRPr lang="en-A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555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picat-lang.org/" TargetMode="External"/><Relationship Id="rId2" Type="http://schemas.openxmlformats.org/officeDocument/2006/relationships/hyperlink" Target="https://github.com/claudiosa/CCS/tree/master/pica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347381"/>
          </a:xfrm>
        </p:spPr>
        <p:txBody>
          <a:bodyPr>
            <a:normAutofit/>
          </a:bodyPr>
          <a:lstStyle/>
          <a:p>
            <a:r>
              <a:rPr lang="pt-BR" dirty="0"/>
              <a:t>Picat</a:t>
            </a:r>
            <a:br>
              <a:rPr lang="pt-BR" dirty="0"/>
            </a:b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4438688"/>
            <a:ext cx="10058400" cy="1143000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João </a:t>
            </a:r>
            <a:r>
              <a:rPr lang="pt-BR" dirty="0" err="1"/>
              <a:t>Herique</a:t>
            </a:r>
            <a:r>
              <a:rPr lang="pt-BR" dirty="0"/>
              <a:t> </a:t>
            </a:r>
            <a:r>
              <a:rPr lang="pt-BR" dirty="0" err="1"/>
              <a:t>Faes</a:t>
            </a:r>
            <a:r>
              <a:rPr lang="pt-BR" dirty="0"/>
              <a:t> Battisti</a:t>
            </a:r>
            <a:br>
              <a:rPr lang="pt-BR" dirty="0"/>
            </a:br>
            <a:r>
              <a:rPr lang="pt-BR" dirty="0"/>
              <a:t>Paulo </a:t>
            </a:r>
            <a:r>
              <a:rPr lang="pt-BR" dirty="0" smtClean="0"/>
              <a:t>Victor de </a:t>
            </a:r>
            <a:r>
              <a:rPr lang="pt-BR" dirty="0"/>
              <a:t>A</a:t>
            </a:r>
            <a:r>
              <a:rPr lang="pt-BR" dirty="0" smtClean="0"/>
              <a:t>guiar</a:t>
            </a:r>
            <a:endParaRPr lang="pt-BR" dirty="0"/>
          </a:p>
          <a:p>
            <a:r>
              <a:rPr lang="pt-BR" dirty="0"/>
              <a:t>Disciplina: Paradigmas de Programação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332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Características P-I-</a:t>
            </a:r>
            <a:r>
              <a:rPr lang="pt-BR" b="1" dirty="0">
                <a:solidFill>
                  <a:srgbClr val="FF0000"/>
                </a:solidFill>
              </a:rPr>
              <a:t>C</a:t>
            </a:r>
            <a:r>
              <a:rPr lang="pt-BR" dirty="0"/>
              <a:t>-A-T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600" b="1" dirty="0"/>
          </a:p>
          <a:p>
            <a:r>
              <a:rPr lang="pt-BR" sz="2600" b="1" dirty="0" err="1"/>
              <a:t>Constraints</a:t>
            </a:r>
            <a:r>
              <a:rPr lang="pt-BR" sz="2600" dirty="0"/>
              <a:t>: </a:t>
            </a:r>
          </a:p>
          <a:p>
            <a:r>
              <a:rPr lang="pt-BR" sz="2400" dirty="0" err="1"/>
              <a:t>Picat</a:t>
            </a:r>
            <a:r>
              <a:rPr lang="pt-BR" sz="2400" dirty="0"/>
              <a:t> suporta a programação por restrições. Dado um conjunto de variáveis, cada uma possui um domínio de valores possíveis e restrições para limitar os valores a serem atribuídos nas variáveis. O objetivo é atribuir os valores que satisfaçam todas as restrições. 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21090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Características P-I-C-</a:t>
            </a:r>
            <a:r>
              <a:rPr lang="pt-BR" b="1" dirty="0">
                <a:solidFill>
                  <a:srgbClr val="FF0000"/>
                </a:solidFill>
              </a:rPr>
              <a:t>A</a:t>
            </a:r>
            <a:r>
              <a:rPr lang="pt-BR" dirty="0"/>
              <a:t>-T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z="2600" b="1" dirty="0"/>
          </a:p>
          <a:p>
            <a:r>
              <a:rPr lang="pt-BR" sz="2600" b="1" dirty="0" err="1"/>
              <a:t>Actors</a:t>
            </a:r>
            <a:r>
              <a:rPr lang="pt-BR" sz="2600" dirty="0"/>
              <a:t>:</a:t>
            </a:r>
            <a:r>
              <a:rPr lang="pt-BR" dirty="0"/>
              <a:t> </a:t>
            </a:r>
          </a:p>
          <a:p>
            <a:r>
              <a:rPr lang="pt-BR" sz="2400" dirty="0"/>
              <a:t>Atores são chamadas orientadas a eventos. O Picat fornece regras de ação para descrever o comportamento dos atores. Eventos são postados através de canais e um ator pode ser conectado a um canal, afim de verificar ou processar seus eventos.</a:t>
            </a:r>
            <a:r>
              <a:rPr lang="pt-BR" dirty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836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Características P-I-C-A-</a:t>
            </a:r>
            <a:r>
              <a:rPr lang="pt-BR" b="1" dirty="0">
                <a:solidFill>
                  <a:srgbClr val="FF0000"/>
                </a:solidFill>
              </a:rPr>
              <a:t>T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z="2600" b="1" dirty="0"/>
          </a:p>
          <a:p>
            <a:r>
              <a:rPr lang="pt-BR" sz="2600" b="1" dirty="0" err="1"/>
              <a:t>Tabling</a:t>
            </a:r>
            <a:r>
              <a:rPr lang="pt-BR" dirty="0"/>
              <a:t>: </a:t>
            </a:r>
          </a:p>
          <a:p>
            <a:r>
              <a:rPr lang="pt-BR" sz="2400" dirty="0"/>
              <a:t>É possível guardar o resultado de certas operações na memória, permitindo que o programa acesse esse valor novamente invés de repetir a operações. Com isso oferece soluções imediatas para programação dinamicas em diversos problemas.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87392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Dados</a:t>
            </a:r>
            <a:endParaRPr lang="en-AU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937" y="1828435"/>
            <a:ext cx="4058127" cy="3201131"/>
          </a:xfrm>
        </p:spPr>
      </p:pic>
    </p:spTree>
    <p:extLst>
      <p:ext uri="{BB962C8B-B14F-4D97-AF65-F5344CB8AC3E}">
        <p14:creationId xmlns:p14="http://schemas.microsoft.com/office/powerpoint/2010/main" val="250484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Variável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 sz="2400" dirty="0"/>
              <a:t>As variáveis em </a:t>
            </a:r>
            <a:r>
              <a:rPr lang="pt-BR" sz="2400" dirty="0" err="1"/>
              <a:t>Picat</a:t>
            </a:r>
            <a:r>
              <a:rPr lang="pt-BR" sz="2400" dirty="0"/>
              <a:t> são similares as variáveis das matemática, pois </a:t>
            </a:r>
            <a:r>
              <a:rPr lang="pt-BR" sz="2400" dirty="0" smtClean="0"/>
              <a:t>ambas </a:t>
            </a:r>
            <a:r>
              <a:rPr lang="pt-BR" sz="2400" dirty="0"/>
              <a:t>guardam valores. Diferentemente das linguagens imperativas, as </a:t>
            </a:r>
            <a:r>
              <a:rPr lang="pt-BR" sz="2400" dirty="0" smtClean="0"/>
              <a:t>variáveis </a:t>
            </a:r>
            <a:r>
              <a:rPr lang="pt-BR" sz="2400" dirty="0"/>
              <a:t>em </a:t>
            </a:r>
            <a:r>
              <a:rPr lang="pt-BR" sz="2400" dirty="0" err="1"/>
              <a:t>Picat</a:t>
            </a:r>
            <a:r>
              <a:rPr lang="pt-BR" sz="2400" dirty="0"/>
              <a:t> não possuem um endereço simbólico na memória do </a:t>
            </a:r>
            <a:r>
              <a:rPr lang="pt-BR" sz="2400" dirty="0" smtClean="0"/>
              <a:t>computador.</a:t>
            </a:r>
          </a:p>
          <a:p>
            <a:pPr lvl="1"/>
            <a:r>
              <a:rPr lang="pt-BR" sz="2400" dirty="0" smtClean="0"/>
              <a:t>Quando </a:t>
            </a:r>
            <a:r>
              <a:rPr lang="pt-BR" sz="2400" dirty="0"/>
              <a:t>uma variável ainda não foi instanciada com um valor, ela fica </a:t>
            </a:r>
            <a:r>
              <a:rPr lang="pt-BR" sz="2400" dirty="0" smtClean="0"/>
              <a:t>em um estado </a:t>
            </a:r>
            <a:r>
              <a:rPr lang="pt-BR" sz="2400" b="1" dirty="0" smtClean="0"/>
              <a:t>livre</a:t>
            </a:r>
            <a:r>
              <a:rPr lang="pt-BR" sz="2400" dirty="0" smtClean="0"/>
              <a:t>. </a:t>
            </a:r>
            <a:r>
              <a:rPr lang="pt-BR" sz="2400" dirty="0"/>
              <a:t>Uma vez quando </a:t>
            </a:r>
            <a:r>
              <a:rPr lang="pt-BR" sz="2400" dirty="0" smtClean="0"/>
              <a:t>for </a:t>
            </a:r>
            <a:r>
              <a:rPr lang="pt-BR" sz="2400" b="1" dirty="0" smtClean="0"/>
              <a:t>instanciada </a:t>
            </a:r>
            <a:r>
              <a:rPr lang="pt-BR" sz="2400" dirty="0" smtClean="0"/>
              <a:t>com </a:t>
            </a:r>
            <a:r>
              <a:rPr lang="pt-BR" sz="2400" dirty="0"/>
              <a:t>um valor, ela terá </a:t>
            </a:r>
            <a:r>
              <a:rPr lang="pt-BR" sz="2400" dirty="0" smtClean="0"/>
              <a:t>a mesma </a:t>
            </a:r>
            <a:r>
              <a:rPr lang="pt-BR" sz="2400" dirty="0"/>
              <a:t>identidade como se fosse um valor até que ela seja liberada de novo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004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Átomo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pt-BR" dirty="0"/>
              <a:t>Um átomo é uma constante simbólica e seu nome pode ser representado </a:t>
            </a:r>
            <a:r>
              <a:rPr lang="pt-BR" dirty="0" smtClean="0"/>
              <a:t>tanto com </a:t>
            </a:r>
            <a:r>
              <a:rPr lang="pt-BR" dirty="0"/>
              <a:t>aspas simples ou sem. Um átomo não pode ultrapassar uma linha de </a:t>
            </a:r>
            <a:r>
              <a:rPr lang="pt-BR" dirty="0" smtClean="0"/>
              <a:t>comando </a:t>
            </a:r>
            <a:r>
              <a:rPr lang="pt-BR" dirty="0"/>
              <a:t>e seu nome tem um limite de mil caracteres. </a:t>
            </a:r>
            <a:endParaRPr lang="pt-BR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pt-BR" dirty="0" err="1" smtClean="0"/>
              <a:t>Ex</a:t>
            </a:r>
            <a:r>
              <a:rPr lang="pt-BR" dirty="0"/>
              <a:t>: x, x_1, ’a’, ’b1’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489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Numero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pt-BR" dirty="0"/>
              <a:t>Um número é um átomo inteiro ou real. Um número inteiro pode ser </a:t>
            </a:r>
            <a:r>
              <a:rPr lang="pt-BR" dirty="0" smtClean="0"/>
              <a:t>representado na </a:t>
            </a:r>
            <a:r>
              <a:rPr lang="pt-BR" dirty="0"/>
              <a:t>forma decimal, binária, octal ou hexadecimal. </a:t>
            </a:r>
            <a:endParaRPr lang="pt-BR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pt-BR" dirty="0" smtClean="0"/>
              <a:t>Já </a:t>
            </a:r>
            <a:r>
              <a:rPr lang="pt-BR" dirty="0"/>
              <a:t>o número real usa o ponto </a:t>
            </a:r>
            <a:r>
              <a:rPr lang="pt-BR" dirty="0" smtClean="0"/>
              <a:t>no lugar </a:t>
            </a:r>
            <a:r>
              <a:rPr lang="pt-BR" dirty="0"/>
              <a:t>da virgula para separar os valores depois de zero </a:t>
            </a:r>
            <a:r>
              <a:rPr lang="pt-BR" dirty="0" smtClean="0"/>
              <a:t>como: 3.1415.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7578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com Números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900" dirty="0" err="1">
                <a:latin typeface="Batang" panose="02030600000101010101" pitchFamily="18" charset="-127"/>
                <a:ea typeface="Batang" panose="02030600000101010101" pitchFamily="18" charset="-127"/>
              </a:rPr>
              <a:t>Picat</a:t>
            </a:r>
            <a:r>
              <a:rPr lang="pt-BR" sz="1900" dirty="0">
                <a:latin typeface="Batang" panose="02030600000101010101" pitchFamily="18" charset="-127"/>
                <a:ea typeface="Batang" panose="02030600000101010101" pitchFamily="18" charset="-127"/>
              </a:rPr>
              <a:t>&gt; A = 5, B = 7, </a:t>
            </a:r>
            <a:r>
              <a:rPr lang="pt-BR" sz="1900" dirty="0" err="1">
                <a:latin typeface="Batang" panose="02030600000101010101" pitchFamily="18" charset="-127"/>
                <a:ea typeface="Batang" panose="02030600000101010101" pitchFamily="18" charset="-127"/>
              </a:rPr>
              <a:t>number</a:t>
            </a:r>
            <a:r>
              <a:rPr lang="pt-BR" sz="1900" dirty="0">
                <a:latin typeface="Batang" panose="02030600000101010101" pitchFamily="18" charset="-127"/>
                <a:ea typeface="Batang" panose="02030600000101010101" pitchFamily="18" charset="-127"/>
              </a:rPr>
              <a:t>(A), </a:t>
            </a:r>
            <a:r>
              <a:rPr lang="pt-BR" sz="1900" dirty="0" err="1">
                <a:latin typeface="Batang" panose="02030600000101010101" pitchFamily="18" charset="-127"/>
                <a:ea typeface="Batang" panose="02030600000101010101" pitchFamily="18" charset="-127"/>
              </a:rPr>
              <a:t>number</a:t>
            </a:r>
            <a:r>
              <a:rPr lang="pt-BR" sz="1900" dirty="0">
                <a:latin typeface="Batang" panose="02030600000101010101" pitchFamily="18" charset="-127"/>
                <a:ea typeface="Batang" panose="02030600000101010101" pitchFamily="18" charset="-127"/>
              </a:rPr>
              <a:t>(B),</a:t>
            </a:r>
          </a:p>
          <a:p>
            <a:r>
              <a:rPr lang="pt-BR" sz="1900" dirty="0" err="1">
                <a:latin typeface="Batang" panose="02030600000101010101" pitchFamily="18" charset="-127"/>
                <a:ea typeface="Batang" panose="02030600000101010101" pitchFamily="18" charset="-127"/>
              </a:rPr>
              <a:t>max</a:t>
            </a:r>
            <a:r>
              <a:rPr lang="pt-BR" sz="1900" dirty="0">
                <a:latin typeface="Batang" panose="02030600000101010101" pitchFamily="18" charset="-127"/>
                <a:ea typeface="Batang" panose="02030600000101010101" pitchFamily="18" charset="-127"/>
              </a:rPr>
              <a:t>(A, B) = </a:t>
            </a:r>
            <a:r>
              <a:rPr lang="pt-BR" sz="1900" dirty="0" err="1">
                <a:latin typeface="Batang" panose="02030600000101010101" pitchFamily="18" charset="-127"/>
                <a:ea typeface="Batang" panose="02030600000101010101" pitchFamily="18" charset="-127"/>
              </a:rPr>
              <a:t>Maximo</a:t>
            </a:r>
            <a:r>
              <a:rPr lang="pt-BR" sz="1900" dirty="0">
                <a:latin typeface="Batang" panose="02030600000101010101" pitchFamily="18" charset="-127"/>
                <a:ea typeface="Batang" panose="02030600000101010101" pitchFamily="18" charset="-127"/>
              </a:rPr>
              <a:t>, min(A, B) = </a:t>
            </a:r>
            <a:r>
              <a:rPr lang="pt-BR" sz="1900" dirty="0" err="1">
                <a:latin typeface="Batang" panose="02030600000101010101" pitchFamily="18" charset="-127"/>
                <a:ea typeface="Batang" panose="02030600000101010101" pitchFamily="18" charset="-127"/>
              </a:rPr>
              <a:t>Minimo</a:t>
            </a:r>
            <a:r>
              <a:rPr lang="pt-BR" sz="19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.</a:t>
            </a:r>
          </a:p>
          <a:p>
            <a:endParaRPr lang="pt-BR" sz="1900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pt-BR" sz="1900" dirty="0">
                <a:latin typeface="Batang" panose="02030600000101010101" pitchFamily="18" charset="-127"/>
                <a:ea typeface="Batang" panose="02030600000101010101" pitchFamily="18" charset="-127"/>
              </a:rPr>
              <a:t>A = 5</a:t>
            </a:r>
          </a:p>
          <a:p>
            <a:r>
              <a:rPr lang="pt-BR" sz="1900" dirty="0">
                <a:latin typeface="Batang" panose="02030600000101010101" pitchFamily="18" charset="-127"/>
                <a:ea typeface="Batang" panose="02030600000101010101" pitchFamily="18" charset="-127"/>
              </a:rPr>
              <a:t>B = 7</a:t>
            </a:r>
          </a:p>
          <a:p>
            <a:r>
              <a:rPr lang="pt-BR" sz="1900" dirty="0" err="1">
                <a:latin typeface="Batang" panose="02030600000101010101" pitchFamily="18" charset="-127"/>
                <a:ea typeface="Batang" panose="02030600000101010101" pitchFamily="18" charset="-127"/>
              </a:rPr>
              <a:t>Maximo</a:t>
            </a:r>
            <a:r>
              <a:rPr lang="pt-BR" sz="1900" dirty="0">
                <a:latin typeface="Batang" panose="02030600000101010101" pitchFamily="18" charset="-127"/>
                <a:ea typeface="Batang" panose="02030600000101010101" pitchFamily="18" charset="-127"/>
              </a:rPr>
              <a:t> = 7</a:t>
            </a:r>
          </a:p>
          <a:p>
            <a:r>
              <a:rPr lang="pt-BR" sz="1900" dirty="0" err="1">
                <a:latin typeface="Batang" panose="02030600000101010101" pitchFamily="18" charset="-127"/>
                <a:ea typeface="Batang" panose="02030600000101010101" pitchFamily="18" charset="-127"/>
              </a:rPr>
              <a:t>Minimo</a:t>
            </a:r>
            <a:r>
              <a:rPr lang="pt-BR" sz="1900" dirty="0">
                <a:latin typeface="Batang" panose="02030600000101010101" pitchFamily="18" charset="-127"/>
                <a:ea typeface="Batang" panose="02030600000101010101" pitchFamily="18" charset="-127"/>
              </a:rPr>
              <a:t> = 5</a:t>
            </a:r>
          </a:p>
          <a:p>
            <a:r>
              <a:rPr lang="pt-BR" sz="1900" dirty="0" err="1">
                <a:latin typeface="Batang" panose="02030600000101010101" pitchFamily="18" charset="-127"/>
                <a:ea typeface="Batang" panose="02030600000101010101" pitchFamily="18" charset="-127"/>
              </a:rPr>
              <a:t>yes</a:t>
            </a:r>
            <a:endParaRPr lang="pt-BR" sz="1900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5538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Termos Compostos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pt-BR" sz="2400" dirty="0"/>
              <a:t>Um termo composto se divide entre </a:t>
            </a:r>
            <a:r>
              <a:rPr lang="pt-BR" sz="2400" dirty="0" smtClean="0"/>
              <a:t>listas,  </a:t>
            </a:r>
            <a:r>
              <a:rPr lang="pt-BR" sz="2400" dirty="0"/>
              <a:t>estruturas e outros </a:t>
            </a:r>
            <a:r>
              <a:rPr lang="pt-BR" sz="2400" dirty="0" smtClean="0"/>
              <a:t>tipos compostos </a:t>
            </a:r>
            <a:r>
              <a:rPr lang="pt-BR" sz="2400" dirty="0"/>
              <a:t>derivado destes são</a:t>
            </a:r>
            <a:r>
              <a:rPr lang="pt-BR" sz="2400" dirty="0" smtClean="0"/>
              <a:t>: </a:t>
            </a:r>
            <a:r>
              <a:rPr lang="pt-BR" sz="2400" i="1" dirty="0" err="1" smtClean="0"/>
              <a:t>strings</a:t>
            </a:r>
            <a:r>
              <a:rPr lang="pt-BR" sz="2400" i="1" dirty="0" smtClean="0"/>
              <a:t>,</a:t>
            </a:r>
            <a:r>
              <a:rPr lang="pt-BR" sz="2400" dirty="0" smtClean="0"/>
              <a:t> vetores e mapas. </a:t>
            </a:r>
            <a:r>
              <a:rPr lang="pt-BR" sz="2400" dirty="0"/>
              <a:t>Entretanto, </a:t>
            </a:r>
            <a:r>
              <a:rPr lang="pt-BR" sz="2400" dirty="0" smtClean="0"/>
              <a:t>ambos tem </a:t>
            </a:r>
            <a:r>
              <a:rPr lang="pt-BR" sz="2400" dirty="0"/>
              <a:t>seus elementos acessados via casamento de padrões de fatos, predicados </a:t>
            </a:r>
            <a:r>
              <a:rPr lang="pt-BR" sz="2400" dirty="0" smtClean="0"/>
              <a:t>e funções</a:t>
            </a:r>
            <a:r>
              <a:rPr lang="pt-BR" sz="2400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8573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t-BR" sz="2400" dirty="0"/>
              <a:t>A forma de uma lista reúne um conjunto de termos e os coloca </a:t>
            </a:r>
            <a:r>
              <a:rPr lang="pt-BR" sz="2400" dirty="0" smtClean="0"/>
              <a:t>dentro de colchetes: [t1; t2; </a:t>
            </a:r>
            <a:r>
              <a:rPr lang="pt-BR" sz="2400" dirty="0"/>
              <a:t>:::; </a:t>
            </a:r>
            <a:r>
              <a:rPr lang="pt-BR" sz="2400" dirty="0" err="1" smtClean="0"/>
              <a:t>tn</a:t>
            </a:r>
            <a:r>
              <a:rPr lang="pt-BR" sz="2400" dirty="0" smtClean="0"/>
              <a:t>]. </a:t>
            </a:r>
            <a:r>
              <a:rPr lang="pt-BR" sz="2400" dirty="0"/>
              <a:t>Veja o exemplo: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6135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Sumário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ClrTx/>
              <a:buFont typeface="+mj-lt"/>
              <a:buAutoNum type="romanUcPeriod"/>
            </a:pPr>
            <a:r>
              <a:rPr lang="pt-BR" dirty="0"/>
              <a:t>História</a:t>
            </a:r>
          </a:p>
          <a:p>
            <a:pPr marL="514350" indent="-514350">
              <a:buClrTx/>
              <a:buFont typeface="+mj-lt"/>
              <a:buAutoNum type="romanUcPeriod"/>
            </a:pPr>
            <a:r>
              <a:rPr lang="pt-BR" dirty="0"/>
              <a:t>Picat – Multiparadigma</a:t>
            </a:r>
          </a:p>
          <a:p>
            <a:pPr marL="514350" indent="-514350">
              <a:buClrTx/>
              <a:buFont typeface="+mj-lt"/>
              <a:buAutoNum type="romanUcPeriod"/>
            </a:pPr>
            <a:r>
              <a:rPr lang="pt-BR" dirty="0"/>
              <a:t>Características </a:t>
            </a:r>
            <a:r>
              <a:rPr lang="pt-BR" dirty="0" smtClean="0"/>
              <a:t>PICAT</a:t>
            </a:r>
          </a:p>
          <a:p>
            <a:pPr marL="514350" indent="-514350">
              <a:buClrTx/>
              <a:buFont typeface="+mj-lt"/>
              <a:buAutoNum type="romanUcPeriod"/>
            </a:pPr>
            <a:r>
              <a:rPr lang="pt-BR" dirty="0" smtClean="0"/>
              <a:t>Tipos de Dados</a:t>
            </a:r>
            <a:endParaRPr lang="pt-BR" dirty="0"/>
          </a:p>
          <a:p>
            <a:pPr marL="514350" indent="-514350">
              <a:buClrTx/>
              <a:buFont typeface="+mj-lt"/>
              <a:buAutoNum type="romanUcPeriod"/>
            </a:pPr>
            <a:r>
              <a:rPr lang="pt-BR" dirty="0"/>
              <a:t>Exemplos de Códigos</a:t>
            </a:r>
          </a:p>
          <a:p>
            <a:pPr marL="514350" indent="-514350">
              <a:buClrTx/>
              <a:buFont typeface="+mj-lt"/>
              <a:buAutoNum type="romanUcPeriod"/>
            </a:pPr>
            <a:r>
              <a:rPr lang="pt-BR" dirty="0"/>
              <a:t>Uso da Linguagem Picat</a:t>
            </a:r>
          </a:p>
          <a:p>
            <a:pPr marL="514350" indent="-514350">
              <a:buClrTx/>
              <a:buFont typeface="+mj-lt"/>
              <a:buAutoNum type="romanUcPeriod"/>
            </a:pPr>
            <a:r>
              <a:rPr lang="pt-BR" dirty="0"/>
              <a:t>Vantagens e Desvantagens</a:t>
            </a:r>
          </a:p>
          <a:p>
            <a:pPr marL="514350" indent="-514350">
              <a:buClrTx/>
              <a:buFont typeface="+mj-lt"/>
              <a:buAutoNum type="romanUcPeriod"/>
            </a:pPr>
            <a:r>
              <a:rPr lang="pt-BR" dirty="0"/>
              <a:t>Comparações</a:t>
            </a:r>
          </a:p>
          <a:p>
            <a:pPr marL="514350" indent="-514350">
              <a:buClrTx/>
              <a:buFont typeface="+mj-lt"/>
              <a:buAutoNum type="romanUcPeriod"/>
            </a:pPr>
            <a:r>
              <a:rPr lang="pt-BR" dirty="0" smtClean="0"/>
              <a:t>Conclusão</a:t>
            </a:r>
          </a:p>
          <a:p>
            <a:pPr marL="514350" indent="-514350">
              <a:buClrTx/>
              <a:buFont typeface="+mj-lt"/>
              <a:buAutoNum type="romanUcPeriod"/>
            </a:pPr>
            <a:r>
              <a:rPr lang="pt-BR" dirty="0" smtClean="0"/>
              <a:t>Questionário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9153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Batang" panose="02030600000101010101" pitchFamily="18" charset="-127"/>
                <a:ea typeface="Batang" panose="02030600000101010101" pitchFamily="18" charset="-127"/>
              </a:rPr>
              <a:t>Picat</a:t>
            </a:r>
            <a:r>
              <a:rPr lang="en-US" dirty="0">
                <a:latin typeface="Batang" panose="02030600000101010101" pitchFamily="18" charset="-127"/>
                <a:ea typeface="Batang" panose="02030600000101010101" pitchFamily="18" charset="-127"/>
              </a:rPr>
              <a:t>&gt; A=[1,2,3], list(A), length(A)=L_A, B= [4,5,6], list(B),</a:t>
            </a:r>
          </a:p>
          <a:p>
            <a:r>
              <a:rPr lang="en-US" dirty="0">
                <a:latin typeface="Batang" panose="02030600000101010101" pitchFamily="18" charset="-127"/>
                <a:ea typeface="Batang" panose="02030600000101010101" pitchFamily="18" charset="-127"/>
              </a:rPr>
              <a:t>length(B) = L_B, A ++ B = C, list(C), length(C) = L_C</a:t>
            </a:r>
            <a:r>
              <a:rPr lang="en-US" dirty="0" smtClean="0">
                <a:latin typeface="Batang" panose="02030600000101010101" pitchFamily="18" charset="-127"/>
                <a:ea typeface="Batang" panose="02030600000101010101" pitchFamily="18" charset="-127"/>
              </a:rPr>
              <a:t>.</a:t>
            </a:r>
          </a:p>
          <a:p>
            <a:endParaRPr lang="en-US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en-US" dirty="0">
                <a:latin typeface="Batang" panose="02030600000101010101" pitchFamily="18" charset="-127"/>
                <a:ea typeface="Batang" panose="02030600000101010101" pitchFamily="18" charset="-127"/>
              </a:rPr>
              <a:t>A = [1,2,3]</a:t>
            </a:r>
          </a:p>
          <a:p>
            <a:r>
              <a:rPr lang="en-US" dirty="0">
                <a:latin typeface="Batang" panose="02030600000101010101" pitchFamily="18" charset="-127"/>
                <a:ea typeface="Batang" panose="02030600000101010101" pitchFamily="18" charset="-127"/>
              </a:rPr>
              <a:t>L_A = 3</a:t>
            </a:r>
          </a:p>
          <a:p>
            <a:r>
              <a:rPr lang="en-US" dirty="0">
                <a:latin typeface="Batang" panose="02030600000101010101" pitchFamily="18" charset="-127"/>
                <a:ea typeface="Batang" panose="02030600000101010101" pitchFamily="18" charset="-127"/>
              </a:rPr>
              <a:t>B = [4,5,6]</a:t>
            </a:r>
          </a:p>
          <a:p>
            <a:r>
              <a:rPr lang="en-US" dirty="0">
                <a:latin typeface="Batang" panose="02030600000101010101" pitchFamily="18" charset="-127"/>
                <a:ea typeface="Batang" panose="02030600000101010101" pitchFamily="18" charset="-127"/>
              </a:rPr>
              <a:t>L_B = 3</a:t>
            </a:r>
          </a:p>
          <a:p>
            <a:r>
              <a:rPr lang="en-US" dirty="0">
                <a:latin typeface="Batang" panose="02030600000101010101" pitchFamily="18" charset="-127"/>
                <a:ea typeface="Batang" panose="02030600000101010101" pitchFamily="18" charset="-127"/>
              </a:rPr>
              <a:t>C = [1,2,3,4,5,6]</a:t>
            </a:r>
          </a:p>
          <a:p>
            <a:r>
              <a:rPr lang="en-US" dirty="0">
                <a:latin typeface="Batang" panose="02030600000101010101" pitchFamily="18" charset="-127"/>
                <a:ea typeface="Batang" panose="02030600000101010101" pitchFamily="18" charset="-127"/>
              </a:rPr>
              <a:t>L_C = 6</a:t>
            </a:r>
          </a:p>
          <a:p>
            <a:r>
              <a:rPr lang="en-US" dirty="0">
                <a:latin typeface="Batang" panose="02030600000101010101" pitchFamily="18" charset="-127"/>
                <a:ea typeface="Batang" panose="02030600000101010101" pitchFamily="18" charset="-127"/>
              </a:rPr>
              <a:t>yes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80923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t-BR" sz="2400" dirty="0"/>
              <a:t>A forma de uma estrutura é definida </a:t>
            </a:r>
            <a:r>
              <a:rPr lang="pt-BR" sz="2400" dirty="0" smtClean="0"/>
              <a:t>como $s(t1, t2, ..., </a:t>
            </a:r>
            <a:r>
              <a:rPr lang="pt-BR" sz="2400" dirty="0" err="1" smtClean="0"/>
              <a:t>tn</a:t>
            </a:r>
            <a:r>
              <a:rPr lang="pt-BR" sz="2400" dirty="0" smtClean="0"/>
              <a:t>),onde s é </a:t>
            </a:r>
            <a:r>
              <a:rPr lang="pt-BR" sz="2400" dirty="0"/>
              <a:t>um átomo e $ é usado para </a:t>
            </a:r>
            <a:r>
              <a:rPr lang="pt-BR" sz="2400" dirty="0" smtClean="0"/>
              <a:t>diferenciar </a:t>
            </a:r>
            <a:r>
              <a:rPr lang="pt-BR" sz="2400" dirty="0"/>
              <a:t>uma função. Seus </a:t>
            </a:r>
            <a:r>
              <a:rPr lang="pt-BR" sz="2400" dirty="0" smtClean="0"/>
              <a:t>principais elementos </a:t>
            </a:r>
            <a:r>
              <a:rPr lang="pt-BR" sz="2400" dirty="0"/>
              <a:t>são o nome da estrutura que é o átomo que fica na frente e </a:t>
            </a:r>
            <a:r>
              <a:rPr lang="pt-BR" sz="2400" dirty="0" smtClean="0"/>
              <a:t>a </a:t>
            </a:r>
            <a:r>
              <a:rPr lang="pt-BR" sz="2400" dirty="0" err="1" smtClean="0"/>
              <a:t>aridade</a:t>
            </a:r>
            <a:r>
              <a:rPr lang="pt-BR" sz="2400" dirty="0" smtClean="0"/>
              <a:t> </a:t>
            </a:r>
            <a:r>
              <a:rPr lang="pt-BR" sz="2400" dirty="0"/>
              <a:t>(número de argumentos do predicado). Veja o </a:t>
            </a:r>
            <a:r>
              <a:rPr lang="pt-BR" sz="2400" dirty="0" smtClean="0"/>
              <a:t>exemplo: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1507315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1900" dirty="0" err="1">
                <a:latin typeface="Batang" panose="02030600000101010101" pitchFamily="18" charset="-127"/>
                <a:ea typeface="Batang" panose="02030600000101010101" pitchFamily="18" charset="-127"/>
              </a:rPr>
              <a:t>Picat</a:t>
            </a:r>
            <a:r>
              <a:rPr lang="pt-BR" sz="1900" dirty="0">
                <a:latin typeface="Batang" panose="02030600000101010101" pitchFamily="18" charset="-127"/>
                <a:ea typeface="Batang" panose="02030600000101010101" pitchFamily="18" charset="-127"/>
              </a:rPr>
              <a:t>&gt; N = $(1,2,3,4,5), </a:t>
            </a:r>
            <a:r>
              <a:rPr lang="pt-BR" sz="1900" dirty="0" err="1">
                <a:latin typeface="Batang" panose="02030600000101010101" pitchFamily="18" charset="-127"/>
                <a:ea typeface="Batang" panose="02030600000101010101" pitchFamily="18" charset="-127"/>
              </a:rPr>
              <a:t>struct</a:t>
            </a:r>
            <a:r>
              <a:rPr lang="pt-BR" sz="1900" dirty="0">
                <a:latin typeface="Batang" panose="02030600000101010101" pitchFamily="18" charset="-127"/>
                <a:ea typeface="Batang" panose="02030600000101010101" pitchFamily="18" charset="-127"/>
              </a:rPr>
              <a:t>(N), </a:t>
            </a:r>
            <a:r>
              <a:rPr lang="pt-BR" sz="1900" dirty="0" err="1">
                <a:latin typeface="Batang" panose="02030600000101010101" pitchFamily="18" charset="-127"/>
                <a:ea typeface="Batang" panose="02030600000101010101" pitchFamily="18" charset="-127"/>
              </a:rPr>
              <a:t>arity</a:t>
            </a:r>
            <a:r>
              <a:rPr lang="pt-BR" sz="1900" dirty="0">
                <a:latin typeface="Batang" panose="02030600000101010101" pitchFamily="18" charset="-127"/>
                <a:ea typeface="Batang" panose="02030600000101010101" pitchFamily="18" charset="-127"/>
              </a:rPr>
              <a:t>(N) = </a:t>
            </a:r>
            <a:r>
              <a:rPr lang="pt-BR" sz="1900" dirty="0" err="1">
                <a:latin typeface="Batang" panose="02030600000101010101" pitchFamily="18" charset="-127"/>
                <a:ea typeface="Batang" panose="02030600000101010101" pitchFamily="18" charset="-127"/>
              </a:rPr>
              <a:t>Aridade</a:t>
            </a:r>
            <a:r>
              <a:rPr lang="pt-BR" sz="1900" dirty="0">
                <a:latin typeface="Batang" panose="02030600000101010101" pitchFamily="18" charset="-127"/>
                <a:ea typeface="Batang" panose="02030600000101010101" pitchFamily="18" charset="-127"/>
              </a:rPr>
              <a:t>,</a:t>
            </a:r>
          </a:p>
          <a:p>
            <a:r>
              <a:rPr lang="pt-BR" sz="1900" dirty="0" err="1">
                <a:latin typeface="Batang" panose="02030600000101010101" pitchFamily="18" charset="-127"/>
                <a:ea typeface="Batang" panose="02030600000101010101" pitchFamily="18" charset="-127"/>
              </a:rPr>
              <a:t>to_list</a:t>
            </a:r>
            <a:r>
              <a:rPr lang="pt-BR" sz="1900" dirty="0">
                <a:latin typeface="Batang" panose="02030600000101010101" pitchFamily="18" charset="-127"/>
                <a:ea typeface="Batang" panose="02030600000101010101" pitchFamily="18" charset="-127"/>
              </a:rPr>
              <a:t>(N) = Lista</a:t>
            </a:r>
            <a:r>
              <a:rPr lang="pt-BR" sz="19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.</a:t>
            </a:r>
          </a:p>
          <a:p>
            <a:endParaRPr lang="pt-BR" sz="1900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pt-BR" sz="1900" dirty="0">
                <a:latin typeface="Batang" panose="02030600000101010101" pitchFamily="18" charset="-127"/>
                <a:ea typeface="Batang" panose="02030600000101010101" pitchFamily="18" charset="-127"/>
              </a:rPr>
              <a:t>N = (1,2,3,4,5)</a:t>
            </a:r>
          </a:p>
          <a:p>
            <a:r>
              <a:rPr lang="pt-BR" sz="1900" dirty="0" err="1">
                <a:latin typeface="Batang" panose="02030600000101010101" pitchFamily="18" charset="-127"/>
                <a:ea typeface="Batang" panose="02030600000101010101" pitchFamily="18" charset="-127"/>
              </a:rPr>
              <a:t>Aridade</a:t>
            </a:r>
            <a:r>
              <a:rPr lang="pt-BR" sz="1900" dirty="0">
                <a:latin typeface="Batang" panose="02030600000101010101" pitchFamily="18" charset="-127"/>
                <a:ea typeface="Batang" panose="02030600000101010101" pitchFamily="18" charset="-127"/>
              </a:rPr>
              <a:t> = 2</a:t>
            </a:r>
          </a:p>
          <a:p>
            <a:r>
              <a:rPr lang="pt-BR" sz="1900" dirty="0">
                <a:latin typeface="Batang" panose="02030600000101010101" pitchFamily="18" charset="-127"/>
                <a:ea typeface="Batang" panose="02030600000101010101" pitchFamily="18" charset="-127"/>
              </a:rPr>
              <a:t>Lista = [1,(2,3,4,5)]</a:t>
            </a:r>
          </a:p>
          <a:p>
            <a:r>
              <a:rPr lang="pt-BR" sz="19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yes</a:t>
            </a:r>
            <a:endParaRPr lang="pt-BR" sz="19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68854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Exemplos de Códigos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25871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400" dirty="0"/>
          </a:p>
          <a:p>
            <a:r>
              <a:rPr lang="pt-BR" sz="2400" dirty="0"/>
              <a:t>A linguagem </a:t>
            </a:r>
            <a:r>
              <a:rPr lang="pt-BR" sz="2400" dirty="0" err="1"/>
              <a:t>Picat</a:t>
            </a:r>
            <a:r>
              <a:rPr lang="pt-BR" sz="2400" dirty="0"/>
              <a:t> pode ser utilizada para diversas funções:</a:t>
            </a:r>
          </a:p>
          <a:p>
            <a:pPr lvl="1"/>
            <a:r>
              <a:rPr lang="pt-BR" sz="2400" dirty="0"/>
              <a:t>Acadêmica</a:t>
            </a:r>
          </a:p>
          <a:p>
            <a:pPr lvl="1"/>
            <a:r>
              <a:rPr lang="pt-BR" sz="2400" dirty="0"/>
              <a:t>Industrial</a:t>
            </a:r>
          </a:p>
          <a:p>
            <a:pPr lvl="1"/>
            <a:r>
              <a:rPr lang="pt-BR" sz="2400" dirty="0"/>
              <a:t>Pesquisas</a:t>
            </a:r>
          </a:p>
        </p:txBody>
      </p:sp>
    </p:spTree>
    <p:extLst>
      <p:ext uri="{BB962C8B-B14F-4D97-AF65-F5344CB8AC3E}">
        <p14:creationId xmlns:p14="http://schemas.microsoft.com/office/powerpoint/2010/main" val="79802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Programação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pt-BR" sz="2400" dirty="0" err="1"/>
              <a:t>Picat</a:t>
            </a:r>
            <a:r>
              <a:rPr lang="pt-BR" sz="2400" dirty="0"/>
              <a:t> é uma linguagem de multiplataforma, disponível em qualquer arquitetura de processamento e também de sistema operacional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pt-BR" sz="2400" dirty="0"/>
              <a:t>Utiliza a extensão .</a:t>
            </a:r>
            <a:r>
              <a:rPr lang="pt-BR" sz="2400" dirty="0" err="1"/>
              <a:t>pi</a:t>
            </a:r>
            <a:r>
              <a:rPr lang="pt-BR" sz="2400" dirty="0"/>
              <a:t> em seus arquivos de código fonte. 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pt-BR" sz="2400" dirty="0"/>
              <a:t>Existem 2 modos de utilização do </a:t>
            </a:r>
            <a:r>
              <a:rPr lang="pt-BR" sz="2400" dirty="0" err="1"/>
              <a:t>Picat</a:t>
            </a:r>
            <a:r>
              <a:rPr lang="pt-BR" sz="2400" dirty="0"/>
              <a:t>: Modo linha de comando e Modo Interativo. </a:t>
            </a:r>
          </a:p>
        </p:txBody>
      </p:sp>
    </p:spTree>
    <p:extLst>
      <p:ext uri="{BB962C8B-B14F-4D97-AF65-F5344CB8AC3E}">
        <p14:creationId xmlns:p14="http://schemas.microsoft.com/office/powerpoint/2010/main" val="260339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endParaRPr lang="pt-BR" sz="2400" dirty="0"/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pt-BR" sz="2400" dirty="0"/>
              <a:t>Enfatiza uma visão moderna e controlável em seu mecanismo de </a:t>
            </a:r>
            <a:r>
              <a:rPr lang="pt-BR" sz="2400" dirty="0" err="1"/>
              <a:t>backtracking</a:t>
            </a:r>
            <a:endParaRPr lang="pt-BR" sz="2400" dirty="0"/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pt-BR" sz="2400" dirty="0"/>
              <a:t>Clareza em construir regras declarativas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pt-BR" sz="2400" dirty="0"/>
              <a:t>Funções disponíveis numa sintaxe análoga a </a:t>
            </a:r>
            <a:r>
              <a:rPr lang="pt-BR" sz="2400" dirty="0" err="1"/>
              <a:t>Haskell</a:t>
            </a:r>
            <a:r>
              <a:rPr lang="pt-BR" sz="2400" dirty="0"/>
              <a:t> com um ambiente de programação análogo ao Python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pt-BR" sz="2400" dirty="0"/>
              <a:t>Biblioteca é organizada em módulo a exemplo de </a:t>
            </a:r>
            <a:r>
              <a:rPr lang="pt-BR" sz="2400" dirty="0" err="1"/>
              <a:t>Haskell</a:t>
            </a:r>
            <a:r>
              <a:rPr lang="pt-BR" sz="2400" dirty="0"/>
              <a:t> e Python</a:t>
            </a:r>
          </a:p>
        </p:txBody>
      </p:sp>
    </p:spTree>
    <p:extLst>
      <p:ext uri="{BB962C8B-B14F-4D97-AF65-F5344CB8AC3E}">
        <p14:creationId xmlns:p14="http://schemas.microsoft.com/office/powerpoint/2010/main" val="36028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Desvantagens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endParaRPr lang="pt-BR" sz="2400" dirty="0"/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pt-BR" sz="2400" dirty="0"/>
              <a:t>Manteve as letras maiúsculas para variáveis, como feito no B-Prolog.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pt-BR" sz="2400" dirty="0"/>
              <a:t>A geração de um código executável ainda não é puro, ela ainda se encontra em desenvolvimento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pt-BR" sz="2400" dirty="0"/>
              <a:t>As estruturas de repetição, comparadas com outras imperativas, ficam com uma sintaxe diferente. </a:t>
            </a:r>
          </a:p>
        </p:txBody>
      </p:sp>
    </p:spTree>
    <p:extLst>
      <p:ext uri="{BB962C8B-B14F-4D97-AF65-F5344CB8AC3E}">
        <p14:creationId xmlns:p14="http://schemas.microsoft.com/office/powerpoint/2010/main" val="304129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400" dirty="0"/>
          </a:p>
          <a:p>
            <a:r>
              <a:rPr lang="pt-BR" sz="2400" dirty="0"/>
              <a:t>PICAT é uma linguagem nova (2013), desconhecida, revolucionária e com um futuro promissor para áreas de pesquisas e utilização comercial.</a:t>
            </a:r>
          </a:p>
          <a:p>
            <a:r>
              <a:rPr lang="pt-BR" sz="2400" dirty="0"/>
              <a:t>Atualmente há pouco material disponível e uma comunidade pequena de usuários, mas existe um site atualizado e mantido por </a:t>
            </a:r>
            <a:r>
              <a:rPr lang="pt-BR" sz="2400" dirty="0" err="1"/>
              <a:t>Hakan</a:t>
            </a:r>
            <a:r>
              <a:rPr lang="pt-BR" sz="2400" dirty="0"/>
              <a:t> </a:t>
            </a:r>
            <a:r>
              <a:rPr lang="pt-BR" sz="2400" dirty="0" err="1"/>
              <a:t>Kjellerstrand</a:t>
            </a:r>
            <a:r>
              <a:rPr lang="pt-BR" sz="2400" dirty="0"/>
              <a:t> e um fórum de discussão no próprio site que está cada dia mais ativo, graças ao crescimento de usuários desta linguagem. </a:t>
            </a:r>
          </a:p>
        </p:txBody>
      </p:sp>
    </p:spTree>
    <p:extLst>
      <p:ext uri="{BB962C8B-B14F-4D97-AF65-F5344CB8AC3E}">
        <p14:creationId xmlns:p14="http://schemas.microsoft.com/office/powerpoint/2010/main" val="192342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github.com/claudiosa/CCS/tree/master/picat</a:t>
            </a:r>
            <a:endParaRPr lang="pt-BR" dirty="0" smtClean="0"/>
          </a:p>
          <a:p>
            <a:pPr marL="457200" indent="-457200">
              <a:buFont typeface="+mj-lt"/>
              <a:buAutoNum type="arabicPeriod"/>
            </a:pPr>
            <a:r>
              <a:rPr lang="pt-BR" dirty="0">
                <a:hlinkClick r:id="rId3"/>
              </a:rPr>
              <a:t>http://picat-lang.org</a:t>
            </a:r>
            <a:r>
              <a:rPr lang="pt-BR" dirty="0" smtClean="0">
                <a:hlinkClick r:id="rId3"/>
              </a:rPr>
              <a:t>/</a:t>
            </a:r>
            <a:r>
              <a:rPr lang="pt-BR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49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endParaRPr lang="pt-BR" sz="2400" dirty="0"/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pt-BR" sz="2400" dirty="0"/>
              <a:t>Foi criada em 2013 pelos cientistas da computação Neng-Fa Zhou e Jonathan Fruhman.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pt-BR" sz="2400" dirty="0"/>
              <a:t>Utilizou o B-Prolog como base de implementação, e ambas utilizam regras lógicas na programação.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pt-BR" sz="2400" dirty="0"/>
              <a:t>Picat 0.1 – Teve seu lançamento em Maio de 2013.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pt-BR" sz="2400" dirty="0"/>
              <a:t>Picat 1.0 – Foi lançada Abril de 2015.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pt-BR" sz="2400" dirty="0"/>
              <a:t>Sua atual versão é a 1.9 com lançamento em Maio de 2016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6618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Questionário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Qual característica do P.I.C.A.T é mais chamativa?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Em quais aplicações você usaria P.I.C.A.T?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Quais são os pontos positivos e negativos do P.I.C.A.T que você identifica?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Se pudesse melhorar algo no P.I.C.A.T, o que melhoraria?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O P.I.C.A.T pode substituir alguma linguagem</a:t>
            </a:r>
            <a:r>
              <a:rPr lang="pt-BR" dirty="0" smtClean="0"/>
              <a:t>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0928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Picat é Multiparadigma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endParaRPr lang="pt-BR" sz="2400" dirty="0"/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pt-BR" sz="2400" dirty="0"/>
              <a:t>Imperativo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pt-BR" sz="2400" dirty="0" smtClean="0"/>
              <a:t>Funcional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pt-BR" sz="2400" u="sng" dirty="0" smtClean="0"/>
              <a:t>Lógico</a:t>
            </a:r>
            <a:endParaRPr lang="en-AU" sz="2400" u="sng" dirty="0"/>
          </a:p>
        </p:txBody>
      </p:sp>
    </p:spTree>
    <p:extLst>
      <p:ext uri="{BB962C8B-B14F-4D97-AF65-F5344CB8AC3E}">
        <p14:creationId xmlns:p14="http://schemas.microsoft.com/office/powerpoint/2010/main" val="344660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Multiparadigma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400" dirty="0"/>
          </a:p>
          <a:p>
            <a:r>
              <a:rPr lang="pt-BR" sz="2400" dirty="0"/>
              <a:t>Motivo de existencia dos paradigmas?</a:t>
            </a:r>
          </a:p>
          <a:p>
            <a:pPr lvl="1"/>
            <a:r>
              <a:rPr lang="pt-BR" sz="2400" dirty="0"/>
              <a:t>Velocidade de implementação</a:t>
            </a:r>
          </a:p>
          <a:p>
            <a:pPr lvl="1"/>
            <a:r>
              <a:rPr lang="pt-BR" sz="2400" dirty="0"/>
              <a:t>Velocidade de execução</a:t>
            </a:r>
          </a:p>
          <a:p>
            <a:pPr lvl="1"/>
            <a:r>
              <a:rPr lang="pt-BR" sz="2400" dirty="0"/>
              <a:t>Elegância do código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411802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Picat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endParaRPr lang="pt-BR" sz="2400" dirty="0"/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pt-BR" sz="2400" dirty="0"/>
              <a:t>A terminologia de picat segue as bases teóricas da linguagem Prolog.</a:t>
            </a:r>
            <a:endParaRPr lang="en-AU" sz="2400" dirty="0"/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pt-BR" sz="2400" dirty="0"/>
              <a:t>Lógica de primeira-ordem onde objetos são chamados por Termos.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pt-BR" sz="2400" dirty="0"/>
              <a:t>O destaque de Picat é a sua natureza declarativa, funcional, </a:t>
            </a:r>
            <a:r>
              <a:rPr lang="pt-BR" sz="2400" dirty="0" err="1"/>
              <a:t>tipagem</a:t>
            </a:r>
            <a:r>
              <a:rPr lang="pt-BR" sz="2400" dirty="0"/>
              <a:t> dinâmica, sintaxe simples mas poderosas.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pt-BR" sz="2400" dirty="0"/>
              <a:t>PICAT é um anacronico onde cada letra representa uma característica marcante de sua funcionalidade.</a:t>
            </a:r>
          </a:p>
        </p:txBody>
      </p:sp>
    </p:spTree>
    <p:extLst>
      <p:ext uri="{BB962C8B-B14F-4D97-AF65-F5344CB8AC3E}">
        <p14:creationId xmlns:p14="http://schemas.microsoft.com/office/powerpoint/2010/main" val="130507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Comparações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3342" y="1956330"/>
            <a:ext cx="5086275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87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Características </a:t>
            </a:r>
            <a:r>
              <a:rPr lang="pt-BR" b="1" dirty="0">
                <a:solidFill>
                  <a:srgbClr val="FF0000"/>
                </a:solidFill>
              </a:rPr>
              <a:t>P</a:t>
            </a:r>
            <a:r>
              <a:rPr lang="pt-BR" dirty="0"/>
              <a:t>-I-C-A-T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z="2600" b="1" dirty="0"/>
          </a:p>
          <a:p>
            <a:r>
              <a:rPr lang="pt-BR" sz="2600" b="1" dirty="0" err="1"/>
              <a:t>Pattern-matching</a:t>
            </a:r>
            <a:r>
              <a:rPr lang="pt-BR" dirty="0"/>
              <a:t>: </a:t>
            </a:r>
          </a:p>
          <a:p>
            <a:r>
              <a:rPr lang="pt-BR" sz="2400" dirty="0"/>
              <a:t>Utiliza o conceito de casamento padrão. Um predicado define uma relação e pode ter zero ou várias respostas. Uma função é um predicao especial que sempre retorna uma única resposta. Ambos são definidos com regras de Picat, e seus predicados e funções seguem as regras do casamento.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1209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Características P-</a:t>
            </a:r>
            <a:r>
              <a:rPr lang="pt-BR" b="1" dirty="0">
                <a:solidFill>
                  <a:srgbClr val="FF0000"/>
                </a:solidFill>
              </a:rPr>
              <a:t>I</a:t>
            </a:r>
            <a:r>
              <a:rPr lang="pt-BR" dirty="0"/>
              <a:t>-C-A-T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z="2400" b="1" dirty="0"/>
          </a:p>
          <a:p>
            <a:r>
              <a:rPr lang="pt-BR" sz="2600" b="1" dirty="0" err="1"/>
              <a:t>Intuitive</a:t>
            </a:r>
            <a:r>
              <a:rPr lang="pt-BR" dirty="0"/>
              <a:t>: </a:t>
            </a:r>
          </a:p>
          <a:p>
            <a:r>
              <a:rPr lang="pt-BR" sz="2400" dirty="0"/>
              <a:t>O Picat oferece atribuições e laços de repetições para a programação dos dias de hoje. Uma variável atribuída pode imitar várias variáveis lógicas, alterado seu valor seguindo o estado da computação. As atribuições são úteis para associar os termos, bem como utilizadas nas estruturas de laços repretitivos.</a:t>
            </a:r>
            <a:r>
              <a:rPr lang="pt-BR" dirty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288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iva">
  <a:themeElements>
    <a:clrScheme name="Retrospectiv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395</TotalTime>
  <Words>1161</Words>
  <Application>Microsoft Office PowerPoint</Application>
  <PresentationFormat>Personalizar</PresentationFormat>
  <Paragraphs>139</Paragraphs>
  <Slides>30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1" baseType="lpstr">
      <vt:lpstr>Retrospectiva</vt:lpstr>
      <vt:lpstr>Picat </vt:lpstr>
      <vt:lpstr>Sumário</vt:lpstr>
      <vt:lpstr>História</vt:lpstr>
      <vt:lpstr>Picat é Multiparadigma</vt:lpstr>
      <vt:lpstr>Linguagem Multiparadigma</vt:lpstr>
      <vt:lpstr>Linguagem Picat</vt:lpstr>
      <vt:lpstr>Comparações</vt:lpstr>
      <vt:lpstr>Características P-I-C-A-T</vt:lpstr>
      <vt:lpstr>Características P-I-C-A-T</vt:lpstr>
      <vt:lpstr>Características P-I-C-A-T</vt:lpstr>
      <vt:lpstr>Características P-I-C-A-T</vt:lpstr>
      <vt:lpstr>Características P-I-C-A-T</vt:lpstr>
      <vt:lpstr>Tipos de Dados</vt:lpstr>
      <vt:lpstr>Variável</vt:lpstr>
      <vt:lpstr>Átomo</vt:lpstr>
      <vt:lpstr>Numero</vt:lpstr>
      <vt:lpstr>Exemplo com Números</vt:lpstr>
      <vt:lpstr>Termos Compostos</vt:lpstr>
      <vt:lpstr>Listas</vt:lpstr>
      <vt:lpstr>Listas</vt:lpstr>
      <vt:lpstr>Estruturas</vt:lpstr>
      <vt:lpstr>Estruturas</vt:lpstr>
      <vt:lpstr>Exemplos de Códigos</vt:lpstr>
      <vt:lpstr>Usos</vt:lpstr>
      <vt:lpstr>Sistema de Programação</vt:lpstr>
      <vt:lpstr>Vantagens</vt:lpstr>
      <vt:lpstr>Desvantagens</vt:lpstr>
      <vt:lpstr>Conclusão</vt:lpstr>
      <vt:lpstr>Referências</vt:lpstr>
      <vt:lpstr>Questionário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Picat João Herique Faes Battisti Paulo Victor Águiar</dc:title>
  <dc:creator>Laís Particheli</dc:creator>
  <cp:lastModifiedBy>PV</cp:lastModifiedBy>
  <cp:revision>27</cp:revision>
  <dcterms:created xsi:type="dcterms:W3CDTF">2016-06-04T18:47:34Z</dcterms:created>
  <dcterms:modified xsi:type="dcterms:W3CDTF">2016-06-05T23:31:59Z</dcterms:modified>
</cp:coreProperties>
</file>