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95" r:id="rId2"/>
    <p:sldId id="428" r:id="rId3"/>
    <p:sldId id="416" r:id="rId4"/>
    <p:sldId id="417" r:id="rId5"/>
    <p:sldId id="430" r:id="rId6"/>
    <p:sldId id="431" r:id="rId7"/>
    <p:sldId id="424" r:id="rId8"/>
    <p:sldId id="422" r:id="rId9"/>
    <p:sldId id="423" r:id="rId10"/>
    <p:sldId id="432" r:id="rId11"/>
    <p:sldId id="429" r:id="rId12"/>
    <p:sldId id="425" r:id="rId13"/>
    <p:sldId id="426" r:id="rId14"/>
    <p:sldId id="427" r:id="rId15"/>
    <p:sldId id="434" r:id="rId16"/>
    <p:sldId id="435" r:id="rId17"/>
    <p:sldId id="439" r:id="rId18"/>
    <p:sldId id="433" r:id="rId19"/>
    <p:sldId id="436" r:id="rId20"/>
    <p:sldId id="437" r:id="rId21"/>
    <p:sldId id="438" r:id="rId22"/>
    <p:sldId id="440" r:id="rId23"/>
    <p:sldId id="411" r:id="rId24"/>
    <p:sldId id="441" r:id="rId25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94599"/>
  </p:normalViewPr>
  <p:slideViewPr>
    <p:cSldViewPr>
      <p:cViewPr>
        <p:scale>
          <a:sx n="100" d="100"/>
          <a:sy n="100" d="100"/>
        </p:scale>
        <p:origin x="141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5291E-5AAE-424B-9851-DCE86FFF7A8D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ED9A-5F39-4991-849A-5659E410C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37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B5BD-C308-4EEB-99F3-B6460E7C4649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3D3E-4F86-4D1E-9613-DA72EE62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3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6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3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4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3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2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5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2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2AF1-B331-4ECA-9547-3BF52371E4BE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CEC9-4C0E-4378-B708-FEE796773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96"/>
            <a:ext cx="7772400" cy="1470025"/>
          </a:xfrm>
        </p:spPr>
        <p:txBody>
          <a:bodyPr/>
          <a:lstStyle/>
          <a:p>
            <a:r>
              <a:rPr lang="en-GB" dirty="0" smtClean="0"/>
              <a:t>AAIS Week </a:t>
            </a:r>
            <a:r>
              <a:rPr lang="en-GB" dirty="0" smtClean="0"/>
              <a:t>10 - Lecture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340768"/>
            <a:ext cx="7198568" cy="496855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>CASE </a:t>
            </a:r>
            <a:r>
              <a:rPr lang="en-GB" b="1" dirty="0" smtClean="0">
                <a:latin typeface="Arial Black" panose="020B0A04020102020204" pitchFamily="34" charset="0"/>
              </a:rPr>
              <a:t>STUDY / COURSEWORK</a:t>
            </a:r>
            <a:endParaRPr lang="en-GB" b="1" dirty="0" smtClean="0">
              <a:latin typeface="Arial Black" panose="020B0A04020102020204" pitchFamily="34" charset="0"/>
            </a:endParaRPr>
          </a:p>
          <a:p>
            <a:pPr algn="l"/>
            <a:r>
              <a:rPr lang="en-GB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Lecture: 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Domain Model; </a:t>
            </a:r>
          </a:p>
          <a:p>
            <a:pPr algn="l"/>
            <a:r>
              <a:rPr lang="en-GB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Executing the Simulation</a:t>
            </a:r>
            <a:endParaRPr lang="en-GB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GB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Tutorial: </a:t>
            </a:r>
            <a:endParaRPr lang="en-GB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457200" indent="-457200" algn="l">
              <a:buAutoNum type="alphaLcParenBoth"/>
            </a:pPr>
            <a:r>
              <a:rPr lang="en-GB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Reviewing Last Week’s Answers </a:t>
            </a:r>
          </a:p>
          <a:p>
            <a:pPr marL="457200" indent="-457200" algn="l">
              <a:buAutoNum type="alphaLcParenBoth"/>
            </a:pPr>
            <a:r>
              <a:rPr lang="en-GB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Questions about Domain Model</a:t>
            </a:r>
            <a:endParaRPr lang="en-GB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endParaRPr lang="en-GB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GB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Practical: Continuing to practice manipulation of scenario facts / stats to support writing code in </a:t>
            </a:r>
            <a:r>
              <a:rPr lang="en-GB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do_actions</a:t>
            </a:r>
            <a:r>
              <a:rPr lang="en-GB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for Q2 and Q3.</a:t>
            </a:r>
            <a:endParaRPr lang="en-GB" sz="24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endParaRPr lang="en-GB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GB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Future Weeks:</a:t>
            </a:r>
          </a:p>
          <a:p>
            <a:pPr algn="l"/>
            <a:endParaRPr lang="en-GB" sz="2000" i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GB" sz="20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11. Further </a:t>
            </a:r>
            <a:r>
              <a:rPr lang="en-GB" sz="20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Analysis of Simulator </a:t>
            </a:r>
            <a:r>
              <a:rPr lang="en-GB" sz="20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Code [C/W Q2,Q3]</a:t>
            </a:r>
            <a:endParaRPr lang="en-GB" sz="2000" i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GB" sz="20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12. Competing </a:t>
            </a:r>
            <a:r>
              <a:rPr lang="en-GB" sz="20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Approaches to Autonomous </a:t>
            </a:r>
            <a:r>
              <a:rPr lang="en-GB" sz="20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UTM [C/W Q4]</a:t>
            </a:r>
            <a:endParaRPr lang="en-GB" sz="2000" i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endParaRPr lang="en-GB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dirty="0" smtClean="0"/>
              <a:t>Executing the </a:t>
            </a:r>
            <a:r>
              <a:rPr lang="en-US" dirty="0" smtClean="0">
                <a:solidFill>
                  <a:srgbClr val="FF0000"/>
                </a:solidFill>
              </a:rPr>
              <a:t>Simulation</a:t>
            </a:r>
            <a:r>
              <a:rPr lang="en-US" dirty="0" smtClean="0"/>
              <a:t> - </a:t>
            </a:r>
            <a:br>
              <a:rPr lang="en-US" dirty="0" smtClean="0"/>
            </a:br>
            <a:r>
              <a:rPr lang="en-US" dirty="0" smtClean="0"/>
              <a:t>how Processes, Events and Actions are executed at each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14" y="255886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PDDL+ Execution in </a:t>
            </a:r>
            <a:r>
              <a:rPr lang="en-US" smtClean="0"/>
              <a:t>our Simulator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8" y="1417638"/>
            <a:ext cx="9014668" cy="52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click_on</a:t>
            </a:r>
            <a:r>
              <a:rPr lang="en-US" dirty="0"/>
              <a:t>(</a:t>
            </a:r>
            <a:r>
              <a:rPr lang="en-US" dirty="0" err="1"/>
              <a:t>Sim_Time,Delta</a:t>
            </a:r>
            <a:r>
              <a:rPr lang="en-US" dirty="0"/>
              <a:t>) :-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do_actions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do_events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do_processes</a:t>
            </a:r>
            <a:r>
              <a:rPr lang="en-US" dirty="0"/>
              <a:t>(Delta),</a:t>
            </a:r>
          </a:p>
          <a:p>
            <a:pPr marL="0" indent="0">
              <a:buNone/>
            </a:pP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i="1" dirty="0" smtClean="0"/>
              <a:t>ETC ETC…………..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1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14" y="255886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PDDL+ Execution in </a:t>
            </a:r>
            <a:r>
              <a:rPr lang="en-US" smtClean="0"/>
              <a:t>our Simulator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8" y="1417638"/>
            <a:ext cx="9014668" cy="52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click_on</a:t>
            </a:r>
            <a:r>
              <a:rPr lang="en-US" dirty="0"/>
              <a:t>(</a:t>
            </a:r>
            <a:r>
              <a:rPr lang="en-US" dirty="0" err="1"/>
              <a:t>Sim_Time,Delta</a:t>
            </a:r>
            <a:r>
              <a:rPr lang="en-US" dirty="0"/>
              <a:t>) :-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do_actions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do_events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do_processes</a:t>
            </a:r>
            <a:r>
              <a:rPr lang="en-US" dirty="0"/>
              <a:t>(Delta),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ETC ETC…………..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81164" y="2669813"/>
            <a:ext cx="1008112" cy="2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2060848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Deliberatively apply actions </a:t>
            </a:r>
            <a:r>
              <a:rPr lang="en-US" dirty="0" smtClean="0">
                <a:solidFill>
                  <a:srgbClr val="FF0000"/>
                </a:solidFill>
              </a:rPr>
              <a:t>THAT ARE TIMED TO HAPPEN AT AT THIS TIME STEP. In the COURSEWORK they ere mainly the </a:t>
            </a:r>
            <a:r>
              <a:rPr lang="en-US" dirty="0" smtClean="0">
                <a:solidFill>
                  <a:srgbClr val="FF0000"/>
                </a:solidFill>
              </a:rPr>
              <a:t>“default” </a:t>
            </a:r>
            <a:r>
              <a:rPr lang="en-US" dirty="0" smtClean="0">
                <a:solidFill>
                  <a:srgbClr val="FF0000"/>
                </a:solidFill>
              </a:rPr>
              <a:t>stage END times.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9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14" y="255886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PDDL+ Execution in </a:t>
            </a:r>
            <a:r>
              <a:rPr lang="en-US" smtClean="0"/>
              <a:t>our Simulator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8" y="1417638"/>
            <a:ext cx="9014668" cy="52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click_on</a:t>
            </a:r>
            <a:r>
              <a:rPr lang="en-US" dirty="0"/>
              <a:t>(</a:t>
            </a:r>
            <a:r>
              <a:rPr lang="en-US" dirty="0" err="1"/>
              <a:t>Sim_Time,Delta</a:t>
            </a:r>
            <a:r>
              <a:rPr lang="en-US" dirty="0"/>
              <a:t>) :-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do_actions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do_events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do_processes</a:t>
            </a:r>
            <a:r>
              <a:rPr lang="en-US" dirty="0"/>
              <a:t>(Delta),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ETC ETC…………..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81164" y="2669813"/>
            <a:ext cx="1008112" cy="2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52192" y="3941440"/>
            <a:ext cx="158417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1274" y="3538781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Apply ALL events that have their preconditions true.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Iterate unto there are NO more events that have preconditions 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2016433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Deliberatively apply actions </a:t>
            </a:r>
            <a:r>
              <a:rPr lang="en-US" dirty="0" smtClean="0">
                <a:solidFill>
                  <a:srgbClr val="FF0000"/>
                </a:solidFill>
              </a:rPr>
              <a:t>THAT ARE TIMED TO HAPPEN AT AT THIS TIME STEP. In the COURSEWORK they ere mainly the </a:t>
            </a:r>
            <a:r>
              <a:rPr lang="en-US" dirty="0" smtClean="0">
                <a:solidFill>
                  <a:srgbClr val="FF0000"/>
                </a:solidFill>
              </a:rPr>
              <a:t>“default” </a:t>
            </a:r>
            <a:r>
              <a:rPr lang="en-US" dirty="0" smtClean="0">
                <a:solidFill>
                  <a:srgbClr val="FF0000"/>
                </a:solidFill>
              </a:rPr>
              <a:t>stage END times.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3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14" y="255886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PDDL+ Execution in </a:t>
            </a:r>
            <a:r>
              <a:rPr lang="en-US" smtClean="0"/>
              <a:t>our Simulator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8" y="1417638"/>
            <a:ext cx="9014668" cy="52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click_on</a:t>
            </a:r>
            <a:r>
              <a:rPr lang="en-US" dirty="0"/>
              <a:t>(</a:t>
            </a:r>
            <a:r>
              <a:rPr lang="en-US" dirty="0" err="1"/>
              <a:t>Sim_Time,Delta</a:t>
            </a:r>
            <a:r>
              <a:rPr lang="en-US" dirty="0"/>
              <a:t>) :-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do_actions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do_events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do_processes</a:t>
            </a:r>
            <a:r>
              <a:rPr lang="en-US" dirty="0"/>
              <a:t>(Delta),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ETC ETC…………..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81164" y="2669813"/>
            <a:ext cx="1008112" cy="2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52192" y="3941440"/>
            <a:ext cx="158417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283968" y="5506199"/>
            <a:ext cx="648072" cy="19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5547047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Apply ALL processes that have their preconditions true for Delta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274" y="3538781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Apply ALL events that have their preconditions true.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Iterate unto there are NO more events that have preconditions 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2016433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Deliberatively apply actions </a:t>
            </a:r>
            <a:r>
              <a:rPr lang="en-US" dirty="0" smtClean="0">
                <a:solidFill>
                  <a:srgbClr val="FF0000"/>
                </a:solidFill>
              </a:rPr>
              <a:t>THAT ARE TIMED TO HAPPEN AT AT THIS TIME STEP. In the COURSEWORK they ere mainly the </a:t>
            </a:r>
            <a:r>
              <a:rPr lang="en-US" dirty="0" smtClean="0">
                <a:solidFill>
                  <a:srgbClr val="FF0000"/>
                </a:solidFill>
              </a:rPr>
              <a:t>“default” </a:t>
            </a:r>
            <a:r>
              <a:rPr lang="en-US" dirty="0" smtClean="0">
                <a:solidFill>
                  <a:srgbClr val="FF0000"/>
                </a:solidFill>
              </a:rPr>
              <a:t>stage END times.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2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do_actions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US" dirty="0"/>
              <a:t>        retract(node(N,T,DYN,PLAN,PRESS)),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get_statics</a:t>
            </a:r>
            <a:r>
              <a:rPr lang="en-US" dirty="0"/>
              <a:t>(STATICS),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default time is reached at J,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to signal that the stage must change (going through </a:t>
            </a:r>
            <a:r>
              <a:rPr lang="en-US" dirty="0" err="1"/>
              <a:t>intergreen</a:t>
            </a:r>
            <a:r>
              <a:rPr lang="en-US" dirty="0"/>
              <a:t> first)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do_plan_defaults</a:t>
            </a:r>
            <a:r>
              <a:rPr lang="en-US" dirty="0"/>
              <a:t>(PLAN,DYN,STATICS, Triggers),</a:t>
            </a:r>
          </a:p>
          <a:p>
            <a:pPr marL="0" indent="0">
              <a:buNone/>
            </a:pPr>
            <a:r>
              <a:rPr lang="en-US" dirty="0"/>
              <a:t>        append(</a:t>
            </a:r>
            <a:r>
              <a:rPr lang="en-US" dirty="0" err="1"/>
              <a:t>Triggers,DYN</a:t>
            </a:r>
            <a:r>
              <a:rPr lang="en-US" dirty="0"/>
              <a:t>, DYN1),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junctions (pelicans) have been waiting till now (T) to go on,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implement any outside - sourced flow rate changes that are time </a:t>
            </a:r>
            <a:r>
              <a:rPr lang="en-US" dirty="0" smtClean="0"/>
              <a:t>dependent </a:t>
            </a:r>
            <a:r>
              <a:rPr lang="en-US" dirty="0"/>
              <a:t>waiting to happen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do_plan_waiting</a:t>
            </a:r>
            <a:r>
              <a:rPr lang="en-US" dirty="0"/>
              <a:t>(PLAN,T, PLAN1,MoreTriggers),</a:t>
            </a:r>
          </a:p>
          <a:p>
            <a:pPr marL="0" indent="0">
              <a:buNone/>
            </a:pPr>
            <a:r>
              <a:rPr lang="en-US" dirty="0"/>
              <a:t>        append(MoreTriggers,DYN1, DYN2),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pelican is pushed at this instant, record a 'waiting' </a:t>
            </a:r>
            <a:r>
              <a:rPr lang="en-US" dirty="0" err="1"/>
              <a:t>change_state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%       long as its not already on red OR it has not already been pushed and is</a:t>
            </a:r>
          </a:p>
          <a:p>
            <a:pPr marL="0" indent="0">
              <a:buNone/>
            </a:pPr>
            <a:r>
              <a:rPr lang="en-US" dirty="0"/>
              <a:t>%       waiting to turn 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do_presses</a:t>
            </a:r>
            <a:r>
              <a:rPr lang="en-US" dirty="0"/>
              <a:t>(PRESS,PLAN1,DYN2,T,  BIT,PRESS2),</a:t>
            </a:r>
          </a:p>
          <a:p>
            <a:pPr marL="0" indent="0">
              <a:buNone/>
            </a:pPr>
            <a:r>
              <a:rPr lang="en-US" dirty="0"/>
              <a:t>        append(PLAN1,BIT, PLAN2),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nl-NL" dirty="0"/>
              <a:t>        N1 is N+1,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assert</a:t>
            </a:r>
            <a:r>
              <a:rPr lang="nl-NL" dirty="0"/>
              <a:t>(node(N1,T,DYN2,PLAN2,PRESS2)),</a:t>
            </a:r>
          </a:p>
          <a:p>
            <a:r>
              <a:rPr lang="nl-NL" dirty="0"/>
              <a:t>        !.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do_actions</a:t>
            </a:r>
            <a:r>
              <a:rPr lang="en-US" dirty="0">
                <a:solidFill>
                  <a:srgbClr val="FF0000"/>
                </a:solidFill>
              </a:rPr>
              <a:t> :-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retract(node(N,T,DYN,PLAN,PRESS)),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get_statics</a:t>
            </a:r>
            <a:r>
              <a:rPr lang="en-US" dirty="0">
                <a:solidFill>
                  <a:srgbClr val="FF0000"/>
                </a:solidFill>
              </a:rPr>
              <a:t>(STATICS),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default time is reached at J,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to signal that the stage must change (going through </a:t>
            </a:r>
            <a:r>
              <a:rPr lang="en-US" dirty="0" err="1"/>
              <a:t>intergreen</a:t>
            </a:r>
            <a:r>
              <a:rPr lang="en-US" dirty="0"/>
              <a:t> first)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do_plan_defaults</a:t>
            </a:r>
            <a:r>
              <a:rPr lang="en-US" dirty="0"/>
              <a:t>(PLAN,DYN,STATICS, Triggers),</a:t>
            </a:r>
          </a:p>
          <a:p>
            <a:pPr marL="0" indent="0">
              <a:buNone/>
            </a:pPr>
            <a:r>
              <a:rPr lang="en-US" dirty="0"/>
              <a:t>        append(</a:t>
            </a:r>
            <a:r>
              <a:rPr lang="en-US" dirty="0" err="1"/>
              <a:t>Triggers,DYN</a:t>
            </a:r>
            <a:r>
              <a:rPr lang="en-US" dirty="0"/>
              <a:t>, DYN1),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junctions (pelicans) have been waiting till now (T) to go on,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implement any outside - sourced flow rate changes that are time </a:t>
            </a:r>
            <a:r>
              <a:rPr lang="en-US" dirty="0" smtClean="0"/>
              <a:t>dependent </a:t>
            </a:r>
            <a:r>
              <a:rPr lang="en-US" dirty="0"/>
              <a:t>waiting to happen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do_plan_waiting</a:t>
            </a:r>
            <a:r>
              <a:rPr lang="en-US" dirty="0"/>
              <a:t>(PLAN,T, PLAN1,MoreTriggers),</a:t>
            </a:r>
          </a:p>
          <a:p>
            <a:pPr marL="0" indent="0">
              <a:buNone/>
            </a:pPr>
            <a:r>
              <a:rPr lang="en-US" dirty="0"/>
              <a:t>        append(MoreTriggers,DYN1, DYN2),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pelican is pushed at this instant, record a 'waiting' </a:t>
            </a:r>
            <a:r>
              <a:rPr lang="en-US" dirty="0" err="1"/>
              <a:t>change_state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%       long as its not already on red OR it has not already been pushed and is</a:t>
            </a:r>
          </a:p>
          <a:p>
            <a:pPr marL="0" indent="0">
              <a:buNone/>
            </a:pPr>
            <a:r>
              <a:rPr lang="en-US" dirty="0"/>
              <a:t>%       waiting to turn 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do_presses</a:t>
            </a:r>
            <a:r>
              <a:rPr lang="en-US" dirty="0"/>
              <a:t>(PRESS,PLAN1,DYN2,T,  BIT,PRESS2),</a:t>
            </a:r>
          </a:p>
          <a:p>
            <a:pPr marL="0" indent="0">
              <a:buNone/>
            </a:pPr>
            <a:r>
              <a:rPr lang="en-US" dirty="0"/>
              <a:t>        append(PLAN1,BIT, PLAN2),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nl-NL" dirty="0"/>
              <a:t>        N1 is N+1,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assert</a:t>
            </a:r>
            <a:r>
              <a:rPr lang="nl-NL" dirty="0"/>
              <a:t>(node(N1,T,DYN2,PLAN2,PRESS2)),</a:t>
            </a:r>
          </a:p>
          <a:p>
            <a:r>
              <a:rPr lang="nl-NL" dirty="0"/>
              <a:t>        !.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7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do_actions</a:t>
            </a:r>
            <a:r>
              <a:rPr lang="en-US" dirty="0">
                <a:solidFill>
                  <a:srgbClr val="FF0000"/>
                </a:solidFill>
              </a:rPr>
              <a:t> :-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retract(node(N,T,DYN,PLAN,PRESS)),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get_statics</a:t>
            </a:r>
            <a:r>
              <a:rPr lang="en-US" dirty="0">
                <a:solidFill>
                  <a:srgbClr val="FF0000"/>
                </a:solidFill>
              </a:rPr>
              <a:t>(STATICS),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3568" y="2286000"/>
            <a:ext cx="2846784" cy="143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75656" y="2839126"/>
            <a:ext cx="1929835" cy="138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61248" y="2393268"/>
            <a:ext cx="611854" cy="77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81937" y="2393269"/>
            <a:ext cx="1242391" cy="261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3717032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Time Now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160654" y="2286000"/>
            <a:ext cx="190386" cy="193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755" y="4221088"/>
            <a:ext cx="33537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[equals(</a:t>
            </a:r>
            <a:r>
              <a:rPr lang="en-US" sz="1600" dirty="0" err="1" smtClean="0"/>
              <a:t>interlimit</a:t>
            </a:r>
            <a:r>
              <a:rPr lang="en-US" sz="1600" dirty="0" smtClean="0"/>
              <a:t>(centre_stage0</a:t>
            </a:r>
            <a:r>
              <a:rPr lang="en-US" sz="1600" dirty="0"/>
              <a:t>),5),     equals(</a:t>
            </a:r>
            <a:r>
              <a:rPr lang="en-US" sz="1600" dirty="0" err="1"/>
              <a:t>interlimit</a:t>
            </a:r>
            <a:r>
              <a:rPr lang="en-US" sz="1600" dirty="0"/>
              <a:t>(centre_stage1),5),     equals(</a:t>
            </a:r>
            <a:r>
              <a:rPr lang="en-US" sz="1600" dirty="0" err="1"/>
              <a:t>interlimit</a:t>
            </a:r>
            <a:r>
              <a:rPr lang="en-US" sz="1600" dirty="0"/>
              <a:t>(vocation_stage0),5), equals(</a:t>
            </a:r>
            <a:r>
              <a:rPr lang="en-US" sz="1600" dirty="0" err="1"/>
              <a:t>interlimit</a:t>
            </a:r>
            <a:r>
              <a:rPr lang="en-US" sz="1600" dirty="0"/>
              <a:t>(vocation_stage1),5),     equals(</a:t>
            </a:r>
            <a:r>
              <a:rPr lang="en-US" sz="1600" dirty="0" err="1"/>
              <a:t>interlimit</a:t>
            </a:r>
            <a:r>
              <a:rPr lang="en-US" sz="1600" dirty="0"/>
              <a:t>(fox_stage0),5),     equals(</a:t>
            </a:r>
            <a:r>
              <a:rPr lang="en-US" sz="1600" dirty="0" err="1"/>
              <a:t>interlimit</a:t>
            </a:r>
            <a:r>
              <a:rPr lang="en-US" sz="1600" dirty="0"/>
              <a:t>(fox_stage1),5),     equals(</a:t>
            </a:r>
            <a:r>
              <a:rPr lang="en-US" sz="1600" dirty="0" err="1"/>
              <a:t>interlimit</a:t>
            </a:r>
            <a:r>
              <a:rPr lang="en-US" sz="1600" dirty="0"/>
              <a:t>(pelican_stage0),15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…………. ETC..]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322417" y="4508492"/>
            <a:ext cx="27506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[active(fake</a:t>
            </a:r>
            <a:r>
              <a:rPr lang="en-US" sz="1600" dirty="0"/>
              <a:t>),     </a:t>
            </a:r>
            <a:endParaRPr lang="en-US" sz="1600" dirty="0" smtClean="0"/>
          </a:p>
          <a:p>
            <a:r>
              <a:rPr lang="en-US" sz="1600" dirty="0" smtClean="0"/>
              <a:t>active(pelican_stage0</a:t>
            </a:r>
            <a:r>
              <a:rPr lang="en-US" sz="1600" dirty="0"/>
              <a:t>),     </a:t>
            </a:r>
            <a:endParaRPr lang="en-US" sz="1600" dirty="0" smtClean="0"/>
          </a:p>
          <a:p>
            <a:r>
              <a:rPr lang="en-US" sz="1600" dirty="0" smtClean="0"/>
              <a:t>active(centre_stage0</a:t>
            </a:r>
            <a:r>
              <a:rPr lang="en-US" sz="1600" dirty="0"/>
              <a:t>),     </a:t>
            </a:r>
            <a:endParaRPr lang="en-US" sz="1600" dirty="0" smtClean="0"/>
          </a:p>
          <a:p>
            <a:r>
              <a:rPr lang="en-US" sz="1600" dirty="0" smtClean="0"/>
              <a:t>active(fox_stage0</a:t>
            </a:r>
            <a:r>
              <a:rPr lang="en-US" sz="1600" dirty="0"/>
              <a:t>),     </a:t>
            </a:r>
            <a:endParaRPr lang="en-US" sz="1600" dirty="0" smtClean="0"/>
          </a:p>
          <a:p>
            <a:r>
              <a:rPr lang="en-US" sz="1600" dirty="0" smtClean="0"/>
              <a:t>active(vocation_stage0), equals(queue(</a:t>
            </a:r>
            <a:r>
              <a:rPr lang="en-US" sz="1600" dirty="0" err="1" smtClean="0"/>
              <a:t>new_west</a:t>
            </a:r>
            <a:r>
              <a:rPr lang="en-US" sz="1600" dirty="0"/>
              <a:t>),0.0),     equals(queue(</a:t>
            </a:r>
            <a:r>
              <a:rPr lang="en-US" sz="1600" dirty="0" err="1"/>
              <a:t>park_west</a:t>
            </a:r>
            <a:r>
              <a:rPr lang="en-US" sz="1600" dirty="0"/>
              <a:t>),0.0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………..ETC]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004048" y="315765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[equals(</a:t>
            </a:r>
            <a:r>
              <a:rPr lang="en-US" sz="1600" dirty="0" err="1" smtClean="0"/>
              <a:t>defaultgreentime</a:t>
            </a:r>
            <a:r>
              <a:rPr lang="en-US" sz="1600" dirty="0" smtClean="0"/>
              <a:t>(centre_stage0</a:t>
            </a:r>
            <a:r>
              <a:rPr lang="en-US" sz="1600" dirty="0"/>
              <a:t>),33),     </a:t>
            </a:r>
          </a:p>
          <a:p>
            <a:r>
              <a:rPr lang="en-US" sz="1600" dirty="0"/>
              <a:t>equals(</a:t>
            </a:r>
            <a:r>
              <a:rPr lang="en-US" sz="1600" dirty="0" err="1"/>
              <a:t>defaultgreentime</a:t>
            </a:r>
            <a:r>
              <a:rPr lang="en-US" sz="1600" dirty="0"/>
              <a:t>(centre_stage1),17),     </a:t>
            </a:r>
          </a:p>
          <a:p>
            <a:r>
              <a:rPr lang="en-US" sz="1600" dirty="0"/>
              <a:t>equals(</a:t>
            </a:r>
            <a:r>
              <a:rPr lang="en-US" sz="1600" dirty="0" err="1"/>
              <a:t>defaultgreentime</a:t>
            </a:r>
            <a:r>
              <a:rPr lang="en-US" sz="1600" dirty="0"/>
              <a:t>(vocation_stage0),35),     equals(</a:t>
            </a:r>
            <a:r>
              <a:rPr lang="en-US" sz="1600" dirty="0" err="1"/>
              <a:t>defaultgreentime</a:t>
            </a:r>
            <a:r>
              <a:rPr lang="en-US" sz="1600" dirty="0"/>
              <a:t>(vocation_stage1),15),     </a:t>
            </a:r>
          </a:p>
          <a:p>
            <a:r>
              <a:rPr lang="en-US" sz="1600" dirty="0" err="1"/>
              <a:t>change_flow</a:t>
            </a:r>
            <a:r>
              <a:rPr lang="en-US" sz="1600" dirty="0"/>
              <a:t>(300,albert_south,0.2),     </a:t>
            </a:r>
            <a:endParaRPr lang="en-US" sz="1600" dirty="0" smtClean="0"/>
          </a:p>
          <a:p>
            <a:r>
              <a:rPr lang="en-US" sz="1600" dirty="0" smtClean="0"/>
              <a:t>………………. ETC…..]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588224" y="5085488"/>
            <a:ext cx="2440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[press(2,pelican</a:t>
            </a:r>
            <a:r>
              <a:rPr lang="en-US" sz="1600" dirty="0"/>
              <a:t>), press(3,pelican), press(14,pelican), press(100,pelican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press(150,pelican</a:t>
            </a:r>
            <a:r>
              <a:rPr lang="en-US" sz="1600" dirty="0"/>
              <a:t>), press(200,pelican</a:t>
            </a:r>
            <a:r>
              <a:rPr lang="en-US" sz="1600" dirty="0" smtClean="0"/>
              <a:t>), ..ETC]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24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probably best place to write coursework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do_actions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US" dirty="0"/>
              <a:t>        retract(node(N,T,DYN,PLAN,PRESS)),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get_statics</a:t>
            </a:r>
            <a:r>
              <a:rPr lang="en-US" dirty="0"/>
              <a:t>(STATICS),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if any default time is reached at J, put a '</a:t>
            </a:r>
            <a:r>
              <a:rPr lang="en-US" dirty="0" err="1">
                <a:solidFill>
                  <a:srgbClr val="FF0000"/>
                </a:solidFill>
              </a:rPr>
              <a:t>tigger</a:t>
            </a:r>
            <a:r>
              <a:rPr lang="en-US" dirty="0">
                <a:solidFill>
                  <a:srgbClr val="FF0000"/>
                </a:solidFill>
              </a:rPr>
              <a:t>(J)' in dynamics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to signal that the stage must change (going through </a:t>
            </a:r>
            <a:r>
              <a:rPr lang="en-US" dirty="0" err="1">
                <a:solidFill>
                  <a:srgbClr val="FF0000"/>
                </a:solidFill>
              </a:rPr>
              <a:t>intergreen</a:t>
            </a:r>
            <a:r>
              <a:rPr lang="en-US" dirty="0">
                <a:solidFill>
                  <a:srgbClr val="FF0000"/>
                </a:solidFill>
              </a:rPr>
              <a:t> first)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do_plan_defaults</a:t>
            </a:r>
            <a:r>
              <a:rPr lang="en-US" dirty="0">
                <a:solidFill>
                  <a:srgbClr val="FF0000"/>
                </a:solidFill>
              </a:rPr>
              <a:t>(PLAN,DYN,STATICS, Triggers),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append(</a:t>
            </a:r>
            <a:r>
              <a:rPr lang="en-US" dirty="0" err="1">
                <a:solidFill>
                  <a:srgbClr val="FF0000"/>
                </a:solidFill>
              </a:rPr>
              <a:t>Triggers,DYN</a:t>
            </a:r>
            <a:r>
              <a:rPr lang="en-US" dirty="0">
                <a:solidFill>
                  <a:srgbClr val="FF0000"/>
                </a:solidFill>
              </a:rPr>
              <a:t>, DYN1),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junctions (pelicans) have been waiting till now (T) to go on,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implement any outside - sourced flow rate changes that are time </a:t>
            </a:r>
            <a:r>
              <a:rPr lang="en-US" dirty="0" smtClean="0"/>
              <a:t>dependent </a:t>
            </a:r>
            <a:r>
              <a:rPr lang="en-US" dirty="0"/>
              <a:t>waiting to happen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do_plan_waiting</a:t>
            </a:r>
            <a:r>
              <a:rPr lang="en-US" dirty="0"/>
              <a:t>(PLAN,T, PLAN1,MoreTriggers),</a:t>
            </a:r>
          </a:p>
          <a:p>
            <a:pPr marL="0" indent="0">
              <a:buNone/>
            </a:pPr>
            <a:r>
              <a:rPr lang="en-US" dirty="0"/>
              <a:t>        append(MoreTriggers,DYN1, DYN2),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pelican is pushed at this instant, record a 'waiting' </a:t>
            </a:r>
            <a:r>
              <a:rPr lang="en-US" dirty="0" err="1"/>
              <a:t>change_state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%       long as its not already on red OR it has not already been pushed and is</a:t>
            </a:r>
          </a:p>
          <a:p>
            <a:pPr marL="0" indent="0">
              <a:buNone/>
            </a:pPr>
            <a:r>
              <a:rPr lang="en-US" dirty="0"/>
              <a:t>%       waiting to turn 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do_presses</a:t>
            </a:r>
            <a:r>
              <a:rPr lang="en-US" dirty="0"/>
              <a:t>(PRESS,PLAN1,DYN2,T,  BIT,PRESS2),</a:t>
            </a:r>
          </a:p>
          <a:p>
            <a:pPr marL="0" indent="0">
              <a:buNone/>
            </a:pPr>
            <a:r>
              <a:rPr lang="en-US" dirty="0"/>
              <a:t>        append(PLAN1,BIT, PLAN2),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nl-NL" dirty="0"/>
              <a:t>        N1 is N+1,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assert</a:t>
            </a:r>
            <a:r>
              <a:rPr lang="nl-NL" dirty="0"/>
              <a:t>(node(N1,T,DYN2,PLAN2,PRESS2)),</a:t>
            </a:r>
          </a:p>
          <a:p>
            <a:r>
              <a:rPr lang="nl-NL" dirty="0"/>
              <a:t>        !.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%  if </a:t>
            </a:r>
            <a:r>
              <a:rPr lang="en-US" sz="2400" dirty="0">
                <a:solidFill>
                  <a:srgbClr val="FF0000"/>
                </a:solidFill>
              </a:rPr>
              <a:t>any default time is reached at J, put a '</a:t>
            </a:r>
            <a:r>
              <a:rPr lang="en-US" sz="2400" dirty="0" err="1">
                <a:solidFill>
                  <a:srgbClr val="FF0000"/>
                </a:solidFill>
              </a:rPr>
              <a:t>tigger</a:t>
            </a:r>
            <a:r>
              <a:rPr lang="en-US" sz="2400" dirty="0">
                <a:solidFill>
                  <a:srgbClr val="FF0000"/>
                </a:solidFill>
              </a:rPr>
              <a:t>(J)' in dynamics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%  </a:t>
            </a:r>
            <a:r>
              <a:rPr lang="en-US" sz="2400" dirty="0" smtClean="0">
                <a:solidFill>
                  <a:srgbClr val="FF0000"/>
                </a:solidFill>
              </a:rPr>
              <a:t>to </a:t>
            </a:r>
            <a:r>
              <a:rPr lang="en-US" sz="2400" dirty="0">
                <a:solidFill>
                  <a:srgbClr val="FF0000"/>
                </a:solidFill>
              </a:rPr>
              <a:t>signal that the stage must change (going through </a:t>
            </a:r>
            <a:r>
              <a:rPr lang="en-US" sz="2400" dirty="0" err="1">
                <a:solidFill>
                  <a:srgbClr val="FF0000"/>
                </a:solidFill>
              </a:rPr>
              <a:t>intergreen</a:t>
            </a:r>
            <a:r>
              <a:rPr lang="en-US" sz="2400" dirty="0">
                <a:solidFill>
                  <a:srgbClr val="FF0000"/>
                </a:solidFill>
              </a:rPr>
              <a:t> first)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do_plan_defaults</a:t>
            </a:r>
            <a:r>
              <a:rPr lang="en-US" sz="2400" dirty="0">
                <a:solidFill>
                  <a:srgbClr val="FF0000"/>
                </a:solidFill>
              </a:rPr>
              <a:t>(PLAN,DYN,STATICS, Triggers),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</a:t>
            </a:r>
            <a:r>
              <a:rPr lang="en-US" sz="2400" dirty="0">
                <a:solidFill>
                  <a:srgbClr val="FF0000"/>
                </a:solidFill>
              </a:rPr>
              <a:t>append(</a:t>
            </a:r>
            <a:r>
              <a:rPr lang="en-US" sz="2400" dirty="0" err="1">
                <a:solidFill>
                  <a:srgbClr val="FF0000"/>
                </a:solidFill>
              </a:rPr>
              <a:t>Triggers,DYN</a:t>
            </a:r>
            <a:r>
              <a:rPr lang="en-US" sz="2400" dirty="0">
                <a:solidFill>
                  <a:srgbClr val="FF0000"/>
                </a:solidFill>
              </a:rPr>
              <a:t>, DYN1),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34225" y="3030786"/>
            <a:ext cx="449943" cy="90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0152" y="4000500"/>
            <a:ext cx="1874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dirty="0" smtClean="0"/>
              <a:t>[trigger(fox), </a:t>
            </a:r>
          </a:p>
          <a:p>
            <a:r>
              <a:rPr lang="en-US" dirty="0" smtClean="0"/>
              <a:t>trigger(vocation) ]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25529" y="3717032"/>
            <a:ext cx="66947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4602708"/>
            <a:ext cx="3444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</a:p>
          <a:p>
            <a:r>
              <a:rPr lang="en-US" dirty="0" smtClean="0"/>
              <a:t>[trigger(fox), </a:t>
            </a:r>
          </a:p>
          <a:p>
            <a:r>
              <a:rPr lang="en-US" dirty="0" smtClean="0"/>
              <a:t>trigger(vocation) ] to Dynamic </a:t>
            </a:r>
          </a:p>
          <a:p>
            <a:r>
              <a:rPr lang="en-US" dirty="0"/>
              <a:t>f</a:t>
            </a:r>
            <a:r>
              <a:rPr lang="en-US" dirty="0" smtClean="0"/>
              <a:t>acts to satisfy event ‘trigger-inter’</a:t>
            </a:r>
          </a:p>
          <a:p>
            <a:r>
              <a:rPr lang="en-US" dirty="0"/>
              <a:t>w</a:t>
            </a:r>
            <a:r>
              <a:rPr lang="en-US" dirty="0" smtClean="0"/>
              <a:t>hen events are executed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dirty="0" smtClean="0"/>
              <a:t>The PDDL+ </a:t>
            </a:r>
            <a:r>
              <a:rPr lang="en-US" dirty="0" smtClean="0">
                <a:solidFill>
                  <a:srgbClr val="FF0000"/>
                </a:solidFill>
              </a:rPr>
              <a:t>Domain Model </a:t>
            </a:r>
            <a:r>
              <a:rPr lang="en-US" dirty="0" smtClean="0"/>
              <a:t>in general, </a:t>
            </a:r>
            <a:br>
              <a:rPr lang="en-US" dirty="0" smtClean="0"/>
            </a:br>
            <a:r>
              <a:rPr lang="en-US" dirty="0" smtClean="0"/>
              <a:t>The Case Study 2 </a:t>
            </a:r>
            <a:r>
              <a:rPr lang="en-US" dirty="0"/>
              <a:t>&amp;</a:t>
            </a:r>
            <a:r>
              <a:rPr lang="en-US" dirty="0" smtClean="0"/>
              <a:t> Coursework </a:t>
            </a:r>
            <a:br>
              <a:rPr lang="en-US" dirty="0" smtClean="0"/>
            </a:br>
            <a:r>
              <a:rPr lang="en-US" dirty="0" smtClean="0"/>
              <a:t>PDDL+ Domain Model in particular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1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do_actions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US" dirty="0"/>
              <a:t>        retract(node(N,T,DYN,PLAN,PRESS)),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get_statics</a:t>
            </a:r>
            <a:r>
              <a:rPr lang="en-US" dirty="0"/>
              <a:t>(STATICS),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default time is reached at J,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to signal that the stage must change (going through </a:t>
            </a:r>
            <a:r>
              <a:rPr lang="en-US" dirty="0" err="1"/>
              <a:t>intergreen</a:t>
            </a:r>
            <a:r>
              <a:rPr lang="en-US" dirty="0"/>
              <a:t> first)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do_plan_defaults</a:t>
            </a:r>
            <a:r>
              <a:rPr lang="en-US" dirty="0"/>
              <a:t>(PLAN,DYN,STATICS, Triggers),</a:t>
            </a:r>
          </a:p>
          <a:p>
            <a:pPr marL="0" indent="0">
              <a:buNone/>
            </a:pPr>
            <a:r>
              <a:rPr lang="en-US" dirty="0"/>
              <a:t>        append(</a:t>
            </a:r>
            <a:r>
              <a:rPr lang="en-US" dirty="0" err="1"/>
              <a:t>Triggers,DYN</a:t>
            </a:r>
            <a:r>
              <a:rPr lang="en-US" dirty="0"/>
              <a:t>, DYN1),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if any junctions (pelicans) have been waiting till now (T) to go on, put a '</a:t>
            </a:r>
            <a:r>
              <a:rPr lang="en-US" dirty="0" err="1">
                <a:solidFill>
                  <a:srgbClr val="FF0000"/>
                </a:solidFill>
              </a:rPr>
              <a:t>tigger</a:t>
            </a:r>
            <a:r>
              <a:rPr lang="en-US" dirty="0">
                <a:solidFill>
                  <a:srgbClr val="FF0000"/>
                </a:solidFill>
              </a:rPr>
              <a:t>(J)' in dynamics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implement any outside - sourced flow rate changes that are time </a:t>
            </a:r>
            <a:r>
              <a:rPr lang="en-US" dirty="0" smtClean="0">
                <a:solidFill>
                  <a:srgbClr val="FF0000"/>
                </a:solidFill>
              </a:rPr>
              <a:t>dependent </a:t>
            </a:r>
            <a:r>
              <a:rPr lang="en-US" dirty="0">
                <a:solidFill>
                  <a:srgbClr val="FF0000"/>
                </a:solidFill>
              </a:rPr>
              <a:t>waiting to happen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do_plan_waiting</a:t>
            </a:r>
            <a:r>
              <a:rPr lang="en-US" dirty="0">
                <a:solidFill>
                  <a:srgbClr val="FF0000"/>
                </a:solidFill>
              </a:rPr>
              <a:t>(PLAN,T, PLAN1,MoreTriggers),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append(MoreTriggers,DYN1, DYN2),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pelican is pushed at this instant, record a 'waiting' </a:t>
            </a:r>
            <a:r>
              <a:rPr lang="en-US" dirty="0" err="1"/>
              <a:t>change_state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%       long as its not already on red OR it has not already been pushed and is</a:t>
            </a:r>
          </a:p>
          <a:p>
            <a:pPr marL="0" indent="0">
              <a:buNone/>
            </a:pPr>
            <a:r>
              <a:rPr lang="en-US" dirty="0"/>
              <a:t>%       waiting to turn 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do_presses</a:t>
            </a:r>
            <a:r>
              <a:rPr lang="en-US" dirty="0"/>
              <a:t>(PRESS,PLAN1,DYN2,T,  BIT,PRESS2),</a:t>
            </a:r>
          </a:p>
          <a:p>
            <a:pPr marL="0" indent="0">
              <a:buNone/>
            </a:pPr>
            <a:r>
              <a:rPr lang="en-US" dirty="0"/>
              <a:t>        append(PLAN1,BIT, PLAN2),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nl-NL" dirty="0"/>
              <a:t>        N1 is N+1,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assert</a:t>
            </a:r>
            <a:r>
              <a:rPr lang="nl-NL" dirty="0"/>
              <a:t>(node(N1,T,DYN2,PLAN2,PRESS2)),</a:t>
            </a:r>
          </a:p>
          <a:p>
            <a:r>
              <a:rPr lang="nl-NL" dirty="0"/>
              <a:t>        !.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3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do_actions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US" dirty="0"/>
              <a:t>        retract(node(N,T,DYN,PLAN,PRESS)),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get_statics</a:t>
            </a:r>
            <a:r>
              <a:rPr lang="en-US" dirty="0"/>
              <a:t>(STATICS),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default time is reached at J,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to signal that the stage must change (going through </a:t>
            </a:r>
            <a:r>
              <a:rPr lang="en-US" dirty="0" err="1"/>
              <a:t>intergreen</a:t>
            </a:r>
            <a:r>
              <a:rPr lang="en-US" dirty="0"/>
              <a:t> first)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do_plan_defaults</a:t>
            </a:r>
            <a:r>
              <a:rPr lang="en-US" dirty="0"/>
              <a:t>(PLAN,DYN,STATICS, Triggers),</a:t>
            </a:r>
          </a:p>
          <a:p>
            <a:pPr marL="0" indent="0">
              <a:buNone/>
            </a:pPr>
            <a:r>
              <a:rPr lang="en-US" dirty="0"/>
              <a:t>        append(</a:t>
            </a:r>
            <a:r>
              <a:rPr lang="en-US" dirty="0" err="1"/>
              <a:t>Triggers,DYN</a:t>
            </a:r>
            <a:r>
              <a:rPr lang="en-US" dirty="0"/>
              <a:t>, DYN1),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junctions (pelicans) have been waiting till now (T) to go on,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implement any outside - sourced flow rate changes that are time </a:t>
            </a:r>
            <a:r>
              <a:rPr lang="en-US" dirty="0" err="1"/>
              <a:t>depedent</a:t>
            </a:r>
            <a:r>
              <a:rPr lang="en-US" dirty="0"/>
              <a:t> waiting to happen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do_plan_waiting</a:t>
            </a:r>
            <a:r>
              <a:rPr lang="en-US" dirty="0"/>
              <a:t>(PLAN,T, PLAN1,MoreTriggers),</a:t>
            </a:r>
          </a:p>
          <a:p>
            <a:pPr marL="0" indent="0">
              <a:buNone/>
            </a:pPr>
            <a:r>
              <a:rPr lang="en-US" dirty="0"/>
              <a:t>        append(MoreTriggers,DYN1, DYN2),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if any pelican is pushed at this instant, record a 'waiting' </a:t>
            </a:r>
            <a:r>
              <a:rPr lang="en-US" dirty="0" err="1">
                <a:solidFill>
                  <a:srgbClr val="FF0000"/>
                </a:solidFill>
              </a:rPr>
              <a:t>change_state</a:t>
            </a:r>
            <a:r>
              <a:rPr lang="en-US" dirty="0">
                <a:solidFill>
                  <a:srgbClr val="FF0000"/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long as its not already on red OR it has not already been pushed and is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%       waiting to turn 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do_presses</a:t>
            </a:r>
            <a:r>
              <a:rPr lang="en-US" dirty="0">
                <a:solidFill>
                  <a:srgbClr val="FF0000"/>
                </a:solidFill>
              </a:rPr>
              <a:t>(PRESS,PLAN1,DYN2,T,  BIT,PRESS2),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append(PLAN1,BIT, PLAN2),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nl-NL" dirty="0"/>
              <a:t>        N1 is N+1,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assert</a:t>
            </a:r>
            <a:r>
              <a:rPr lang="nl-NL" dirty="0"/>
              <a:t>(node(N1,T,DYN2,PLAN2,PRESS2)),</a:t>
            </a:r>
          </a:p>
          <a:p>
            <a:r>
              <a:rPr lang="nl-NL" dirty="0"/>
              <a:t>        !.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3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o_actions</a:t>
            </a:r>
            <a:r>
              <a:rPr lang="en-US" dirty="0" smtClean="0"/>
              <a:t>:  </a:t>
            </a:r>
            <a:r>
              <a:rPr lang="en-US" dirty="0"/>
              <a:t>probably best place to write coursework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89248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do_actions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US" dirty="0"/>
              <a:t>        retract(node(N,T,DYN,PLAN,PRESS)),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get_statics</a:t>
            </a:r>
            <a:r>
              <a:rPr lang="en-US" dirty="0"/>
              <a:t>(STATICS),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default time is reached at J,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to signal that the stage must change (going through </a:t>
            </a:r>
            <a:r>
              <a:rPr lang="en-US" dirty="0" err="1"/>
              <a:t>intergreen</a:t>
            </a:r>
            <a:r>
              <a:rPr lang="en-US" dirty="0"/>
              <a:t> first)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do_plan_defaults</a:t>
            </a:r>
            <a:r>
              <a:rPr lang="en-US" dirty="0"/>
              <a:t>(PLAN,DYN,STATICS, Triggers),</a:t>
            </a:r>
          </a:p>
          <a:p>
            <a:pPr marL="0" indent="0">
              <a:buNone/>
            </a:pPr>
            <a:r>
              <a:rPr lang="en-US" dirty="0"/>
              <a:t>        append(</a:t>
            </a:r>
            <a:r>
              <a:rPr lang="en-US" dirty="0" err="1"/>
              <a:t>Triggers,DYN</a:t>
            </a:r>
            <a:r>
              <a:rPr lang="en-US" dirty="0"/>
              <a:t>, DYN1),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junctions (pelicans) have been waiting till now (T) to go on, put a '</a:t>
            </a:r>
            <a:r>
              <a:rPr lang="en-US" dirty="0" err="1"/>
              <a:t>tigger</a:t>
            </a:r>
            <a:r>
              <a:rPr lang="en-US" dirty="0"/>
              <a:t>(J)' in dynamics</a:t>
            </a:r>
          </a:p>
          <a:p>
            <a:pPr marL="0" indent="0">
              <a:buNone/>
            </a:pPr>
            <a:r>
              <a:rPr lang="en-US" dirty="0"/>
              <a:t>%       implement any outside - sourced flow rate changes that are time </a:t>
            </a:r>
            <a:r>
              <a:rPr lang="en-US" dirty="0" err="1"/>
              <a:t>depedent</a:t>
            </a:r>
            <a:r>
              <a:rPr lang="en-US" dirty="0"/>
              <a:t> waiting to happen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do_plan_waiting</a:t>
            </a:r>
            <a:r>
              <a:rPr lang="en-US" dirty="0"/>
              <a:t>(PLAN,T, PLAN1,MoreTriggers),</a:t>
            </a:r>
          </a:p>
          <a:p>
            <a:pPr marL="0" indent="0">
              <a:buNone/>
            </a:pPr>
            <a:r>
              <a:rPr lang="en-US" dirty="0"/>
              <a:t>        append(MoreTriggers,DYN1, DYN2),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%       if any pelican is pushed at this instant, record a 'waiting' </a:t>
            </a:r>
            <a:r>
              <a:rPr lang="en-US" dirty="0" err="1"/>
              <a:t>change_state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%       long as its not already on red OR it has not already been pushed and is</a:t>
            </a:r>
          </a:p>
          <a:p>
            <a:pPr marL="0" indent="0">
              <a:buNone/>
            </a:pPr>
            <a:r>
              <a:rPr lang="en-US" dirty="0"/>
              <a:t>%       waiting to turn 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do_presses</a:t>
            </a:r>
            <a:r>
              <a:rPr lang="en-US" dirty="0"/>
              <a:t>(PRESS,PLAN1,DYN2,T,  BIT,PRESS2),</a:t>
            </a:r>
          </a:p>
          <a:p>
            <a:pPr marL="0" indent="0">
              <a:buNone/>
            </a:pPr>
            <a:r>
              <a:rPr lang="en-US" dirty="0"/>
              <a:t>        append(PLAN1,BIT, PLAN2),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        N1 is N+1,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        </a:t>
            </a:r>
            <a:r>
              <a:rPr lang="nl-NL" dirty="0" err="1">
                <a:solidFill>
                  <a:srgbClr val="FF0000"/>
                </a:solidFill>
              </a:rPr>
              <a:t>assert</a:t>
            </a:r>
            <a:r>
              <a:rPr lang="nl-NL" dirty="0">
                <a:solidFill>
                  <a:srgbClr val="FF0000"/>
                </a:solidFill>
              </a:rPr>
              <a:t>(node(N1,T,DYN2,PLAN2,PRESS2)),</a:t>
            </a:r>
          </a:p>
          <a:p>
            <a:r>
              <a:rPr lang="nl-NL" dirty="0"/>
              <a:t>        !.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44" y="7144"/>
            <a:ext cx="8703444" cy="1549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Coursework Q2: CHANGE the PLAN if it is failing! Code can be put in “</a:t>
            </a:r>
            <a:r>
              <a:rPr lang="en-US" dirty="0" err="1" smtClean="0"/>
              <a:t>do_actions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43528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Question: FLOW into Albert Street increases from 0.8 (scenario1) to 0.15. Once the Queue in Albert Street reaches &gt; 10, what would have to be changed to remedy the situation? (Q2 in C/w).  See current plan ---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[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equals(</a:t>
            </a:r>
            <a:r>
              <a:rPr lang="en-US" sz="2000" dirty="0" err="1"/>
              <a:t>defaultgreentime</a:t>
            </a:r>
            <a:r>
              <a:rPr lang="en-US" sz="2000" dirty="0"/>
              <a:t>(centre_stage0),33),     equals(</a:t>
            </a:r>
            <a:r>
              <a:rPr lang="en-US" sz="2000" dirty="0" err="1"/>
              <a:t>defaultgreentime</a:t>
            </a:r>
            <a:r>
              <a:rPr lang="en-US" sz="2000" dirty="0"/>
              <a:t>(centre_stage1),17),     equals(</a:t>
            </a:r>
            <a:r>
              <a:rPr lang="en-US" sz="2000" dirty="0" err="1"/>
              <a:t>defaultgreentime</a:t>
            </a:r>
            <a:r>
              <a:rPr lang="en-US" sz="2000" dirty="0"/>
              <a:t>(vocation_stage0),35),     equals(</a:t>
            </a:r>
            <a:r>
              <a:rPr lang="en-US" sz="2000" dirty="0" err="1"/>
              <a:t>defaultgreentime</a:t>
            </a:r>
            <a:r>
              <a:rPr lang="en-US" sz="2000" dirty="0"/>
              <a:t>(vocation_stage1),15),     equals(</a:t>
            </a:r>
            <a:r>
              <a:rPr lang="en-US" sz="2000" dirty="0" err="1"/>
              <a:t>defaultgreentime</a:t>
            </a:r>
            <a:r>
              <a:rPr lang="en-US" sz="2000" dirty="0"/>
              <a:t>(fox_stage0),30),     equals(</a:t>
            </a:r>
            <a:r>
              <a:rPr lang="en-US" sz="2000" dirty="0" err="1"/>
              <a:t>defaultgreentime</a:t>
            </a:r>
            <a:r>
              <a:rPr lang="en-US" sz="2000" dirty="0"/>
              <a:t>(fox_stage1),10),     equals(</a:t>
            </a:r>
            <a:r>
              <a:rPr lang="en-US" sz="2000" dirty="0" err="1"/>
              <a:t>defaultgreentime</a:t>
            </a:r>
            <a:r>
              <a:rPr lang="en-US" sz="2000" dirty="0"/>
              <a:t>(pelican_stage0),100000),  </a:t>
            </a:r>
            <a:r>
              <a:rPr lang="en-US" sz="2000" dirty="0" err="1"/>
              <a:t>change_flow</a:t>
            </a:r>
            <a:r>
              <a:rPr lang="en-US" sz="2000" dirty="0"/>
              <a:t>(300,albert_south,0.15),  </a:t>
            </a:r>
            <a:r>
              <a:rPr lang="en-US" sz="2000" dirty="0" err="1"/>
              <a:t>change_flow</a:t>
            </a:r>
            <a:r>
              <a:rPr lang="en-US" sz="2000" dirty="0"/>
              <a:t>(600,hepton_south,0.15),     wait(pelican, 25)]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243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Domain Model specifies how those aspects of the world that matter, change over time</a:t>
            </a:r>
          </a:p>
          <a:p>
            <a:r>
              <a:rPr lang="en-US" dirty="0" smtClean="0"/>
              <a:t>The Simulator has a core loop which iterates through the actions, events and processes every time step. For coursework Q2 (and maybe Q3 as well), you can place code in the </a:t>
            </a:r>
            <a:r>
              <a:rPr lang="en-US" dirty="0" err="1" smtClean="0"/>
              <a:t>do_action</a:t>
            </a:r>
            <a:r>
              <a:rPr lang="en-US" dirty="0" smtClean="0"/>
              <a:t> procedure to carry out the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708"/>
            <a:ext cx="8686800" cy="789012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Domain </a:t>
            </a:r>
            <a:r>
              <a:rPr lang="en-US" sz="2400" dirty="0" smtClean="0"/>
              <a:t>Model (in PDDL+) contains the </a:t>
            </a:r>
            <a:r>
              <a:rPr lang="en-US" sz="2400" dirty="0" smtClean="0">
                <a:solidFill>
                  <a:srgbClr val="00B0F0"/>
                </a:solidFill>
              </a:rPr>
              <a:t>list of types</a:t>
            </a:r>
            <a:r>
              <a:rPr lang="en-US" sz="2400" dirty="0" smtClean="0"/>
              <a:t> used, as well as declarations of the </a:t>
            </a:r>
            <a:r>
              <a:rPr lang="en-US" sz="2400" dirty="0" smtClean="0">
                <a:solidFill>
                  <a:schemeClr val="accent3"/>
                </a:solidFill>
              </a:rPr>
              <a:t>predicates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2"/>
                </a:solidFill>
              </a:rPr>
              <a:t>functions</a:t>
            </a:r>
            <a:r>
              <a:rPr lang="en-US" sz="2400" dirty="0" smtClean="0"/>
              <a:t> used.</a:t>
            </a:r>
          </a:p>
          <a:p>
            <a:pPr marL="0" indent="0">
              <a:buNone/>
            </a:pPr>
            <a:r>
              <a:rPr lang="en-US" sz="2400" dirty="0" smtClean="0"/>
              <a:t>E.g. in our application: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types</a:t>
            </a:r>
            <a:r>
              <a:rPr lang="en-US" sz="1800" dirty="0">
                <a:solidFill>
                  <a:srgbClr val="00B0F0"/>
                </a:solidFill>
              </a:rPr>
              <a:t>([</a:t>
            </a:r>
            <a:r>
              <a:rPr lang="en-US" sz="1800" dirty="0" err="1">
                <a:solidFill>
                  <a:srgbClr val="00B0F0"/>
                </a:solidFill>
              </a:rPr>
              <a:t>junction,link,stage,section</a:t>
            </a:r>
            <a:r>
              <a:rPr lang="en-US" sz="1800" dirty="0" smtClean="0">
                <a:solidFill>
                  <a:srgbClr val="00B0F0"/>
                </a:solidFill>
              </a:rPr>
              <a:t>]).</a:t>
            </a:r>
          </a:p>
          <a:p>
            <a:pPr marL="0" indent="0">
              <a:buNone/>
            </a:pPr>
            <a:r>
              <a:rPr lang="en-US" sz="1800" dirty="0" smtClean="0"/>
              <a:t>% is </a:t>
            </a:r>
            <a:r>
              <a:rPr lang="en-US" sz="1800" dirty="0"/>
              <a:t>true if stage P is in </a:t>
            </a:r>
            <a:r>
              <a:rPr lang="en-US" sz="1800" dirty="0" err="1"/>
              <a:t>intergreen</a:t>
            </a:r>
            <a:r>
              <a:rPr lang="en-US" sz="1800" dirty="0"/>
              <a:t> 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</a:rPr>
              <a:t>inter(stage(P</a:t>
            </a:r>
            <a:r>
              <a:rPr lang="en-US" sz="1800" dirty="0">
                <a:solidFill>
                  <a:schemeClr val="accent3"/>
                </a:solidFill>
              </a:rPr>
              <a:t>)), 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% </a:t>
            </a:r>
            <a:r>
              <a:rPr lang="en-US" sz="1800" dirty="0"/>
              <a:t>is true if stage P is on green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</a:rPr>
              <a:t>active(stage(P</a:t>
            </a:r>
            <a:r>
              <a:rPr lang="en-US" sz="1800" dirty="0">
                <a:solidFill>
                  <a:schemeClr val="accent3"/>
                </a:solidFill>
              </a:rPr>
              <a:t>)), 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% </a:t>
            </a:r>
            <a:r>
              <a:rPr lang="en-US" sz="1800" dirty="0"/>
              <a:t>asserts that stage P1 follows stage P (stage is a 2 place predicate)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3"/>
                </a:solidFill>
              </a:rPr>
              <a:t>next(stage(P,P1</a:t>
            </a:r>
            <a:r>
              <a:rPr lang="en-US" sz="1800" dirty="0">
                <a:solidFill>
                  <a:schemeClr val="accent3"/>
                </a:solidFill>
              </a:rPr>
              <a:t>)), 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ETC ETC</a:t>
            </a:r>
          </a:p>
          <a:p>
            <a:pPr marL="0" indent="0">
              <a:buNone/>
            </a:pPr>
            <a:r>
              <a:rPr lang="en-US" sz="1800" dirty="0" smtClean="0"/>
              <a:t>% </a:t>
            </a:r>
            <a:r>
              <a:rPr lang="en-US" sz="1800" dirty="0"/>
              <a:t>this holds the value of the flow rate during X between R1 and R2 (static)     </a:t>
            </a:r>
            <a:r>
              <a:rPr lang="en-US" sz="1800" dirty="0">
                <a:solidFill>
                  <a:schemeClr val="accent2"/>
                </a:solidFill>
              </a:rPr>
              <a:t>f(</a:t>
            </a:r>
            <a:r>
              <a:rPr lang="en-US" sz="1800" dirty="0" err="1">
                <a:solidFill>
                  <a:schemeClr val="accent2"/>
                </a:solidFill>
              </a:rPr>
              <a:t>turnrate</a:t>
            </a:r>
            <a:r>
              <a:rPr lang="en-US" sz="1800" dirty="0">
                <a:solidFill>
                  <a:schemeClr val="accent2"/>
                </a:solidFill>
              </a:rPr>
              <a:t>,[stage(X),link(R1),link(R2</a:t>
            </a:r>
            <a:r>
              <a:rPr lang="en-US" sz="1800" dirty="0" smtClean="0">
                <a:solidFill>
                  <a:schemeClr val="accent2"/>
                </a:solidFill>
              </a:rPr>
              <a:t>)]),</a:t>
            </a:r>
          </a:p>
          <a:p>
            <a:pPr marL="0" indent="0">
              <a:buNone/>
            </a:pPr>
            <a:r>
              <a:rPr lang="en-US" sz="1800" dirty="0" smtClean="0"/>
              <a:t>% </a:t>
            </a:r>
            <a:r>
              <a:rPr lang="en-US" sz="1800" dirty="0"/>
              <a:t>this holds the length of the </a:t>
            </a:r>
            <a:r>
              <a:rPr lang="en-US" sz="1800" dirty="0" err="1"/>
              <a:t>intergreen</a:t>
            </a:r>
            <a:r>
              <a:rPr lang="en-US" sz="1800" dirty="0"/>
              <a:t> time after stage P (static)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f(</a:t>
            </a:r>
            <a:r>
              <a:rPr lang="en-US" sz="1800" dirty="0" err="1" smtClean="0">
                <a:solidFill>
                  <a:schemeClr val="accent2"/>
                </a:solidFill>
              </a:rPr>
              <a:t>interlimit</a:t>
            </a:r>
            <a:r>
              <a:rPr lang="en-US" sz="1800" dirty="0">
                <a:solidFill>
                  <a:schemeClr val="accent2"/>
                </a:solidFill>
              </a:rPr>
              <a:t>,[stage(P</a:t>
            </a:r>
            <a:r>
              <a:rPr lang="en-US" sz="1800" dirty="0" smtClean="0">
                <a:solidFill>
                  <a:schemeClr val="accent2"/>
                </a:solidFill>
              </a:rPr>
              <a:t>)]),</a:t>
            </a:r>
          </a:p>
          <a:p>
            <a:pPr marL="0" indent="0">
              <a:buNone/>
            </a:pPr>
            <a:r>
              <a:rPr lang="en-US" sz="1800" i="1" dirty="0"/>
              <a:t>ETC ETC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Domain </a:t>
            </a:r>
            <a:r>
              <a:rPr lang="en-US" sz="2400" dirty="0" smtClean="0"/>
              <a:t>Model (in PDDL+) contains the definitions of the events, processes and actions.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</a:t>
            </a:r>
            <a:r>
              <a:rPr lang="en-US" sz="2400" dirty="0" smtClean="0"/>
              <a:t>. </a:t>
            </a:r>
            <a:r>
              <a:rPr lang="en-US" sz="2400" dirty="0" err="1" smtClean="0"/>
              <a:t>keepgreen</a:t>
            </a:r>
            <a:r>
              <a:rPr lang="en-US" sz="2400" dirty="0" smtClean="0"/>
              <a:t> is a junction’s clock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process(</a:t>
            </a:r>
            <a:r>
              <a:rPr lang="en-US" sz="2400" dirty="0" err="1"/>
              <a:t>keepgreen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parameters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stage(P),junction(I</a:t>
            </a:r>
            <a:r>
              <a:rPr lang="en-US" sz="2400" dirty="0" smtClean="0"/>
              <a:t>)],</a:t>
            </a:r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preconditions     [active(P),contains(I,P),compare(&lt;,</a:t>
            </a:r>
            <a:r>
              <a:rPr lang="en-US" sz="2400" dirty="0" err="1"/>
              <a:t>greentime</a:t>
            </a:r>
            <a:r>
              <a:rPr lang="en-US" sz="2400" dirty="0"/>
              <a:t>(I),</a:t>
            </a:r>
            <a:r>
              <a:rPr lang="en-US" sz="2400" dirty="0" err="1"/>
              <a:t>maxgreentime</a:t>
            </a:r>
            <a:r>
              <a:rPr lang="en-US" sz="2400" dirty="0"/>
              <a:t>(P</a:t>
            </a:r>
            <a:r>
              <a:rPr lang="en-US" sz="2400" dirty="0" smtClean="0"/>
              <a:t>))],</a:t>
            </a:r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effects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increase(</a:t>
            </a:r>
            <a:r>
              <a:rPr lang="en-US" sz="2400" dirty="0" err="1"/>
              <a:t>greentime</a:t>
            </a:r>
            <a:r>
              <a:rPr lang="en-US" sz="2400" dirty="0"/>
              <a:t>(I),op(*,t,1))]).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9708"/>
            <a:ext cx="8686800" cy="78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Domain Model File Structure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71800" y="2880292"/>
            <a:ext cx="2880320" cy="62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2348879"/>
            <a:ext cx="1415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 of Typed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Parameters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854" y="3501878"/>
            <a:ext cx="147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List of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Preconditions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76207" y="3931315"/>
            <a:ext cx="1207761" cy="32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5121623"/>
            <a:ext cx="279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Effects: increase / decrease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572000" y="5301208"/>
            <a:ext cx="656579" cy="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80087" y="5661248"/>
            <a:ext cx="716147" cy="3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7106" y="5931984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Means </a:t>
            </a:r>
            <a:r>
              <a:rPr lang="en-US" dirty="0" err="1" smtClean="0">
                <a:solidFill>
                  <a:srgbClr val="FF0000"/>
                </a:solidFill>
              </a:rPr>
              <a:t>greentime</a:t>
            </a:r>
            <a:r>
              <a:rPr lang="en-US" dirty="0" smtClean="0">
                <a:solidFill>
                  <a:srgbClr val="FF0000"/>
                </a:solidFill>
              </a:rPr>
              <a:t>(I) = </a:t>
            </a:r>
            <a:r>
              <a:rPr lang="en-US" dirty="0" err="1" smtClean="0">
                <a:solidFill>
                  <a:srgbClr val="FF0000"/>
                </a:solidFill>
              </a:rPr>
              <a:t>greentime</a:t>
            </a:r>
            <a:r>
              <a:rPr lang="en-US" dirty="0" smtClean="0">
                <a:solidFill>
                  <a:srgbClr val="FF0000"/>
                </a:solidFill>
              </a:rPr>
              <a:t>(I) + t *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Parameterisation</a:t>
            </a:r>
            <a:r>
              <a:rPr lang="en-US" sz="2400" dirty="0" smtClean="0"/>
              <a:t> of Processes, Events, Actions mean that at any time point MANY INSTATIATIONS may be active.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e.g. at time 0 how many </a:t>
            </a:r>
            <a:r>
              <a:rPr lang="en-US" sz="2400" dirty="0" err="1" smtClean="0"/>
              <a:t>keepgreen</a:t>
            </a:r>
            <a:r>
              <a:rPr lang="en-US" sz="2400" dirty="0" smtClean="0"/>
              <a:t>(P,I) processes are executed?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other words, how many </a:t>
            </a:r>
            <a:r>
              <a:rPr lang="en-US" sz="2400" dirty="0" smtClean="0"/>
              <a:t>true instances of </a:t>
            </a:r>
            <a:r>
              <a:rPr lang="en-US" sz="2400" dirty="0" smtClean="0"/>
              <a:t>[active(P</a:t>
            </a:r>
            <a:r>
              <a:rPr lang="en-US" sz="2400" dirty="0"/>
              <a:t>),contains(I,P),compare(&lt;,</a:t>
            </a:r>
            <a:r>
              <a:rPr lang="en-US" sz="2400" dirty="0" err="1"/>
              <a:t>greentime</a:t>
            </a:r>
            <a:r>
              <a:rPr lang="en-US" sz="2400" dirty="0"/>
              <a:t>(I),</a:t>
            </a:r>
            <a:r>
              <a:rPr lang="en-US" sz="2400" dirty="0" err="1"/>
              <a:t>maxgreentime</a:t>
            </a:r>
            <a:r>
              <a:rPr lang="en-US" sz="2400" dirty="0"/>
              <a:t>(P</a:t>
            </a:r>
            <a:r>
              <a:rPr lang="en-US" sz="2400" dirty="0" smtClean="0"/>
              <a:t>))],</a:t>
            </a:r>
          </a:p>
          <a:p>
            <a:pPr marL="0" indent="0">
              <a:buNone/>
            </a:pPr>
            <a:r>
              <a:rPr lang="en-US" sz="2400" dirty="0" smtClean="0"/>
              <a:t>LOOK AT INITIAL STATE ….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9708"/>
            <a:ext cx="8686800" cy="78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Domain Model File Structure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7506580" cy="30689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001452">
            <a:off x="7427154" y="3527430"/>
            <a:ext cx="167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Question?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4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Answer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FIVE active stages  “P” …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active(fake),     active(pelican_stage0),     active(centre_stage0),     active(fox_stage0),     active(vocation_stage0</a:t>
            </a:r>
            <a:r>
              <a:rPr lang="en-US" dirty="0" smtClean="0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Each non-fake stage is contained by EXACTLY one junction “I”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contains(centre,centre_stage0), </a:t>
            </a:r>
            <a:r>
              <a:rPr lang="en-US" dirty="0" smtClean="0"/>
              <a:t>contains(fox,fox_stage0), contains(vocation,vocation_stage0</a:t>
            </a:r>
            <a:r>
              <a:rPr lang="en-US" dirty="0"/>
              <a:t>), </a:t>
            </a:r>
            <a:r>
              <a:rPr lang="en-US" dirty="0" smtClean="0"/>
              <a:t>contains(pelican,pelican_stage0),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Greentime</a:t>
            </a:r>
            <a:r>
              <a:rPr lang="en-US" dirty="0" smtClean="0"/>
              <a:t> for all of these stages is 0 &lt; maximum, hence there are FOUR instantiations of the processes at t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the </a:t>
            </a:r>
            <a:r>
              <a:rPr lang="en-US" dirty="0" smtClean="0">
                <a:solidFill>
                  <a:srgbClr val="FF0000"/>
                </a:solidFill>
              </a:rPr>
              <a:t>UTM</a:t>
            </a:r>
            <a:r>
              <a:rPr lang="en-US" dirty="0" smtClean="0"/>
              <a:t> </a:t>
            </a:r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Simulates </a:t>
            </a:r>
            <a:r>
              <a:rPr lang="en-US" dirty="0" smtClean="0"/>
              <a:t>the stage and </a:t>
            </a:r>
            <a:r>
              <a:rPr lang="en-US" dirty="0" err="1" smtClean="0"/>
              <a:t>intergreen</a:t>
            </a:r>
            <a:r>
              <a:rPr lang="en-US" dirty="0" smtClean="0"/>
              <a:t> </a:t>
            </a:r>
            <a:r>
              <a:rPr lang="en-US" dirty="0" smtClean="0"/>
              <a:t>progression (</a:t>
            </a:r>
            <a:r>
              <a:rPr lang="en-US" i="1" dirty="0" smtClean="0"/>
              <a:t>trigger-inter, trigger-change, </a:t>
            </a:r>
            <a:r>
              <a:rPr lang="en-US" i="1" dirty="0" err="1" smtClean="0"/>
              <a:t>maxgreen_reached</a:t>
            </a:r>
            <a:r>
              <a:rPr lang="en-US" i="1" dirty="0" smtClean="0"/>
              <a:t>, </a:t>
            </a:r>
            <a:r>
              <a:rPr lang="en-US" i="1" dirty="0" err="1" smtClean="0"/>
              <a:t>keep_green</a:t>
            </a:r>
            <a:r>
              <a:rPr lang="en-US" i="1" dirty="0" smtClean="0"/>
              <a:t>, </a:t>
            </a:r>
            <a:r>
              <a:rPr lang="en-US" i="1" dirty="0" err="1" smtClean="0"/>
              <a:t>keep_inter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Simulates </a:t>
            </a:r>
            <a:r>
              <a:rPr lang="en-US" dirty="0" smtClean="0"/>
              <a:t>traffic progression along a </a:t>
            </a:r>
            <a:r>
              <a:rPr lang="en-US" dirty="0" smtClean="0"/>
              <a:t>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Simulates the PCUs progression around the Traffic Network from one link to another (</a:t>
            </a:r>
            <a:r>
              <a:rPr lang="en-US" i="1" dirty="0"/>
              <a:t>flowrun_green1, flowrun_green2, .. 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095" y="3046590"/>
            <a:ext cx="2180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maxgreenreached</a:t>
            </a:r>
            <a:r>
              <a:rPr lang="en-US" dirty="0" smtClean="0">
                <a:solidFill>
                  <a:srgbClr val="FF0000"/>
                </a:solidFill>
              </a:rPr>
              <a:t>( I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2022" y="3092997"/>
            <a:ext cx="2703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Keepgreen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P, I)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243101" y="3255695"/>
            <a:ext cx="1512168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54777" y="139442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Processes</a:t>
            </a:r>
            <a:endParaRPr lang="en-US" sz="2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3141" y="919519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– JUNCTION</a:t>
            </a:r>
          </a:p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P,P1,.. – STAGE</a:t>
            </a:r>
          </a:p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C,C1,C2 .. – SECTION</a:t>
            </a:r>
          </a:p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R1,R2,.. – LINK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3489" y="14199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Events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880" y="2030654"/>
            <a:ext cx="176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trigger-inter( P, 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9265" y="5523816"/>
            <a:ext cx="163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keepinter</a:t>
            </a:r>
            <a:r>
              <a:rPr lang="en-US" dirty="0" smtClean="0">
                <a:solidFill>
                  <a:schemeClr val="accent1"/>
                </a:solidFill>
              </a:rPr>
              <a:t>( P, I 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3489" y="5564641"/>
            <a:ext cx="22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trigger-change(P,P1, 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3125265" y="5679047"/>
            <a:ext cx="1512168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66817" y="5863713"/>
            <a:ext cx="19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Increases </a:t>
            </a:r>
            <a:r>
              <a:rPr lang="en-US" dirty="0" err="1" smtClean="0"/>
              <a:t>intertime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6851" y="2793925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Increases </a:t>
            </a:r>
            <a:r>
              <a:rPr lang="en-US" dirty="0" err="1" smtClean="0"/>
              <a:t>greentime</a:t>
            </a:r>
            <a:endParaRPr lang="en-US" dirty="0"/>
          </a:p>
        </p:txBody>
      </p:sp>
      <p:sp>
        <p:nvSpPr>
          <p:cNvPr id="40" name="Up Arrow 39"/>
          <p:cNvSpPr/>
          <p:nvPr/>
        </p:nvSpPr>
        <p:spPr>
          <a:xfrm>
            <a:off x="1115616" y="2584652"/>
            <a:ext cx="267277" cy="4704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-75446"/>
            <a:ext cx="7220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Processes and Events to </a:t>
            </a:r>
          </a:p>
          <a:p>
            <a:r>
              <a:rPr lang="en-US" sz="2800" dirty="0" smtClean="0"/>
              <a:t>1. simulate </a:t>
            </a:r>
            <a:r>
              <a:rPr lang="en-US" sz="2800" dirty="0"/>
              <a:t>the stage and </a:t>
            </a:r>
            <a:r>
              <a:rPr lang="en-US" sz="2800" dirty="0" err="1"/>
              <a:t>intergreen</a:t>
            </a:r>
            <a:r>
              <a:rPr lang="en-US" sz="2800" dirty="0"/>
              <a:t> progression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79970" y="2474277"/>
            <a:ext cx="3574807" cy="28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0"/>
          </p:cNvCxnSpPr>
          <p:nvPr/>
        </p:nvCxnSpPr>
        <p:spPr>
          <a:xfrm flipV="1">
            <a:off x="1583315" y="3473296"/>
            <a:ext cx="3691954" cy="209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3521" y="3684757"/>
            <a:ext cx="148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efault action</a:t>
            </a:r>
            <a:endParaRPr lang="en-US" dirty="0"/>
          </a:p>
        </p:txBody>
      </p:sp>
      <p:sp>
        <p:nvSpPr>
          <p:cNvPr id="47" name="Up Arrow 46"/>
          <p:cNvSpPr/>
          <p:nvPr/>
        </p:nvSpPr>
        <p:spPr>
          <a:xfrm flipH="1">
            <a:off x="414511" y="2584652"/>
            <a:ext cx="265335" cy="1100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00911" y="4563833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Enter New </a:t>
            </a:r>
            <a:r>
              <a:rPr lang="en-US" dirty="0" smtClean="0"/>
              <a:t>stage P1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79792" y="4581709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err="1" smtClean="0"/>
              <a:t>Intergreen</a:t>
            </a:r>
            <a:r>
              <a:rPr lang="en-US" dirty="0" smtClean="0"/>
              <a:t> after 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7494" y="5881813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(max inter reached)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Donut 50"/>
          <p:cNvSpPr/>
          <p:nvPr/>
        </p:nvSpPr>
        <p:spPr>
          <a:xfrm>
            <a:off x="7036775" y="3335827"/>
            <a:ext cx="2088232" cy="15121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39464" y="3849746"/>
            <a:ext cx="46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</a:t>
            </a:r>
            <a:endParaRPr lang="en-US" sz="4000" dirty="0"/>
          </a:p>
        </p:txBody>
      </p:sp>
      <p:sp>
        <p:nvSpPr>
          <p:cNvPr id="53" name="TextBox 52"/>
          <p:cNvSpPr txBox="1"/>
          <p:nvPr/>
        </p:nvSpPr>
        <p:spPr>
          <a:xfrm>
            <a:off x="7085073" y="3805583"/>
            <a:ext cx="461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83719" y="3440361"/>
            <a:ext cx="76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P1</a:t>
            </a:r>
            <a:endParaRPr lang="en-US" sz="3200" dirty="0"/>
          </a:p>
        </p:txBody>
      </p:sp>
      <p:cxnSp>
        <p:nvCxnSpPr>
          <p:cNvPr id="56" name="Straight Connector 55"/>
          <p:cNvCxnSpPr>
            <a:stCxn id="51" idx="1"/>
          </p:cNvCxnSpPr>
          <p:nvPr/>
        </p:nvCxnSpPr>
        <p:spPr>
          <a:xfrm>
            <a:off x="7342589" y="3557279"/>
            <a:ext cx="221863" cy="29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317186" y="3374228"/>
            <a:ext cx="66533" cy="34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apezoid 61"/>
          <p:cNvSpPr/>
          <p:nvPr/>
        </p:nvSpPr>
        <p:spPr>
          <a:xfrm rot="9859231">
            <a:off x="7526651" y="3389237"/>
            <a:ext cx="728334" cy="34675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20782662">
            <a:off x="7244375" y="3077972"/>
            <a:ext cx="1053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intergreen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87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 Arrow 12"/>
          <p:cNvSpPr/>
          <p:nvPr/>
        </p:nvSpPr>
        <p:spPr>
          <a:xfrm>
            <a:off x="3243101" y="2829706"/>
            <a:ext cx="1512168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nut 13"/>
          <p:cNvSpPr/>
          <p:nvPr/>
        </p:nvSpPr>
        <p:spPr>
          <a:xfrm>
            <a:off x="423411" y="4797152"/>
            <a:ext cx="2088232" cy="151216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187624" y="4797152"/>
            <a:ext cx="78058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01768" y="5174915"/>
            <a:ext cx="331486" cy="206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49834" y="5578043"/>
            <a:ext cx="461809" cy="105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761330" y="4900518"/>
            <a:ext cx="288504" cy="3693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2401" y="4750985"/>
            <a:ext cx="91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ew_s1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87052" y="5098286"/>
            <a:ext cx="91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ew_s2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235269" y="2737373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section-tick(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7705" y="2702107"/>
            <a:ext cx="50974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move-flow-into-queue( R,C,C1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i="1" dirty="0" smtClean="0"/>
              <a:t>Move the PCUs stored in current (new_s1)</a:t>
            </a:r>
          </a:p>
          <a:p>
            <a:r>
              <a:rPr lang="en-US" i="1" dirty="0" smtClean="0"/>
              <a:t>Into (</a:t>
            </a:r>
            <a:r>
              <a:rPr lang="en-US" i="1" dirty="0" err="1" smtClean="0"/>
              <a:t>new_west’s</a:t>
            </a:r>
            <a:r>
              <a:rPr lang="en-US" i="1" dirty="0" smtClean="0"/>
              <a:t>) queue, move the pointer to new_2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30439" y="2409518"/>
            <a:ext cx="22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Increases section 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13612" y="58050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– JUNCTION</a:t>
            </a:r>
          </a:p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P,P1,.. – STAGE</a:t>
            </a:r>
          </a:p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C,C1,C2 .. – SECTION</a:t>
            </a:r>
          </a:p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R1,R2,.. – LINK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-75446"/>
            <a:ext cx="6408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Processes and Events to </a:t>
            </a:r>
          </a:p>
          <a:p>
            <a:r>
              <a:rPr lang="en-US" sz="2800" dirty="0" smtClean="0"/>
              <a:t>2. Simulates </a:t>
            </a:r>
            <a:r>
              <a:rPr lang="en-US" sz="2800" dirty="0"/>
              <a:t>traffic progression along a link</a:t>
            </a:r>
          </a:p>
        </p:txBody>
      </p:sp>
      <p:sp>
        <p:nvSpPr>
          <p:cNvPr id="2" name="Down Arrow 1"/>
          <p:cNvSpPr/>
          <p:nvPr/>
        </p:nvSpPr>
        <p:spPr>
          <a:xfrm rot="1394493">
            <a:off x="1785239" y="4220680"/>
            <a:ext cx="163090" cy="548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5682" y="3830105"/>
            <a:ext cx="6750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 current(new_s1,new_west) pointer. This is like the end of the link.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76" y="6326740"/>
            <a:ext cx="17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Link: </a:t>
            </a:r>
            <a:r>
              <a:rPr lang="en-US" dirty="0" err="1"/>
              <a:t>n</a:t>
            </a:r>
            <a:r>
              <a:rPr lang="en-US" dirty="0" err="1" smtClean="0"/>
              <a:t>ew_west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3489" y="14199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Events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4777" y="139442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Processes</a:t>
            </a:r>
            <a:endParaRPr lang="en-US" sz="2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90845" y="5013036"/>
            <a:ext cx="16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flowrun_green1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13368566">
            <a:off x="4093765" y="5234773"/>
            <a:ext cx="324653" cy="1558575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588094">
            <a:off x="816175" y="5712942"/>
            <a:ext cx="3203528" cy="267169"/>
          </a:xfrm>
          <a:prstGeom prst="leftArrow">
            <a:avLst>
              <a:gd name="adj1" fmla="val 50000"/>
              <a:gd name="adj2" fmla="val 14895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04752" y="5429163"/>
            <a:ext cx="398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the STORE of the section BEFORE </a:t>
            </a:r>
          </a:p>
          <a:p>
            <a:r>
              <a:rPr lang="en-US" dirty="0" smtClean="0"/>
              <a:t>the current section.</a:t>
            </a:r>
          </a:p>
          <a:p>
            <a:r>
              <a:rPr lang="en-US" dirty="0" smtClean="0"/>
              <a:t>This is like the “beginning” of the link,</a:t>
            </a:r>
          </a:p>
          <a:p>
            <a:r>
              <a:rPr lang="en-US" dirty="0"/>
              <a:t>s</a:t>
            </a:r>
            <a:r>
              <a:rPr lang="en-US" dirty="0" smtClean="0"/>
              <a:t>o the traffic will be in the longest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12765</TotalTime>
  <Words>2284</Words>
  <Application>Microsoft Macintosh PowerPoint</Application>
  <PresentationFormat>On-screen Show (4:3)</PresentationFormat>
  <Paragraphs>348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Black</vt:lpstr>
      <vt:lpstr>Calibri</vt:lpstr>
      <vt:lpstr>Arial</vt:lpstr>
      <vt:lpstr>Office Theme</vt:lpstr>
      <vt:lpstr>AAIS Week 10 - Lecture</vt:lpstr>
      <vt:lpstr>The PDDL+ Domain Model in general,  The Case Study 2 &amp; Coursework  PDDL+ Domain Model in particular</vt:lpstr>
      <vt:lpstr>Domain Model File Structure</vt:lpstr>
      <vt:lpstr>PowerPoint Presentation</vt:lpstr>
      <vt:lpstr>PowerPoint Presentation</vt:lpstr>
      <vt:lpstr>.. Answer ..</vt:lpstr>
      <vt:lpstr>Functions of the UTM Domain Model</vt:lpstr>
      <vt:lpstr>PowerPoint Presentation</vt:lpstr>
      <vt:lpstr>PowerPoint Presentation</vt:lpstr>
      <vt:lpstr>Executing the Simulation -  how Processes, Events and Actions are executed at each step</vt:lpstr>
      <vt:lpstr>PDDL+ Execution in our Simulator Code</vt:lpstr>
      <vt:lpstr>PDDL+ Execution in our Simulator Code</vt:lpstr>
      <vt:lpstr>PDDL+ Execution in our Simulator Code</vt:lpstr>
      <vt:lpstr>PDDL+ Execution in our Simulator Code</vt:lpstr>
      <vt:lpstr>do_actions:  probably best place to write coursework code…</vt:lpstr>
      <vt:lpstr>do_actions:  probably best place to write coursework code…</vt:lpstr>
      <vt:lpstr>do_actions:  probably best place to write coursework code…</vt:lpstr>
      <vt:lpstr>do_actions:  probably best place to write coursework code…</vt:lpstr>
      <vt:lpstr>do_actions:  probably best place to write coursework code…</vt:lpstr>
      <vt:lpstr>do_actions:  probably best place to write coursework code…</vt:lpstr>
      <vt:lpstr>do_actions:  probably best place to write coursework code…</vt:lpstr>
      <vt:lpstr>do_actions:  probably best place to write coursework code…</vt:lpstr>
      <vt:lpstr>Coursework Q2: CHANGE the PLAN if it is failing! Code can be put in “do_actions”</vt:lpstr>
      <vt:lpstr>Summary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AAIS Week 3</dc:title>
  <dc:creator>lapadmin</dc:creator>
  <cp:lastModifiedBy>Microsoft Office User</cp:lastModifiedBy>
  <cp:revision>300</cp:revision>
  <cp:lastPrinted>2015-10-26T22:04:36Z</cp:lastPrinted>
  <dcterms:created xsi:type="dcterms:W3CDTF">2015-10-04T18:15:16Z</dcterms:created>
  <dcterms:modified xsi:type="dcterms:W3CDTF">2019-12-04T22:13:56Z</dcterms:modified>
</cp:coreProperties>
</file>