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5"/>
  </p:notesMasterIdLst>
  <p:handoutMasterIdLst>
    <p:handoutMasterId r:id="rId146"/>
  </p:handoutMasterIdLst>
  <p:sldIdLst>
    <p:sldId id="256" r:id="rId2"/>
    <p:sldId id="257" r:id="rId3"/>
    <p:sldId id="259" r:id="rId4"/>
    <p:sldId id="260" r:id="rId5"/>
    <p:sldId id="261" r:id="rId6"/>
    <p:sldId id="268" r:id="rId7"/>
    <p:sldId id="258" r:id="rId8"/>
    <p:sldId id="262" r:id="rId9"/>
    <p:sldId id="263" r:id="rId10"/>
    <p:sldId id="266" r:id="rId11"/>
    <p:sldId id="267" r:id="rId12"/>
    <p:sldId id="265" r:id="rId13"/>
    <p:sldId id="264" r:id="rId14"/>
    <p:sldId id="269" r:id="rId15"/>
    <p:sldId id="270" r:id="rId16"/>
    <p:sldId id="275" r:id="rId17"/>
    <p:sldId id="271" r:id="rId18"/>
    <p:sldId id="276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1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7" r:id="rId82"/>
    <p:sldId id="338" r:id="rId83"/>
    <p:sldId id="339" r:id="rId84"/>
    <p:sldId id="341" r:id="rId85"/>
    <p:sldId id="336" r:id="rId86"/>
    <p:sldId id="340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51" r:id="rId95"/>
    <p:sldId id="350" r:id="rId96"/>
    <p:sldId id="352" r:id="rId97"/>
    <p:sldId id="349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7" r:id="rId131"/>
    <p:sldId id="386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9AB92E-4ADC-413D-A8E1-023F85454BAB}" type="datetimeFigureOut">
              <a:rPr lang="en-US"/>
              <a:pPr>
                <a:defRPr/>
              </a:pPr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E387AF7-433B-4D8F-B567-67D74A6F3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D113750-3012-442C-A754-AC690CAED604}" type="datetimeFigureOut">
              <a:rPr lang="en-US"/>
              <a:pPr>
                <a:defRPr/>
              </a:pPr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0AE7C-5721-498E-95EF-A37226832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2E519-582F-475E-A5F9-B9AD97048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858C-EF30-4068-A841-BA2DCE411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AC54E-62C4-4FEC-9429-40E07E1B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2F829-59BD-448D-B521-88C80DAB1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2AAE-235B-4ACE-9E0D-4DA6641FD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20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261F9-5669-47DC-8772-34C48B2B5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8EA38-1DA8-451C-9329-151ADB69A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11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A356A-7D95-4C8D-90FC-85D10596E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9DF78-B312-46FE-8186-D692C9FFC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3AD32-412F-42AA-875B-136B9CAF0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PT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LMA - Rogério E. da Silva</a:t>
            </a:r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3A1B-225B-4901-886E-82818CA4C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smtClean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4800" y="76200"/>
            <a:ext cx="8686800" cy="288925"/>
          </a:xfrm>
          <a:prstGeom prst="rect">
            <a:avLst/>
          </a:prstGeom>
        </p:spPr>
        <p:txBody>
          <a:bodyPr vert="horz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F6BC71-C360-4CEA-B40B-23E0E0FD7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Rogério</a:t>
            </a:r>
            <a:r>
              <a:rPr lang="en-US" dirty="0" smtClean="0"/>
              <a:t> Eduardo </a:t>
            </a:r>
            <a:r>
              <a:rPr lang="en-US" dirty="0" err="1" smtClean="0"/>
              <a:t>da</a:t>
            </a:r>
            <a:r>
              <a:rPr lang="en-US" dirty="0" smtClean="0"/>
              <a:t> Silva, M.Sc.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rsilva@joinville.udesc.br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Conceitos Introdutórios</a:t>
            </a:r>
          </a:p>
          <a:p>
            <a:pPr lvl="1"/>
            <a:r>
              <a:rPr lang="en-US" smtClean="0"/>
              <a:t>Proposições verdadeiras</a:t>
            </a:r>
          </a:p>
          <a:p>
            <a:pPr lvl="2"/>
            <a:r>
              <a:rPr lang="en-US" smtClean="0"/>
              <a:t>1+1 = 2</a:t>
            </a:r>
          </a:p>
          <a:p>
            <a:pPr lvl="2"/>
            <a:r>
              <a:rPr lang="en-US" smtClean="0"/>
              <a:t>A Lua é o satélite natural da Terra</a:t>
            </a:r>
          </a:p>
          <a:p>
            <a:pPr lvl="2"/>
            <a:r>
              <a:rPr lang="en-US" smtClean="0"/>
              <a:t>Florianópolis e Recife são capitais de estados</a:t>
            </a:r>
          </a:p>
          <a:p>
            <a:pPr lvl="1"/>
            <a:r>
              <a:rPr lang="en-US" smtClean="0"/>
              <a:t>Proposições falsas</a:t>
            </a:r>
          </a:p>
          <a:p>
            <a:pPr lvl="2"/>
            <a:r>
              <a:rPr lang="en-US" smtClean="0"/>
              <a:t>Vasco da Gama descobriu o Brasil</a:t>
            </a:r>
          </a:p>
          <a:p>
            <a:pPr lvl="2"/>
            <a:r>
              <a:rPr lang="en-US" smtClean="0"/>
              <a:t>3 x 4 &lt; 100 ÷ 13</a:t>
            </a:r>
          </a:p>
          <a:p>
            <a:pPr lvl="2"/>
            <a:r>
              <a:rPr lang="en-US" smtClean="0"/>
              <a:t>3 ÷ 5 é um número inteiro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D7A96-9523-41C6-B38A-38594D06567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Q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R, RQ</a:t>
            </a:r>
            <a:r>
              <a:rPr lang="en-GB" smtClean="0">
                <a:sym typeface="Wingdings 3" pitchFamily="18" charset="2"/>
              </a:rPr>
              <a:t> </a:t>
            </a:r>
            <a:r>
              <a:rPr lang="en-GB" smtClean="0">
                <a:sym typeface="Symbol" pitchFamily="18" charset="2"/>
              </a:rPr>
              <a:t>(P</a:t>
            </a:r>
            <a:r>
              <a:rPr lang="en-GB" smtClean="0">
                <a:sym typeface="Wingdings 3" pitchFamily="18" charset="2"/>
              </a:rPr>
              <a:t> </a:t>
            </a:r>
            <a:r>
              <a:rPr lang="en-GB" smtClean="0">
                <a:sym typeface="Symbol" pitchFamily="18" charset="2"/>
              </a:rPr>
              <a:t>(S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T)), PS |-  S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808537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(1) 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Q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RQ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 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 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(S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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 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T))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PS 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----------------------------------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            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(3) por (SIMP)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Q               (4) por (AD)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R                    (1,5) por (MP)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R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Q               (6) por (AD)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 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(S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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 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T)     (2,7) por (MP)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S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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 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              (4,8) por (MP)  </a:t>
            </a:r>
          </a:p>
          <a:p>
            <a:endParaRPr lang="en-US" sz="28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6464" y="4038600"/>
            <a:ext cx="4808603" cy="26486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600" dirty="0">
                <a:sym typeface="Symbol"/>
              </a:rPr>
              <a:t>S</a:t>
            </a:r>
            <a:r>
              <a:rPr lang="en-GB" sz="9600" dirty="0">
                <a:sym typeface="Wingdings 3"/>
              </a:rPr>
              <a:t></a:t>
            </a:r>
            <a:r>
              <a:rPr lang="en-US" sz="9600" dirty="0"/>
              <a:t> </a:t>
            </a:r>
            <a:r>
              <a:rPr lang="en-GB" sz="9600" dirty="0">
                <a:sym typeface="Symbol"/>
              </a:rPr>
              <a:t>T </a:t>
            </a:r>
            <a:r>
              <a:rPr lang="en-US" sz="11500" dirty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E4C49-6292-4579-8F2B-A76E8754B133}" type="slidenum">
              <a:rPr lang="en-US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~Q, ~P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~Q), (~S~R)</a:t>
            </a:r>
            <a:r>
              <a:rPr lang="en-GB" smtClean="0">
                <a:sym typeface="Wingdings 3" pitchFamily="18" charset="2"/>
              </a:rPr>
              <a:t> 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~~Q, ~S |-  ~R</a:t>
            </a:r>
            <a:endParaRPr lang="en-US" sz="2400" smtClean="0">
              <a:sym typeface="Symbol" pitchFamily="18" charset="2"/>
            </a:endParaRPr>
          </a:p>
          <a:p>
            <a:pPr lvl="1">
              <a:buFont typeface="Wingdings 2" pitchFamily="18" charset="2"/>
              <a:buNone/>
            </a:pPr>
            <a:endParaRPr lang="en-US" sz="2400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26085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(1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~Q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~P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~Q)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(~S~R)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 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~~Q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~S 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~S~R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(4) por (AD)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~~Q               (3,5) por (MP)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~P                  (1,6) por (MT)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~Q            (2,7) por (MP)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~R                  (6,8) por (MT)</a:t>
            </a:r>
          </a:p>
          <a:p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6680" y="4199473"/>
            <a:ext cx="4560536" cy="1880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600" dirty="0">
                <a:sym typeface="Symbol"/>
              </a:rPr>
              <a:t>~R </a:t>
            </a:r>
            <a:r>
              <a:rPr lang="en-US" sz="11500" dirty="0"/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87909-E423-4C5E-A08D-4AA4780A7A70}" type="slidenum">
              <a:rPr lang="en-US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Q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R, 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S, T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~U, T, ~SU |-  ~(</a:t>
            </a:r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Q)</a:t>
            </a:r>
            <a:endParaRPr lang="en-US" smtClean="0"/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237037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T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~U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T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~SU  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~U                  (3,4) por (MP)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~S                  (5,6) por (SD)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~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R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(2,7) por (MT)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~(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Q)           (1,8) por (MT)</a:t>
            </a:r>
          </a:p>
          <a:p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2485" y="4495800"/>
            <a:ext cx="4560536" cy="1880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600" dirty="0">
                <a:sym typeface="Symbol"/>
              </a:rPr>
              <a:t>~(</a:t>
            </a:r>
            <a:r>
              <a:rPr lang="en-US" sz="9600" dirty="0"/>
              <a:t>P</a:t>
            </a:r>
            <a:r>
              <a:rPr lang="en-GB" sz="9600" dirty="0">
                <a:sym typeface="Symbol"/>
              </a:rPr>
              <a:t>Q)</a:t>
            </a:r>
            <a:r>
              <a:rPr lang="en-US" sz="11500" dirty="0"/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10B34-9DEB-4C36-8B9A-88585C0A5AE0}" type="slidenum">
              <a:rPr lang="en-US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Q, P(~~R~~Q), S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~R, ~(PQ) |-  ~</a:t>
            </a:r>
            <a:r>
              <a:rPr lang="pt-PT" smtClean="0">
                <a:sym typeface="Symbol" pitchFamily="18" charset="2"/>
              </a:rPr>
              <a:t>S</a:t>
            </a:r>
            <a:r>
              <a:rPr lang="en-GB" smtClean="0">
                <a:sym typeface="Symbol" pitchFamily="18" charset="2"/>
              </a:rPr>
              <a:t>~Q</a:t>
            </a:r>
            <a:endParaRPr lang="en-US" smtClean="0"/>
          </a:p>
          <a:p>
            <a:pPr lvl="1">
              <a:buFont typeface="Wingdings 2" pitchFamily="18" charset="2"/>
              <a:buNone/>
            </a:pPr>
            <a:endParaRPr lang="en-US" sz="24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6609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(1)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P(~~R~~Q)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S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~R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~(PQ)  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(5)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PQ               (1) por (ABS)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(6) ~P                       (4,5) por (MT)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(7) ~~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~~Q           (2,6) por (SD) 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(8) ~~R                     (7) por (SIMP)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(9) ~S                       (3,8) por (MT)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(10) ~S~Q                (9) por (AD) </a:t>
            </a:r>
          </a:p>
          <a:p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6464" y="4199473"/>
            <a:ext cx="4560536" cy="2241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600" dirty="0">
                <a:sym typeface="Symbol"/>
              </a:rPr>
              <a:t>~</a:t>
            </a:r>
            <a:r>
              <a:rPr lang="pt-PT" sz="9600" dirty="0">
                <a:sym typeface="Symbol"/>
              </a:rPr>
              <a:t>S</a:t>
            </a:r>
            <a:r>
              <a:rPr lang="en-GB" sz="9600" dirty="0">
                <a:sym typeface="Symbol"/>
              </a:rPr>
              <a:t>~Q</a:t>
            </a:r>
            <a:r>
              <a:rPr lang="en-US" sz="11500" dirty="0"/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A7B2A-85FE-4CDC-83AC-6C93BB0D1775}" type="slidenum">
              <a:rPr lang="en-US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Inferência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Equivalências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validade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inferência</a:t>
            </a:r>
            <a:r>
              <a:rPr lang="en-US" sz="3200" dirty="0" smtClean="0"/>
              <a:t> </a:t>
            </a:r>
            <a:r>
              <a:rPr lang="en-US" sz="3200" dirty="0" err="1" smtClean="0"/>
              <a:t>e</a:t>
            </a:r>
            <a:r>
              <a:rPr lang="en-US" sz="3200" dirty="0" smtClean="0"/>
              <a:t> </a:t>
            </a:r>
            <a:r>
              <a:rPr lang="en-US" sz="3200" dirty="0" err="1" smtClean="0"/>
              <a:t>equivalência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Regra da Substituição</a:t>
            </a:r>
          </a:p>
          <a:p>
            <a:pPr lvl="1"/>
            <a:r>
              <a:rPr lang="en-US" smtClean="0"/>
              <a:t>Uma proposição P ou apenas parte dela pode ser substituída por uma proposição Q equivalente, sendo que a proposição resultante será equivalente a P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FB680-368B-41C4-807A-D5A42581B590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validade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inferência</a:t>
            </a:r>
            <a:r>
              <a:rPr lang="en-US" sz="3200" dirty="0" smtClean="0"/>
              <a:t> </a:t>
            </a:r>
            <a:r>
              <a:rPr lang="en-US" sz="3200" dirty="0" err="1" smtClean="0"/>
              <a:t>e</a:t>
            </a:r>
            <a:r>
              <a:rPr lang="en-US" sz="3200" dirty="0" smtClean="0"/>
              <a:t> </a:t>
            </a:r>
            <a:r>
              <a:rPr lang="en-US" sz="3200" dirty="0" err="1" smtClean="0"/>
              <a:t>equivalência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Equivalências</a:t>
            </a:r>
            <a:r>
              <a:rPr lang="en-US" dirty="0" smtClean="0"/>
              <a:t> </a:t>
            </a:r>
            <a:r>
              <a:rPr lang="en-US" dirty="0" err="1" smtClean="0"/>
              <a:t>Notáveis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Idempotência</a:t>
            </a:r>
            <a:r>
              <a:rPr lang="en-US" dirty="0" smtClean="0"/>
              <a:t> (ID)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P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P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P</a:t>
            </a:r>
            <a:r>
              <a:rPr lang="en-GB" dirty="0" err="1" smtClean="0">
                <a:sym typeface="Symbol"/>
              </a:rPr>
              <a:t></a:t>
            </a:r>
            <a:r>
              <a:rPr lang="en-US" dirty="0" smtClean="0"/>
              <a:t>P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Comutação</a:t>
            </a:r>
            <a:r>
              <a:rPr lang="en-US" dirty="0" smtClean="0"/>
              <a:t> (COM)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Q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Q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P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Symbol"/>
              </a:rPr>
              <a:t></a:t>
            </a:r>
            <a:r>
              <a:rPr lang="en-US" dirty="0" smtClean="0"/>
              <a:t>Q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Q</a:t>
            </a:r>
            <a:r>
              <a:rPr lang="en-GB" dirty="0" err="1" smtClean="0">
                <a:sym typeface="Symbol"/>
              </a:rPr>
              <a:t></a:t>
            </a:r>
            <a:r>
              <a:rPr lang="en-US" dirty="0" smtClean="0"/>
              <a:t>P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Associação</a:t>
            </a:r>
            <a:r>
              <a:rPr lang="en-US" dirty="0" smtClean="0"/>
              <a:t> (ASSOC)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(QR)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(PQ)R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(QR)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(PQ)R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Distribuição</a:t>
            </a:r>
            <a:r>
              <a:rPr lang="en-GB" dirty="0" smtClean="0">
                <a:sym typeface="Symbol"/>
              </a:rPr>
              <a:t> (DIST)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(QR)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(PQ)(PR)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(QR)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(PQ)(PR)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Dupla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Negação</a:t>
            </a:r>
            <a:r>
              <a:rPr lang="en-GB" dirty="0" smtClean="0">
                <a:sym typeface="Symbol"/>
              </a:rPr>
              <a:t> (DN)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P~~P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1CDEF-5496-464E-AB72-A06A833ACFB6}" type="slidenum">
              <a:rPr lang="en-US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validade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inferência</a:t>
            </a:r>
            <a:r>
              <a:rPr lang="en-US" sz="3200" dirty="0" smtClean="0"/>
              <a:t> </a:t>
            </a:r>
            <a:r>
              <a:rPr lang="en-US" sz="3200" dirty="0" err="1" smtClean="0"/>
              <a:t>e</a:t>
            </a:r>
            <a:r>
              <a:rPr lang="en-US" sz="3200" dirty="0" smtClean="0"/>
              <a:t> </a:t>
            </a:r>
            <a:r>
              <a:rPr lang="en-US" sz="3200" dirty="0" err="1" smtClean="0"/>
              <a:t>equivalência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Equivalências</a:t>
            </a:r>
            <a:r>
              <a:rPr lang="en-US" dirty="0" smtClean="0"/>
              <a:t> </a:t>
            </a:r>
            <a:r>
              <a:rPr lang="en-US" dirty="0" err="1" smtClean="0"/>
              <a:t>Notáveis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De Morgan (DM)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~(P</a:t>
            </a:r>
            <a:r>
              <a:rPr lang="en-GB" dirty="0" smtClean="0">
                <a:sym typeface="Symbol"/>
              </a:rPr>
              <a:t>Q</a:t>
            </a:r>
            <a:r>
              <a:rPr lang="en-US" dirty="0" smtClean="0"/>
              <a:t>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~P~Q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~(P</a:t>
            </a:r>
            <a:r>
              <a:rPr lang="en-GB" dirty="0" smtClean="0">
                <a:sym typeface="Symbol"/>
              </a:rPr>
              <a:t>Q</a:t>
            </a:r>
            <a:r>
              <a:rPr lang="en-US" dirty="0" smtClean="0"/>
              <a:t>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~P~Q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Condicional</a:t>
            </a:r>
            <a:r>
              <a:rPr lang="en-US" dirty="0" smtClean="0"/>
              <a:t> (COND)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Q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~P</a:t>
            </a:r>
            <a:r>
              <a:rPr lang="en-GB" dirty="0" err="1" smtClean="0">
                <a:sym typeface="Symbol"/>
              </a:rPr>
              <a:t></a:t>
            </a:r>
            <a:r>
              <a:rPr lang="en-US" dirty="0" smtClean="0"/>
              <a:t>Q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Bicondicional</a:t>
            </a:r>
            <a:r>
              <a:rPr lang="en-US" dirty="0" smtClean="0"/>
              <a:t> (BICOND)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Q </a:t>
            </a:r>
            <a:r>
              <a:rPr lang="en-GB" dirty="0" err="1" smtClean="0">
                <a:sym typeface="Symbol"/>
              </a:rPr>
              <a:t></a:t>
            </a:r>
            <a:r>
              <a:rPr lang="en-GB" dirty="0" smtClean="0">
                <a:sym typeface="Symbol"/>
              </a:rPr>
              <a:t> </a:t>
            </a:r>
            <a:r>
              <a:rPr lang="pt-PT" dirty="0" smtClean="0"/>
              <a:t>(</a:t>
            </a:r>
            <a:r>
              <a:rPr lang="en-US" dirty="0" smtClean="0"/>
              <a:t>P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Q</a:t>
            </a:r>
            <a:r>
              <a:rPr lang="pt-PT" dirty="0" smtClean="0"/>
              <a:t>)</a:t>
            </a:r>
            <a:r>
              <a:rPr lang="en-GB" dirty="0" err="1" smtClean="0">
                <a:sym typeface="Symbol"/>
              </a:rPr>
              <a:t></a:t>
            </a:r>
            <a:r>
              <a:rPr lang="pt-PT" dirty="0" smtClean="0"/>
              <a:t>(</a:t>
            </a:r>
            <a:r>
              <a:rPr lang="en-US" dirty="0" smtClean="0"/>
              <a:t>Q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P</a:t>
            </a:r>
            <a:r>
              <a:rPr lang="pt-PT" dirty="0" smtClean="0"/>
              <a:t>)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Q</a:t>
            </a:r>
            <a:r>
              <a:rPr lang="en-GB" dirty="0" err="1" smtClean="0">
                <a:sym typeface="Symbol"/>
              </a:rPr>
              <a:t></a:t>
            </a:r>
            <a:r>
              <a:rPr lang="en-GB" dirty="0" smtClean="0">
                <a:sym typeface="Symbol"/>
              </a:rPr>
              <a:t> </a:t>
            </a:r>
            <a:r>
              <a:rPr lang="pt-PT" dirty="0" smtClean="0"/>
              <a:t>(</a:t>
            </a:r>
            <a:r>
              <a:rPr lang="en-US" dirty="0" smtClean="0"/>
              <a:t>P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Q</a:t>
            </a:r>
            <a:r>
              <a:rPr lang="pt-PT" dirty="0" smtClean="0"/>
              <a:t>)</a:t>
            </a:r>
            <a:r>
              <a:rPr lang="en-GB" dirty="0" err="1" smtClean="0">
                <a:sym typeface="Symbol"/>
              </a:rPr>
              <a:t></a:t>
            </a:r>
            <a:r>
              <a:rPr lang="pt-PT" dirty="0" smtClean="0"/>
              <a:t>(~P</a:t>
            </a:r>
            <a:r>
              <a:rPr lang="en-GB" dirty="0" smtClean="0">
                <a:sym typeface="Symbol"/>
              </a:rPr>
              <a:t>~Q</a:t>
            </a:r>
            <a:r>
              <a:rPr lang="pt-PT" dirty="0" smtClean="0"/>
              <a:t>)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Contraposição</a:t>
            </a:r>
            <a:r>
              <a:rPr lang="en-GB" dirty="0" smtClean="0">
                <a:sym typeface="Symbol"/>
              </a:rPr>
              <a:t> (CP)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Q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~Q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~P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Exportação-Importação</a:t>
            </a:r>
            <a:r>
              <a:rPr lang="en-GB" dirty="0" smtClean="0">
                <a:sym typeface="Symbol"/>
              </a:rPr>
              <a:t> (EI)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PQ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RP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(Q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R)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D80A0-77AA-4139-858B-60D68A467ECC}" type="slidenum">
              <a:rPr lang="en-US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validade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inferência</a:t>
            </a:r>
            <a:r>
              <a:rPr lang="en-US" sz="3200" dirty="0" smtClean="0"/>
              <a:t> </a:t>
            </a:r>
            <a:r>
              <a:rPr lang="en-US" sz="3200" dirty="0" err="1" smtClean="0"/>
              <a:t>e</a:t>
            </a:r>
            <a:r>
              <a:rPr lang="en-US" sz="3200" dirty="0" smtClean="0"/>
              <a:t> </a:t>
            </a:r>
            <a:r>
              <a:rPr lang="en-US" sz="3200" dirty="0" err="1" smtClean="0"/>
              <a:t>equivalência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Demonstrar: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</a:t>
            </a:r>
            <a:r>
              <a:rPr lang="en-US" smtClean="0"/>
              <a:t>Q, Q  |-  ~P </a:t>
            </a:r>
          </a:p>
          <a:p>
            <a:pPr lvl="2">
              <a:buFont typeface="Wingdings 2" pitchFamily="18" charset="2"/>
              <a:buNone/>
            </a:pP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699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Q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(3) ~~Q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~P               (1) por (CP)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(4) 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~P                   (3) por (DN)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(5) ~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       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(2,4) por (MP) </a:t>
            </a:r>
          </a:p>
          <a:p>
            <a:pPr marL="0" lvl="2"/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7F43E-E38B-4CD2-A43D-54C298FB29C5}" type="slidenum">
              <a:rPr lang="en-US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validade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inferência</a:t>
            </a:r>
            <a:r>
              <a:rPr lang="en-US" sz="3200" dirty="0" smtClean="0"/>
              <a:t> </a:t>
            </a:r>
            <a:r>
              <a:rPr lang="en-US" sz="3200" dirty="0" err="1" smtClean="0"/>
              <a:t>e</a:t>
            </a:r>
            <a:r>
              <a:rPr lang="en-US" sz="3200" dirty="0" smtClean="0"/>
              <a:t> </a:t>
            </a:r>
            <a:r>
              <a:rPr lang="en-US" sz="3200" dirty="0" err="1" smtClean="0"/>
              <a:t>equivalência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Demonstrar: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Q, 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</a:t>
            </a:r>
            <a:r>
              <a:rPr lang="en-US" smtClean="0"/>
              <a:t>Q  |- 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~R</a:t>
            </a:r>
            <a:r>
              <a:rPr lang="en-US" smtClean="0"/>
              <a:t> </a:t>
            </a:r>
          </a:p>
          <a:p>
            <a:pPr lvl="2">
              <a:buFont typeface="Wingdings 2" pitchFamily="18" charset="2"/>
              <a:buNone/>
            </a:pP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6831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(3) ~~Q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~R               (2) por (CP)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(4) 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~R                   (3) por (DN)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(5)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(1,4) por (SH) </a:t>
            </a:r>
          </a:p>
          <a:p>
            <a:pPr marL="0" lvl="2"/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2D822-BC34-4E43-B52D-413CB9201865}" type="slidenum">
              <a:rPr lang="en-US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Conceitos Introdutórios</a:t>
            </a:r>
          </a:p>
          <a:p>
            <a:pPr lvl="1"/>
            <a:r>
              <a:rPr lang="en-US" smtClean="0"/>
              <a:t>Determine “V” ou “F” para as afirmações abaixo</a:t>
            </a:r>
          </a:p>
          <a:p>
            <a:pPr lvl="2"/>
            <a:r>
              <a:rPr lang="en-US" smtClean="0"/>
              <a:t>O Brasil já ganhou 5 títulos mundiais</a:t>
            </a:r>
          </a:p>
          <a:p>
            <a:pPr lvl="2"/>
            <a:r>
              <a:rPr lang="en-US" smtClean="0"/>
              <a:t>π = 3.14</a:t>
            </a:r>
          </a:p>
          <a:p>
            <a:pPr lvl="2"/>
            <a:r>
              <a:rPr lang="en-US" smtClean="0"/>
              <a:t>Eu sempre minto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32-Point Star 4"/>
          <p:cNvSpPr/>
          <p:nvPr/>
        </p:nvSpPr>
        <p:spPr>
          <a:xfrm>
            <a:off x="4343400" y="3086100"/>
            <a:ext cx="3429000" cy="2400300"/>
          </a:xfrm>
          <a:prstGeom prst="star3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Cuidado</a:t>
            </a:r>
            <a:r>
              <a:rPr lang="en-US" sz="2400" dirty="0"/>
              <a:t> com </a:t>
            </a:r>
            <a:r>
              <a:rPr lang="en-US" sz="2400" dirty="0" err="1"/>
              <a:t>paradoxos</a:t>
            </a:r>
            <a:endParaRPr 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41600" y="4962525"/>
            <a:ext cx="340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latin typeface="Franklin Gothic Book" pitchFamily="34" charset="0"/>
              </a:rPr>
              <a:t>I don’t speak English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2B1AF-62DF-4466-BD3A-B3216BFC5FAB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validade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inferência</a:t>
            </a:r>
            <a:r>
              <a:rPr lang="en-US" sz="3200" dirty="0" smtClean="0"/>
              <a:t> </a:t>
            </a:r>
            <a:r>
              <a:rPr lang="en-US" sz="3200" dirty="0" err="1" smtClean="0"/>
              <a:t>e</a:t>
            </a:r>
            <a:r>
              <a:rPr lang="en-US" sz="3200" dirty="0" smtClean="0"/>
              <a:t> </a:t>
            </a:r>
            <a:r>
              <a:rPr lang="en-US" sz="3200" dirty="0" err="1" smtClean="0"/>
              <a:t>equivalência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Demonstrar: P</a:t>
            </a:r>
            <a:r>
              <a:rPr lang="en-GB" smtClean="0">
                <a:sym typeface="Symbol" pitchFamily="18" charset="2"/>
              </a:rPr>
              <a:t>(QR)</a:t>
            </a:r>
            <a:r>
              <a:rPr lang="en-US" smtClean="0"/>
              <a:t>, 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pt-PT" smtClean="0">
                <a:sym typeface="Symbol" pitchFamily="18" charset="2"/>
              </a:rPr>
              <a:t>S</a:t>
            </a:r>
            <a:r>
              <a:rPr lang="en-US" smtClean="0"/>
              <a:t>  |-  P</a:t>
            </a:r>
            <a:r>
              <a:rPr lang="en-GB" smtClean="0">
                <a:sym typeface="Symbol" pitchFamily="18" charset="2"/>
              </a:rPr>
              <a:t>S</a:t>
            </a:r>
            <a:r>
              <a:rPr lang="en-US" smtClean="0"/>
              <a:t> </a:t>
            </a:r>
          </a:p>
          <a:p>
            <a:pPr lvl="2">
              <a:buFont typeface="Wingdings 2" pitchFamily="18" charset="2"/>
              <a:buNone/>
            </a:pP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74027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P(QR)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PQ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S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(3) (P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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Q)(P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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R)        (1) por (DIST)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(4) P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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                      (3) por (SIMP)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(5)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</a:rPr>
              <a:t>S        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(2,4) por (MP)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(6) P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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                      (5) por (AD)  </a:t>
            </a:r>
          </a:p>
          <a:p>
            <a:pPr marL="0" lvl="2"/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92CD5-1344-441C-B4DB-8238198F77CF}" type="slidenum">
              <a:rPr lang="en-US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/>
              <a:t>validade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inferência</a:t>
            </a:r>
            <a:r>
              <a:rPr lang="en-US" sz="3200" dirty="0" smtClean="0"/>
              <a:t> </a:t>
            </a:r>
            <a:r>
              <a:rPr lang="en-US" sz="3200" dirty="0" err="1" smtClean="0"/>
              <a:t>e</a:t>
            </a:r>
            <a:r>
              <a:rPr lang="en-US" sz="3200" dirty="0" smtClean="0"/>
              <a:t> </a:t>
            </a:r>
            <a:r>
              <a:rPr lang="en-US" sz="3200" dirty="0" err="1" smtClean="0"/>
              <a:t>equivalência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Demonstrar: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Q, Q</a:t>
            </a:r>
            <a:r>
              <a:rPr lang="en-GB" smtClean="0">
                <a:sym typeface="Wingdings 3" pitchFamily="18" charset="2"/>
              </a:rPr>
              <a:t> </a:t>
            </a:r>
            <a:r>
              <a:rPr lang="en-GB" smtClean="0">
                <a:sym typeface="Symbol" pitchFamily="18" charset="2"/>
              </a:rPr>
              <a:t>S, T(R~S)</a:t>
            </a:r>
            <a:r>
              <a:rPr lang="en-US" smtClean="0"/>
              <a:t> |- 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T</a:t>
            </a:r>
            <a:r>
              <a:rPr lang="en-US" smtClean="0"/>
              <a:t> </a:t>
            </a:r>
          </a:p>
          <a:p>
            <a:pPr lvl="2">
              <a:buFont typeface="Wingdings 2" pitchFamily="18" charset="2"/>
              <a:buNone/>
            </a:pP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133600"/>
            <a:ext cx="52895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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S</a:t>
            </a:r>
          </a:p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T(R~S) 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(Q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S)(S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)        (2) por (BICOND)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                        (4) por (SIMP)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(1,5) por (SH)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(T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R)(T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~S)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(3) por (DIST)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T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~S                        (7) por (SIMP)</a:t>
            </a:r>
          </a:p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~ST     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 (8) por (COM)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(10) S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                       (9) por (COND)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(11) P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                       (6,10) por (SH)</a:t>
            </a:r>
          </a:p>
          <a:p>
            <a:pPr marL="0" lvl="2"/>
            <a:endParaRPr lang="en-US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6464" y="3657600"/>
            <a:ext cx="5289579" cy="3000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P</a:t>
            </a:r>
            <a:r>
              <a:rPr lang="en-GB" sz="9600" dirty="0">
                <a:sym typeface="Wingdings 3"/>
              </a:rPr>
              <a:t></a:t>
            </a:r>
            <a:r>
              <a:rPr lang="en-GB" sz="9600" dirty="0">
                <a:sym typeface="Symbol"/>
              </a:rPr>
              <a:t>T </a:t>
            </a:r>
            <a:r>
              <a:rPr lang="en-US" sz="11500" dirty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F3C89-D72B-4E4F-81BB-E9EE5302F76D}" type="slidenum">
              <a:rPr lang="en-US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inferência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equivalência</a:t>
            </a:r>
            <a:endParaRPr lang="en-US" dirty="0"/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Inconsistência</a:t>
            </a:r>
          </a:p>
          <a:p>
            <a:pPr lvl="1"/>
            <a:r>
              <a:rPr lang="en-US" smtClean="0"/>
              <a:t>Quando duas ou mais proposições não podem ser simultaneamente verdadeiras</a:t>
            </a:r>
          </a:p>
          <a:p>
            <a:r>
              <a:rPr lang="en-US" smtClean="0"/>
              <a:t>Exemplo:</a:t>
            </a:r>
          </a:p>
          <a:p>
            <a:pPr lvl="1"/>
            <a:r>
              <a:rPr lang="en-US" smtClean="0"/>
              <a:t>~(P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~Q), P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~R, 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F174B-40F7-4473-BD28-091E09632898}" type="slidenum">
              <a:rPr lang="en-US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inferência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equivalência</a:t>
            </a:r>
            <a:endParaRPr lang="en-US" dirty="0"/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~(P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~Q), P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~R, 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86000"/>
            <a:ext cx="46132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~(P~Q)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P~R</a:t>
            </a:r>
          </a:p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 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~P~~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</a:rPr>
              <a:t>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(1) por (DM)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~P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</a:rPr>
              <a:t>Q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 (4) por (DN)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</a:rPr>
              <a:t>    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(5) por (SIMP)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    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(3,6) por (MP)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~P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                   (5) por (SIMP)</a:t>
            </a:r>
          </a:p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~R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 (2,8) por (SD)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(10)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(7,9) por (CONJ)</a:t>
            </a:r>
          </a:p>
          <a:p>
            <a:pPr marL="0" lvl="2"/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42301-5C83-4708-BE59-AA6890CBB370}" type="slidenum">
              <a:rPr lang="en-US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Demonstração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Demonstração</a:t>
            </a:r>
            <a:r>
              <a:rPr lang="en-US" dirty="0" smtClean="0"/>
              <a:t> </a:t>
            </a:r>
            <a:r>
              <a:rPr lang="en-US" dirty="0" err="1" smtClean="0"/>
              <a:t>Indireta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demonstração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</a:t>
            </a:r>
          </a:p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|- A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B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válida</a:t>
            </a:r>
            <a:r>
              <a:rPr lang="en-US" dirty="0" smtClean="0"/>
              <a:t> se a </a:t>
            </a:r>
            <a:r>
              <a:rPr lang="en-US" dirty="0" err="1" smtClean="0"/>
              <a:t>regra</a:t>
            </a:r>
            <a:r>
              <a:rPr lang="en-US" dirty="0" smtClean="0"/>
              <a:t> (P</a:t>
            </a:r>
            <a:r>
              <a:rPr lang="en-US" baseline="-25000" dirty="0" smtClean="0"/>
              <a:t>1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 …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(A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B) for </a:t>
            </a:r>
            <a:r>
              <a:rPr lang="en-US" dirty="0" err="1" smtClean="0"/>
              <a:t>tautológica</a:t>
            </a:r>
            <a:r>
              <a:rPr lang="en-US" dirty="0" smtClean="0"/>
              <a:t>. 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Aplicando</a:t>
            </a:r>
            <a:r>
              <a:rPr lang="en-US" dirty="0" smtClean="0"/>
              <a:t> a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importação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:</a:t>
            </a:r>
          </a:p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(P</a:t>
            </a:r>
            <a:r>
              <a:rPr lang="en-US" baseline="-25000" dirty="0" smtClean="0"/>
              <a:t>1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 P</a:t>
            </a:r>
            <a:r>
              <a:rPr lang="en-US" baseline="-25000" dirty="0" smtClean="0"/>
              <a:t>2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 …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A</a:t>
            </a:r>
            <a:r>
              <a:rPr lang="en-US" dirty="0" smtClean="0"/>
              <a:t>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B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conclui</a:t>
            </a:r>
            <a:r>
              <a:rPr lang="en-US" dirty="0" smtClean="0"/>
              <a:t>-se </a:t>
            </a:r>
            <a:r>
              <a:rPr lang="en-US" dirty="0" err="1" smtClean="0"/>
              <a:t>que</a:t>
            </a:r>
            <a:endParaRPr lang="en-US" dirty="0" smtClean="0"/>
          </a:p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A |- B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E3D5C-C2DE-4189-9BB9-1CCC48BC02AF}" type="slidenum">
              <a:rPr lang="en-US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demonstração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/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(Q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R), ~R |- 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P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7D867-0FB8-4C41-A5DB-00A968A2EB34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16113" y="2286000"/>
            <a:ext cx="453548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P(Q</a:t>
            </a:r>
            <a:r>
              <a:rPr lang="en-GB" sz="2400"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R)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~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</a:rPr>
              <a:t>R</a:t>
            </a:r>
          </a:p>
          <a:p>
            <a:pPr marL="0" lvl="2"/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Q </a:t>
            </a:r>
            <a:endParaRPr lang="en-GB" sz="24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P(~QR)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(1) por (COND)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(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P~Q)R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(4) por (ASSOC)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</a:t>
            </a:r>
            <a:r>
              <a:rPr lang="en-US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P~Q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</a:rPr>
              <a:t>    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(2,5) por (SD)</a:t>
            </a:r>
          </a:p>
          <a:p>
            <a:pPr marL="0" lvl="2"/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</a:t>
            </a:r>
            <a:r>
              <a:rPr lang="pt-PT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          </a:t>
            </a:r>
            <a:r>
              <a:rPr lang="en-GB" sz="24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(3,6) por (SD)</a:t>
            </a:r>
          </a:p>
          <a:p>
            <a:pPr marL="0" lvl="2"/>
            <a:endParaRPr lang="en-US" sz="240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demonstração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/>
          </a:p>
        </p:txBody>
      </p:sp>
      <p:sp>
        <p:nvSpPr>
          <p:cNvPr id="134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~P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~</a:t>
            </a:r>
            <a:r>
              <a:rPr lang="en-US" smtClean="0"/>
              <a:t>Q</a:t>
            </a:r>
            <a:r>
              <a:rPr lang="en-US" smtClean="0">
                <a:sym typeface="Symbol" pitchFamily="18" charset="2"/>
              </a:rPr>
              <a:t>R, S(R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T), ~PS, ~S |- 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T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5EEB5-4866-410B-9EC2-64D8AC2C772F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16113" y="2286000"/>
            <a:ext cx="380682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~P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~QR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S(R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T)</a:t>
            </a:r>
            <a:endParaRPr lang="en-US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~PS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~S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Q 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                (3) por (COND)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~P                    (4,6) por (MT)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~Q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(1,7)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      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(8) por (COND)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(10) R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              (2,4) por (SD)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(11) Q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              (9,10) por (SH)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(12) T                     (5,11) por (MP)</a:t>
            </a:r>
          </a:p>
          <a:p>
            <a:pPr marL="0" lvl="2"/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demonstração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/>
          </a:p>
        </p:txBody>
      </p:sp>
      <p:sp>
        <p:nvSpPr>
          <p:cNvPr id="135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~P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~</a:t>
            </a:r>
            <a:r>
              <a:rPr lang="en-US" smtClean="0"/>
              <a:t>Q, 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S, (~P</a:t>
            </a:r>
            <a:r>
              <a:rPr lang="en-GB" smtClean="0">
                <a:sym typeface="Symbol" pitchFamily="18" charset="2"/>
              </a:rPr>
              <a:t>T)</a:t>
            </a:r>
            <a:r>
              <a:rPr lang="en-US" smtClean="0">
                <a:sym typeface="Symbol" pitchFamily="18" charset="2"/>
              </a:rPr>
              <a:t>(R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>
                <a:sym typeface="Symbol" pitchFamily="18" charset="2"/>
              </a:rPr>
              <a:t>U) |- 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S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2C0FB-6138-4C8E-88BD-3272017A9038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16113" y="2286000"/>
            <a:ext cx="382905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~P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~Q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R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</a:t>
            </a:r>
            <a:endParaRPr lang="en-US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(~PT)(RU) 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Q 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~~P                 (1,4) por (MT)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    P                  (5) por (DN)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P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~T               (6) por (AD)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~~P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~T          (7) por (DN)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~(~P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T)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(8) por (DM)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(10) 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RU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  (3,9) por (SD)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(11) R                   (10) por (SIMP)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(12) S                   (2,11) por (MP)</a:t>
            </a:r>
          </a:p>
          <a:p>
            <a:pPr marL="0" lvl="2"/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DEMONSTRAÇÃO INDIRETA</a:t>
            </a:r>
            <a:endParaRPr lang="en-US" dirty="0"/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Também chamada de “demonstração por absurdo” consiste em admitir a negação da conclusão (~Q) e demonstrar logicamente uma contradição qualquer (C).</a:t>
            </a:r>
          </a:p>
          <a:p>
            <a:pPr algn="ctr">
              <a:buFont typeface="Wingdings 2" pitchFamily="18" charset="2"/>
              <a:buNone/>
            </a:pP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, P</a:t>
            </a:r>
            <a:r>
              <a:rPr lang="en-US" baseline="-25000" smtClean="0"/>
              <a:t>2</a:t>
            </a:r>
            <a:r>
              <a:rPr lang="en-US" smtClean="0"/>
              <a:t>, …, P</a:t>
            </a:r>
            <a:r>
              <a:rPr lang="en-US" baseline="-25000" smtClean="0"/>
              <a:t>n</a:t>
            </a:r>
            <a:r>
              <a:rPr lang="en-US" smtClean="0"/>
              <a:t>, ~Q |- (C)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E2E4E-4666-4C1A-8F07-23D5BB8530C6}" type="slidenum">
              <a:rPr lang="en-US"/>
              <a:pPr>
                <a:defRPr/>
              </a:pPr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Conceitos Introdutórios</a:t>
            </a:r>
          </a:p>
          <a:p>
            <a:pPr lvl="1"/>
            <a:r>
              <a:rPr lang="en-US" smtClean="0"/>
              <a:t>Alfabeto</a:t>
            </a:r>
          </a:p>
          <a:p>
            <a:pPr lvl="2"/>
            <a:r>
              <a:rPr lang="en-US" smtClean="0"/>
              <a:t>Símbolos Ortográficos: (  )</a:t>
            </a:r>
          </a:p>
          <a:p>
            <a:pPr lvl="2"/>
            <a:r>
              <a:rPr lang="en-US" smtClean="0"/>
              <a:t>Constantes lógicas: </a:t>
            </a:r>
            <a:r>
              <a:rPr lang="en-US" i="1" smtClean="0"/>
              <a:t>true, false</a:t>
            </a:r>
          </a:p>
          <a:p>
            <a:pPr lvl="2"/>
            <a:r>
              <a:rPr lang="en-US" smtClean="0"/>
              <a:t>Símbolos proposicionais: P, Q, R, S, P</a:t>
            </a:r>
            <a:r>
              <a:rPr lang="en-US" baseline="-25000" smtClean="0"/>
              <a:t>1</a:t>
            </a:r>
            <a:r>
              <a:rPr lang="en-US" smtClean="0"/>
              <a:t>, R</a:t>
            </a:r>
            <a:r>
              <a:rPr lang="en-US" baseline="-25000" smtClean="0"/>
              <a:t>2</a:t>
            </a:r>
            <a:r>
              <a:rPr lang="en-US" smtClean="0"/>
              <a:t>, …</a:t>
            </a:r>
          </a:p>
          <a:p>
            <a:pPr lvl="2"/>
            <a:r>
              <a:rPr lang="en-US" smtClean="0"/>
              <a:t>Conectores: </a:t>
            </a:r>
            <a:r>
              <a:rPr lang="en-GB" smtClean="0"/>
              <a:t>~</a:t>
            </a:r>
            <a:r>
              <a:rPr lang="en-US" smtClean="0"/>
              <a:t> </a:t>
            </a:r>
            <a:r>
              <a:rPr lang="en-GB" sz="3200" smtClean="0"/>
              <a:t>(¬)  </a:t>
            </a:r>
            <a:r>
              <a:rPr lang="en-GB" sz="3200" smtClean="0">
                <a:sym typeface="Symbol" pitchFamily="18" charset="2"/>
              </a:rPr>
              <a:t>    </a:t>
            </a:r>
            <a:r>
              <a:rPr lang="en-GB" sz="3200" smtClean="0">
                <a:sym typeface="Wingdings 3" pitchFamily="18" charset="2"/>
              </a:rPr>
              <a:t></a:t>
            </a:r>
            <a:r>
              <a:rPr lang="en-US" sz="3200" smtClean="0"/>
              <a:t> </a:t>
            </a:r>
            <a:r>
              <a:rPr lang="en-GB" sz="3200" smtClean="0">
                <a:sym typeface="Wingdings 3" pitchFamily="18" charset="2"/>
              </a:rPr>
              <a:t></a:t>
            </a:r>
            <a:r>
              <a:rPr lang="en-US" sz="3200" smtClean="0"/>
              <a:t> </a:t>
            </a:r>
            <a:r>
              <a:rPr 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BDC72-3E1F-4B1F-9F4F-3AB15100052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DEMONSTRAÇÃO INDIRETA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2C40E-3BC4-404C-8520-FA39A37C2710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1372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~</a:t>
            </a:r>
            <a:r>
              <a:rPr lang="en-US" smtClean="0"/>
              <a:t>Q, </a:t>
            </a:r>
            <a:r>
              <a:rPr lang="en-US" smtClean="0">
                <a:sym typeface="Symbol" pitchFamily="18" charset="2"/>
              </a:rPr>
              <a:t>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Q |- ~(P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>
                <a:sym typeface="Symbol" pitchFamily="18" charset="2"/>
              </a:rPr>
              <a:t>R)</a:t>
            </a:r>
            <a:endParaRPr lang="en-US" smtClean="0"/>
          </a:p>
          <a:p>
            <a:endParaRPr 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6113" y="2395538"/>
            <a:ext cx="386397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~Q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R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endParaRPr lang="en-US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(PR) 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P                     (3) por (SIMP)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R                     (3) por (SIMP)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~Q                   (1,4)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        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(2,5)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Q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~Q     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(6,7) por (CONJ)</a:t>
            </a:r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DEMONSTRAÇÃO INDIRETA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DFDAC-286C-4199-94EE-FF74E2F9C30D}" type="slidenum">
              <a:rPr lang="en-US"/>
              <a:pPr>
                <a:defRPr/>
              </a:pPr>
              <a:t>121</a:t>
            </a:fld>
            <a:endParaRPr lang="en-US"/>
          </a:p>
        </p:txBody>
      </p:sp>
      <p:sp>
        <p:nvSpPr>
          <p:cNvPr id="13824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~P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Q, ~Q</a:t>
            </a:r>
            <a:r>
              <a:rPr lang="en-US" smtClean="0">
                <a:sym typeface="Symbol" pitchFamily="18" charset="2"/>
              </a:rPr>
              <a:t>R, ~R |- PS</a:t>
            </a:r>
            <a:endParaRPr lang="en-US" smtClean="0"/>
          </a:p>
          <a:p>
            <a:endParaRPr 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6113" y="2395538"/>
            <a:ext cx="38639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~P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~Q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  <a:endParaRPr lang="en-US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~R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~(PS) 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~P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~S            (4) por (DM)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~P                   (5) por (SIMP)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Q                    (1,6)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~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    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(2,3) por (SD)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Q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~Q     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(7,8) por (CONJ)</a:t>
            </a:r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DEMONSTRAÇÃO INDIRETA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6A9AA-095B-4FA9-9EF7-7D847701A078}" type="slidenum">
              <a:rPr lang="en-US"/>
              <a:pPr>
                <a:defRPr/>
              </a:pPr>
              <a:t>122</a:t>
            </a:fld>
            <a:endParaRPr lang="en-US"/>
          </a:p>
        </p:txBody>
      </p:sp>
      <p:sp>
        <p:nvSpPr>
          <p:cNvPr id="13926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~P</a:t>
            </a:r>
            <a:r>
              <a:rPr lang="en-US" smtClean="0">
                <a:sym typeface="Symbol" pitchFamily="18" charset="2"/>
              </a:rPr>
              <a:t></a:t>
            </a:r>
            <a:r>
              <a:rPr lang="en-US" smtClean="0"/>
              <a:t>Q, ~Q, </a:t>
            </a:r>
            <a:r>
              <a:rPr lang="en-US" smtClean="0">
                <a:sym typeface="Symbol" pitchFamily="18" charset="2"/>
              </a:rPr>
              <a:t>~R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S, ~P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(S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~T) |- T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R</a:t>
            </a:r>
            <a:endParaRPr lang="en-US" smtClean="0"/>
          </a:p>
          <a:p>
            <a:endParaRPr lang="en-US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6113" y="2395538"/>
            <a:ext cx="3490912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~PQ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~Q</a:t>
            </a:r>
            <a:endParaRPr lang="en-US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~R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~P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(S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~T)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T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~R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~P            (1,2) por (SD)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~T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(4,7)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S              (3,6)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(10) ~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T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(8,9)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(11) T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~T 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(5,10) por (CONJ)</a:t>
            </a:r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DEMONSTRAÇÃO INDIRETA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053CB-FB44-44AB-9DBD-08B4639AB3B2}" type="slidenum">
              <a:rPr lang="en-US"/>
              <a:pPr>
                <a:defRPr/>
              </a:pPr>
              <a:t>123</a:t>
            </a:fld>
            <a:endParaRPr lang="en-US"/>
          </a:p>
        </p:txBody>
      </p:sp>
      <p:sp>
        <p:nvSpPr>
          <p:cNvPr id="14029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~(y≠1 </a:t>
            </a:r>
            <a:r>
              <a:rPr lang="en-US" sz="2400" smtClean="0">
                <a:sym typeface="Symbol" pitchFamily="18" charset="2"/>
              </a:rPr>
              <a:t> z≠-1)</a:t>
            </a:r>
            <a:r>
              <a:rPr lang="en-US" sz="2400" smtClean="0"/>
              <a:t>, </a:t>
            </a:r>
          </a:p>
          <a:p>
            <a:r>
              <a:rPr lang="en-US" sz="2400" smtClean="0"/>
              <a:t>(x&lt;y </a:t>
            </a:r>
            <a:r>
              <a:rPr lang="en-US" sz="2400" smtClean="0">
                <a:sym typeface="Symbol" pitchFamily="18" charset="2"/>
              </a:rPr>
              <a:t> x&gt;z)  z=-1</a:t>
            </a:r>
            <a:r>
              <a:rPr lang="en-GB" sz="2400" smtClean="0">
                <a:sym typeface="Wingdings 3" pitchFamily="18" charset="2"/>
              </a:rPr>
              <a:t></a:t>
            </a:r>
            <a:r>
              <a:rPr lang="en-US" sz="2400" smtClean="0">
                <a:sym typeface="Symbol" pitchFamily="18" charset="2"/>
              </a:rPr>
              <a:t>x=0,</a:t>
            </a:r>
            <a:r>
              <a:rPr lang="en-US" sz="2400" smtClean="0"/>
              <a:t> </a:t>
            </a:r>
          </a:p>
          <a:p>
            <a:r>
              <a:rPr lang="en-US" sz="2400" smtClean="0">
                <a:sym typeface="Symbol" pitchFamily="18" charset="2"/>
              </a:rPr>
              <a:t>~(y=1  x=0)  (x&lt;y  x&gt;z) |- x=0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9800" y="2209800"/>
            <a:ext cx="4805363" cy="4094163"/>
          </a:xfrm>
          <a:prstGeom prst="rect">
            <a:avLst/>
          </a:prstGeom>
          <a:solidFill>
            <a:srgbClr val="FBEEC9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1) ~(y≠1  z≠-1)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(x&lt;y  x&gt;z)  z=-1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x=0</a:t>
            </a:r>
            <a:endParaRPr lang="en-US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~(y=1  x=0)  (x&lt;y  x&gt;z) </a:t>
            </a:r>
          </a:p>
          <a:p>
            <a:pPr marL="0" lvl="2"/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x≠0</a:t>
            </a:r>
            <a:endParaRPr lang="en-GB" sz="20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----------------------------------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y=1  z=-1                  (1) por (DM)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y=1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                  (5) por (SIMP)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y=1  x=0                   (6) por (AD)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(8) 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x&lt;y  x&gt;z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     (3,7) por (SD)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(9) </a:t>
            </a:r>
            <a:r>
              <a:rPr lang="pt-PT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z=-1               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(5) por (SIMP)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(10) (x&lt;y  x&gt;z)  z=-1    (8,9) por (CONJ)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(11) x=0                            (2,10) por (MP)</a:t>
            </a:r>
          </a:p>
          <a:p>
            <a:pPr marL="0" lvl="2"/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(12) x=0 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 x≠0                  (4,11) por (CONJ)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</a:t>
            </a:r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3733800"/>
            <a:ext cx="4806073" cy="25694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r>
              <a:rPr lang="en-US" dirty="0" smtClean="0"/>
              <a:t> –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p(x) é uma sentença aberta em um conjunto A se e somente se p(x) vira uma proposição para todo x=a (a∈A)</a:t>
            </a:r>
          </a:p>
          <a:p>
            <a:r>
              <a:rPr lang="en-US" smtClean="0"/>
              <a:t>Se a∈A e p(a) = verdade diz-se que a satisfaz p(x)</a:t>
            </a:r>
          </a:p>
          <a:p>
            <a:r>
              <a:rPr lang="en-US" smtClean="0"/>
              <a:t>Exemplo N= 1,2,…,n</a:t>
            </a:r>
          </a:p>
          <a:p>
            <a:pPr lvl="1"/>
            <a:r>
              <a:rPr lang="en-US" smtClean="0"/>
              <a:t>x + 1 &gt; 8</a:t>
            </a:r>
          </a:p>
          <a:p>
            <a:pPr lvl="1"/>
            <a:r>
              <a:rPr lang="en-US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– 5x + 6 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7C430-EDB9-4F32-8FF8-EC5533F8AFB4}" type="slidenum">
              <a:rPr lang="en-US"/>
              <a:pPr>
                <a:defRPr/>
              </a:pPr>
              <a:t>125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conjunto-verdade</a:t>
            </a:r>
            <a:r>
              <a:rPr lang="en-US" dirty="0" smtClean="0"/>
              <a:t> de </a:t>
            </a:r>
            <a:r>
              <a:rPr lang="en-US" dirty="0" err="1" smtClean="0"/>
              <a:t>sentença</a:t>
            </a:r>
            <a:r>
              <a:rPr lang="en-US" dirty="0" smtClean="0"/>
              <a:t> </a:t>
            </a:r>
            <a:r>
              <a:rPr lang="en-US" dirty="0" err="1" smtClean="0"/>
              <a:t>aberta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US" dirty="0" smtClean="0"/>
              <a:t>)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a∈A</a:t>
            </a:r>
            <a:r>
              <a:rPr lang="en-US" dirty="0" smtClean="0"/>
              <a:t>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p(a</a:t>
            </a:r>
            <a:r>
              <a:rPr lang="en-US" dirty="0" smtClean="0"/>
              <a:t>) = </a:t>
            </a:r>
            <a:r>
              <a:rPr lang="en-US" dirty="0" err="1" smtClean="0"/>
              <a:t>verdade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x</a:t>
            </a:r>
            <a:r>
              <a:rPr lang="en-US" dirty="0" smtClean="0"/>
              <a:t> + 1 &gt; 8 </a:t>
            </a:r>
            <a:r>
              <a:rPr lang="en-US" dirty="0" err="1" smtClean="0"/>
              <a:t>em</a:t>
            </a:r>
            <a:r>
              <a:rPr lang="en-US" dirty="0" smtClean="0"/>
              <a:t> N (</a:t>
            </a:r>
            <a:r>
              <a:rPr lang="en-US" dirty="0" err="1" smtClean="0"/>
              <a:t>nºs</a:t>
            </a:r>
            <a:r>
              <a:rPr lang="en-US" dirty="0" smtClean="0"/>
              <a:t> </a:t>
            </a:r>
            <a:r>
              <a:rPr lang="en-US" dirty="0" err="1" smtClean="0"/>
              <a:t>naturais</a:t>
            </a:r>
            <a:r>
              <a:rPr lang="en-US" dirty="0" smtClean="0"/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Vp</a:t>
            </a:r>
            <a:r>
              <a:rPr lang="en-US" dirty="0" smtClean="0"/>
              <a:t> = { </a:t>
            </a:r>
            <a:r>
              <a:rPr lang="en-US" dirty="0" err="1" smtClean="0"/>
              <a:t>x</a:t>
            </a:r>
            <a:r>
              <a:rPr lang="en-US" dirty="0" smtClean="0"/>
              <a:t>| </a:t>
            </a:r>
            <a:r>
              <a:rPr lang="en-US" dirty="0" err="1" smtClean="0"/>
              <a:t>x∈N</a:t>
            </a:r>
            <a:r>
              <a:rPr lang="en-US" dirty="0" smtClean="0"/>
              <a:t> </a:t>
            </a:r>
            <a:r>
              <a:rPr lang="en-US" dirty="0" err="1" smtClean="0"/>
              <a:t></a:t>
            </a:r>
            <a:r>
              <a:rPr lang="en-US" dirty="0" smtClean="0"/>
              <a:t> x+1&gt;8 } = {8, 9, 10, …}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Considerações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Condição</a:t>
            </a:r>
            <a:r>
              <a:rPr lang="en-US" dirty="0" smtClean="0"/>
              <a:t> universal: </a:t>
            </a:r>
            <a:r>
              <a:rPr lang="en-US" dirty="0" err="1" smtClean="0"/>
              <a:t>Vp</a:t>
            </a:r>
            <a:r>
              <a:rPr lang="en-US" dirty="0" smtClean="0"/>
              <a:t> = A, </a:t>
            </a:r>
            <a:r>
              <a:rPr lang="en-US" dirty="0" err="1" smtClean="0"/>
              <a:t>p(x</a:t>
            </a:r>
            <a:r>
              <a:rPr lang="en-US" dirty="0" smtClean="0"/>
              <a:t>)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</a:t>
            </a:r>
            <a:r>
              <a:rPr lang="en-US" dirty="0" err="1" smtClean="0"/>
              <a:t>x∈A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Condição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: </a:t>
            </a:r>
            <a:r>
              <a:rPr lang="en-US" dirty="0" err="1" smtClean="0"/>
              <a:t>Vp⊂A</a:t>
            </a:r>
            <a:r>
              <a:rPr lang="en-US" dirty="0" smtClean="0"/>
              <a:t>, </a:t>
            </a:r>
            <a:r>
              <a:rPr lang="en-US" dirty="0" err="1" smtClean="0"/>
              <a:t>p(x</a:t>
            </a:r>
            <a:r>
              <a:rPr lang="en-US" dirty="0" smtClean="0"/>
              <a:t>)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alguns</a:t>
            </a:r>
            <a:r>
              <a:rPr lang="en-US" b="1" dirty="0" smtClean="0"/>
              <a:t> </a:t>
            </a:r>
            <a:r>
              <a:rPr lang="en-US" dirty="0" err="1" smtClean="0"/>
              <a:t>x∈A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Condição</a:t>
            </a:r>
            <a:r>
              <a:rPr lang="en-US" dirty="0" smtClean="0"/>
              <a:t> </a:t>
            </a:r>
            <a:r>
              <a:rPr lang="en-US" dirty="0" err="1" smtClean="0"/>
              <a:t>impossível</a:t>
            </a:r>
            <a:r>
              <a:rPr lang="en-US" dirty="0" smtClean="0"/>
              <a:t>: </a:t>
            </a:r>
            <a:r>
              <a:rPr lang="en-US" dirty="0" err="1" smtClean="0"/>
              <a:t>Vp</a:t>
            </a:r>
            <a:r>
              <a:rPr lang="en-US" dirty="0" smtClean="0"/>
              <a:t>=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ϕ</a:t>
            </a:r>
            <a:r>
              <a:rPr lang="en-US" dirty="0" smtClean="0"/>
              <a:t>, </a:t>
            </a:r>
            <a:r>
              <a:rPr lang="en-US" dirty="0" err="1" smtClean="0"/>
              <a:t>p(x</a:t>
            </a:r>
            <a:r>
              <a:rPr lang="en-US" dirty="0" smtClean="0"/>
              <a:t>)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nenhum</a:t>
            </a:r>
            <a:r>
              <a:rPr lang="en-US" b="1" dirty="0" smtClean="0"/>
              <a:t> </a:t>
            </a:r>
            <a:r>
              <a:rPr lang="en-US" dirty="0" err="1" smtClean="0"/>
              <a:t>x∈A</a:t>
            </a:r>
            <a:r>
              <a:rPr lang="en-US" dirty="0" smtClean="0"/>
              <a:t>  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DE95C-8B74-4581-ADA3-3DF6FD2E8C8B}" type="slidenum">
              <a:rPr lang="en-US"/>
              <a:pPr>
                <a:defRPr/>
              </a:pPr>
              <a:t>126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r>
              <a:rPr lang="en-US" dirty="0" smtClean="0"/>
              <a:t> –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p(x,y) é uma sentença aberta em dois conjuntos A e B se e somente se p(x,y) vira uma proposição para todo par (a,b)∈AxB</a:t>
            </a:r>
          </a:p>
          <a:p>
            <a:r>
              <a:rPr lang="en-US" smtClean="0"/>
              <a:t>Se a∈A, b∈B e p(a,b) = verdade diz-se que (a,b) satisfaz p(x,y)</a:t>
            </a:r>
          </a:p>
          <a:p>
            <a:r>
              <a:rPr lang="en-US" smtClean="0"/>
              <a:t>Exemplo A={1,2,3}e B={5,6}</a:t>
            </a:r>
          </a:p>
          <a:p>
            <a:pPr lvl="1"/>
            <a:r>
              <a:rPr lang="en-US" smtClean="0"/>
              <a:t>x &lt; y</a:t>
            </a:r>
          </a:p>
          <a:p>
            <a:pPr lvl="1"/>
            <a:r>
              <a:rPr lang="en-US" smtClean="0"/>
              <a:t>y = 2x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46B14-D602-47F2-B041-53B7CBA1D27C}" type="slidenum">
              <a:rPr lang="en-US"/>
              <a:pPr>
                <a:defRPr/>
              </a:pPr>
              <a:t>127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conjunto-verdade</a:t>
            </a:r>
            <a:r>
              <a:rPr lang="en-US" dirty="0" smtClean="0"/>
              <a:t> de </a:t>
            </a:r>
            <a:r>
              <a:rPr lang="en-US" dirty="0" err="1" smtClean="0"/>
              <a:t>sentença</a:t>
            </a:r>
            <a:r>
              <a:rPr lang="en-US" dirty="0" smtClean="0"/>
              <a:t> </a:t>
            </a:r>
            <a:r>
              <a:rPr lang="en-US" dirty="0" err="1" smtClean="0"/>
              <a:t>aberta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US" dirty="0" smtClean="0"/>
              <a:t>)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(</a:t>
            </a:r>
            <a:r>
              <a:rPr lang="en-US" dirty="0" err="1" smtClean="0"/>
              <a:t>a,b)∈AxB</a:t>
            </a:r>
            <a:r>
              <a:rPr lang="en-US" dirty="0" smtClean="0"/>
              <a:t>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p(a,b</a:t>
            </a:r>
            <a:r>
              <a:rPr lang="en-US" dirty="0" smtClean="0"/>
              <a:t>) = </a:t>
            </a:r>
            <a:r>
              <a:rPr lang="en-US" dirty="0" err="1" smtClean="0"/>
              <a:t>verdade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Vp</a:t>
            </a:r>
            <a:r>
              <a:rPr lang="en-US" dirty="0" smtClean="0"/>
              <a:t> = { (</a:t>
            </a:r>
            <a:r>
              <a:rPr lang="en-US" dirty="0" err="1" smtClean="0"/>
              <a:t>x,y</a:t>
            </a:r>
            <a:r>
              <a:rPr lang="en-US" dirty="0" smtClean="0"/>
              <a:t>)| </a:t>
            </a:r>
            <a:r>
              <a:rPr lang="en-US" dirty="0" err="1" smtClean="0"/>
              <a:t>x∈A</a:t>
            </a:r>
            <a:r>
              <a:rPr lang="en-US" dirty="0" smtClean="0"/>
              <a:t> </a:t>
            </a:r>
            <a:r>
              <a:rPr lang="en-US" dirty="0" err="1" smtClean="0"/>
              <a:t></a:t>
            </a:r>
            <a:r>
              <a:rPr lang="en-US" dirty="0" smtClean="0"/>
              <a:t> </a:t>
            </a:r>
            <a:r>
              <a:rPr lang="en-US" dirty="0" err="1" smtClean="0"/>
              <a:t>y∈B</a:t>
            </a:r>
            <a:r>
              <a:rPr lang="en-US" dirty="0" smtClean="0"/>
              <a:t> </a:t>
            </a:r>
            <a:r>
              <a:rPr lang="en-US" dirty="0" err="1" smtClean="0"/>
              <a:t></a:t>
            </a:r>
            <a:r>
              <a:rPr lang="en-US" dirty="0" smtClean="0"/>
              <a:t> </a:t>
            </a:r>
            <a:r>
              <a:rPr lang="en-US" dirty="0" err="1" smtClean="0"/>
              <a:t>p(x,y</a:t>
            </a:r>
            <a:r>
              <a:rPr lang="en-US" dirty="0" smtClean="0"/>
              <a:t>) }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Considerações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Condição</a:t>
            </a:r>
            <a:r>
              <a:rPr lang="en-US" dirty="0" smtClean="0"/>
              <a:t> universal: </a:t>
            </a:r>
            <a:r>
              <a:rPr lang="en-US" dirty="0" err="1" smtClean="0"/>
              <a:t>Vp</a:t>
            </a:r>
            <a:r>
              <a:rPr lang="en-US" dirty="0" smtClean="0"/>
              <a:t> = </a:t>
            </a:r>
            <a:r>
              <a:rPr lang="en-US" dirty="0" err="1" smtClean="0"/>
              <a:t>AxB</a:t>
            </a:r>
            <a:r>
              <a:rPr lang="en-US" dirty="0" smtClean="0"/>
              <a:t>, </a:t>
            </a:r>
            <a:r>
              <a:rPr lang="en-US" dirty="0" err="1" smtClean="0"/>
              <a:t>p(x,y</a:t>
            </a:r>
            <a:r>
              <a:rPr lang="en-US" dirty="0" smtClean="0"/>
              <a:t>)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x,y)∈AxB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Condição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: </a:t>
            </a:r>
            <a:r>
              <a:rPr lang="en-US" dirty="0" err="1" smtClean="0"/>
              <a:t>Vp⊂AxB</a:t>
            </a:r>
            <a:r>
              <a:rPr lang="en-US" dirty="0" smtClean="0"/>
              <a:t>, </a:t>
            </a:r>
            <a:r>
              <a:rPr lang="en-US" dirty="0" err="1" smtClean="0"/>
              <a:t>p(x,y</a:t>
            </a:r>
            <a:r>
              <a:rPr lang="en-US" dirty="0" smtClean="0"/>
              <a:t>)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alguns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x,y)∈AxB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Condição</a:t>
            </a:r>
            <a:r>
              <a:rPr lang="en-US" dirty="0" smtClean="0"/>
              <a:t> </a:t>
            </a:r>
            <a:r>
              <a:rPr lang="en-US" dirty="0" err="1" smtClean="0"/>
              <a:t>impossível</a:t>
            </a:r>
            <a:r>
              <a:rPr lang="en-US" dirty="0" smtClean="0"/>
              <a:t>: </a:t>
            </a:r>
            <a:r>
              <a:rPr lang="en-US" dirty="0" err="1" smtClean="0"/>
              <a:t>Vp</a:t>
            </a:r>
            <a:r>
              <a:rPr lang="en-US" dirty="0" smtClean="0"/>
              <a:t>=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ϕ</a:t>
            </a:r>
            <a:r>
              <a:rPr lang="en-US" dirty="0" smtClean="0"/>
              <a:t>, </a:t>
            </a:r>
            <a:r>
              <a:rPr lang="en-US" dirty="0" err="1" smtClean="0"/>
              <a:t>p(x,y</a:t>
            </a:r>
            <a:r>
              <a:rPr lang="en-US" dirty="0" smtClean="0"/>
              <a:t>)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b="1" dirty="0" err="1" smtClean="0"/>
              <a:t>nenhum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x,y)∈AxB</a:t>
            </a:r>
            <a:r>
              <a:rPr lang="en-US" dirty="0" smtClean="0"/>
              <a:t>  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DC65-0566-401A-B3E0-C3E0A7059BCB}" type="slidenum">
              <a:rPr lang="en-US"/>
              <a:pPr>
                <a:defRPr/>
              </a:pPr>
              <a:t>128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r>
              <a:rPr lang="en-US" dirty="0" smtClean="0"/>
              <a:t> – N-</a:t>
            </a:r>
            <a:r>
              <a:rPr lang="en-US" dirty="0" err="1" smtClean="0"/>
              <a:t>variáveis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p(x</a:t>
            </a:r>
            <a:r>
              <a:rPr lang="en-US" baseline="-25000" smtClean="0"/>
              <a:t>1</a:t>
            </a:r>
            <a:r>
              <a:rPr lang="en-US" smtClean="0"/>
              <a:t>,x</a:t>
            </a:r>
            <a:r>
              <a:rPr lang="en-US" baseline="-25000" smtClean="0"/>
              <a:t>2</a:t>
            </a:r>
            <a:r>
              <a:rPr lang="en-US" smtClean="0"/>
              <a:t>,…,x</a:t>
            </a:r>
            <a:r>
              <a:rPr lang="en-US" baseline="-25000" smtClean="0"/>
              <a:t>N</a:t>
            </a:r>
            <a:r>
              <a:rPr lang="en-US" smtClean="0"/>
              <a:t>) é uma sentença aberta para N conjuntos A</a:t>
            </a:r>
            <a:r>
              <a:rPr lang="en-US" baseline="-25000" smtClean="0"/>
              <a:t>1</a:t>
            </a:r>
            <a:r>
              <a:rPr lang="en-US" smtClean="0"/>
              <a:t>,A</a:t>
            </a:r>
            <a:r>
              <a:rPr lang="en-US" baseline="-25000" smtClean="0"/>
              <a:t>2</a:t>
            </a:r>
            <a:r>
              <a:rPr lang="en-US" smtClean="0"/>
              <a:t>,…,A</a:t>
            </a:r>
            <a:r>
              <a:rPr lang="en-US" baseline="-25000" smtClean="0"/>
              <a:t>N</a:t>
            </a:r>
            <a:r>
              <a:rPr lang="en-US" smtClean="0"/>
              <a:t> se e somente se p(x</a:t>
            </a:r>
            <a:r>
              <a:rPr lang="en-US" baseline="-25000" smtClean="0"/>
              <a:t>1</a:t>
            </a:r>
            <a:r>
              <a:rPr lang="en-US" smtClean="0"/>
              <a:t>,x</a:t>
            </a:r>
            <a:r>
              <a:rPr lang="en-US" baseline="-25000" smtClean="0"/>
              <a:t>2</a:t>
            </a:r>
            <a:r>
              <a:rPr lang="en-US" smtClean="0"/>
              <a:t>,…,x</a:t>
            </a:r>
            <a:r>
              <a:rPr lang="en-US" baseline="-25000" smtClean="0"/>
              <a:t>N</a:t>
            </a:r>
            <a:r>
              <a:rPr lang="en-US" smtClean="0"/>
              <a:t>) vira uma proposição para todo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,…,x</a:t>
            </a:r>
            <a:r>
              <a:rPr lang="en-US" baseline="-25000" smtClean="0"/>
              <a:t>N</a:t>
            </a:r>
            <a:r>
              <a:rPr lang="en-US" smtClean="0"/>
              <a:t>)∈(A</a:t>
            </a:r>
            <a:r>
              <a:rPr lang="en-US" baseline="-25000" smtClean="0"/>
              <a:t>1 </a:t>
            </a:r>
            <a:r>
              <a:rPr lang="en-US" smtClean="0"/>
              <a:t>x A</a:t>
            </a:r>
            <a:r>
              <a:rPr lang="en-US" baseline="-25000" smtClean="0"/>
              <a:t>2 </a:t>
            </a:r>
            <a:r>
              <a:rPr lang="en-US" smtClean="0"/>
              <a:t>x … x 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00BD-3CD9-4EE8-AC73-4FF6E3848A26}" type="slidenum">
              <a:rPr lang="en-US"/>
              <a:pPr>
                <a:defRPr/>
              </a:pPr>
              <a:t>129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Introdutórios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Fórmulas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fórmulas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proposicionais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fórmulas</a:t>
            </a:r>
            <a:endParaRPr lang="en-US" i="1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err="1" smtClean="0"/>
              <a:t>Operação</a:t>
            </a:r>
            <a:r>
              <a:rPr lang="en-US" dirty="0" smtClean="0"/>
              <a:t> </a:t>
            </a:r>
            <a:r>
              <a:rPr lang="en-US" dirty="0" err="1" smtClean="0"/>
              <a:t>negação</a:t>
            </a:r>
            <a:r>
              <a:rPr lang="en-US" dirty="0" smtClean="0"/>
              <a:t>: ~</a:t>
            </a:r>
            <a:r>
              <a:rPr lang="en-GB" dirty="0" smtClean="0"/>
              <a:t> P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err="1" smtClean="0"/>
              <a:t>Operação</a:t>
            </a:r>
            <a:r>
              <a:rPr lang="en-GB" dirty="0" smtClean="0"/>
              <a:t> </a:t>
            </a:r>
            <a:r>
              <a:rPr lang="en-GB" dirty="0" err="1" smtClean="0"/>
              <a:t>conjunção</a:t>
            </a:r>
            <a:r>
              <a:rPr lang="en-GB" dirty="0" smtClean="0"/>
              <a:t> (“</a:t>
            </a:r>
            <a:r>
              <a:rPr lang="en-GB" dirty="0" err="1" smtClean="0"/>
              <a:t>e</a:t>
            </a:r>
            <a:r>
              <a:rPr lang="en-GB" dirty="0" smtClean="0"/>
              <a:t>”): P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/>
              <a:t> Q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err="1" smtClean="0"/>
              <a:t>Operação</a:t>
            </a:r>
            <a:r>
              <a:rPr lang="en-GB" dirty="0" smtClean="0"/>
              <a:t> </a:t>
            </a:r>
            <a:r>
              <a:rPr lang="en-GB" dirty="0" err="1" smtClean="0"/>
              <a:t>disjunção</a:t>
            </a:r>
            <a:r>
              <a:rPr lang="en-GB" dirty="0" smtClean="0"/>
              <a:t> (“</a:t>
            </a:r>
            <a:r>
              <a:rPr lang="en-GB" dirty="0" err="1" smtClean="0"/>
              <a:t>ou</a:t>
            </a:r>
            <a:r>
              <a:rPr lang="en-GB" dirty="0" smtClean="0"/>
              <a:t>”): P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/>
              <a:t> Q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err="1" smtClean="0"/>
              <a:t>Operação</a:t>
            </a:r>
            <a:r>
              <a:rPr lang="en-GB" dirty="0" smtClean="0"/>
              <a:t> </a:t>
            </a:r>
            <a:r>
              <a:rPr lang="en-GB" dirty="0" err="1" smtClean="0"/>
              <a:t>disjunção</a:t>
            </a:r>
            <a:r>
              <a:rPr lang="en-GB" dirty="0" smtClean="0"/>
              <a:t> </a:t>
            </a:r>
            <a:r>
              <a:rPr lang="en-GB" dirty="0" err="1" smtClean="0"/>
              <a:t>exclusiva</a:t>
            </a:r>
            <a:r>
              <a:rPr lang="en-GB" dirty="0" smtClean="0"/>
              <a:t> (“</a:t>
            </a:r>
            <a:r>
              <a:rPr lang="en-GB" dirty="0" err="1" smtClean="0"/>
              <a:t>x-ou</a:t>
            </a:r>
            <a:r>
              <a:rPr lang="en-GB" dirty="0" smtClean="0"/>
              <a:t>”): P </a:t>
            </a:r>
            <a:r>
              <a:rPr lang="en-GB" u="sng" dirty="0" err="1" smtClean="0">
                <a:sym typeface="Symbol"/>
              </a:rPr>
              <a:t></a:t>
            </a:r>
            <a:r>
              <a:rPr lang="en-GB" dirty="0" smtClean="0"/>
              <a:t> Q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err="1" smtClean="0"/>
              <a:t>Operação</a:t>
            </a:r>
            <a:r>
              <a:rPr lang="en-GB" dirty="0" smtClean="0"/>
              <a:t> </a:t>
            </a:r>
            <a:r>
              <a:rPr lang="en-GB" dirty="0" err="1" smtClean="0"/>
              <a:t>condicional</a:t>
            </a:r>
            <a:r>
              <a:rPr lang="en-GB" dirty="0" smtClean="0"/>
              <a:t>: P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</a:t>
            </a:r>
            <a:r>
              <a:rPr lang="en-GB" dirty="0" smtClean="0"/>
              <a:t>Q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err="1" smtClean="0"/>
              <a:t>Operação</a:t>
            </a:r>
            <a:r>
              <a:rPr lang="en-GB" dirty="0" smtClean="0"/>
              <a:t> </a:t>
            </a:r>
            <a:r>
              <a:rPr lang="en-GB" dirty="0" err="1" smtClean="0"/>
              <a:t>bicondicional</a:t>
            </a:r>
            <a:r>
              <a:rPr lang="en-GB" dirty="0" smtClean="0"/>
              <a:t>: P 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/>
              <a:t> Q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3F1E0-429F-4262-B06D-96618F548A7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147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Determinar o conjunto-verdade para</a:t>
            </a:r>
          </a:p>
          <a:p>
            <a:pPr lvl="1"/>
            <a:r>
              <a:rPr lang="en-US" smtClean="0"/>
              <a:t>2x=6</a:t>
            </a:r>
          </a:p>
          <a:p>
            <a:pPr lvl="1"/>
            <a:r>
              <a:rPr lang="en-US" smtClean="0"/>
              <a:t>x-1&lt;4</a:t>
            </a:r>
          </a:p>
          <a:p>
            <a:pPr lvl="1"/>
            <a:r>
              <a:rPr lang="en-US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&lt; 25</a:t>
            </a:r>
          </a:p>
          <a:p>
            <a:r>
              <a:rPr lang="en-US" smtClean="0"/>
              <a:t>…considerando:</a:t>
            </a:r>
          </a:p>
          <a:p>
            <a:pPr lvl="1"/>
            <a:r>
              <a:rPr lang="en-US" smtClean="0"/>
              <a:t>A = nº naturais</a:t>
            </a:r>
          </a:p>
          <a:p>
            <a:pPr lvl="1"/>
            <a:r>
              <a:rPr lang="en-US" smtClean="0"/>
              <a:t>A = {1,3,4,7,9,11}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A6743E-77BB-4583-A020-D95C79B4EB67}" type="slidenum">
              <a:rPr lang="en-US"/>
              <a:pPr>
                <a:defRPr/>
              </a:pPr>
              <a:t>130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Conjunção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GB" baseline="-25000" dirty="0" err="1" smtClean="0">
                <a:sym typeface="Symbol"/>
              </a:rPr>
              <a:t>q</a:t>
            </a:r>
            <a:r>
              <a:rPr lang="en-GB" dirty="0" smtClean="0">
                <a:sym typeface="Symbol"/>
              </a:rPr>
              <a:t> =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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 = {</a:t>
            </a:r>
            <a:r>
              <a:rPr lang="en-GB" dirty="0" err="1" smtClean="0">
                <a:sym typeface="Symbol"/>
              </a:rPr>
              <a:t>x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 | </a:t>
            </a:r>
            <a:r>
              <a:rPr lang="en-GB" dirty="0" err="1" smtClean="0">
                <a:sym typeface="Symbol"/>
              </a:rPr>
              <a:t>p(x</a:t>
            </a:r>
            <a:r>
              <a:rPr lang="en-GB" dirty="0" smtClean="0">
                <a:sym typeface="Symbol"/>
              </a:rPr>
              <a:t>)} </a:t>
            </a:r>
            <a:r>
              <a:rPr lang="en-GB" dirty="0" err="1" smtClean="0">
                <a:sym typeface="Symbol"/>
              </a:rPr>
              <a:t></a:t>
            </a:r>
            <a:r>
              <a:rPr lang="en-US" dirty="0" smtClean="0"/>
              <a:t>  {</a:t>
            </a:r>
            <a:r>
              <a:rPr lang="en-US" dirty="0" err="1" smtClean="0"/>
              <a:t>x∈A</a:t>
            </a:r>
            <a:r>
              <a:rPr lang="en-US" dirty="0" smtClean="0"/>
              <a:t> | </a:t>
            </a:r>
            <a:r>
              <a:rPr lang="en-US" dirty="0" err="1" smtClean="0"/>
              <a:t>q(x</a:t>
            </a:r>
            <a:r>
              <a:rPr lang="en-US" dirty="0" smtClean="0"/>
              <a:t>)}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Disjunção</a:t>
            </a:r>
            <a:endParaRPr lang="en-US" dirty="0" smtClean="0"/>
          </a:p>
          <a:p>
            <a:pPr marL="742950" lvl="2" indent="-34290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GB" baseline="-25000" dirty="0" err="1" smtClean="0">
                <a:sym typeface="Symbol"/>
              </a:rPr>
              <a:t>q</a:t>
            </a:r>
            <a:r>
              <a:rPr lang="en-GB" dirty="0" smtClean="0">
                <a:sym typeface="Symbol"/>
              </a:rPr>
              <a:t> =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 = {</a:t>
            </a:r>
            <a:r>
              <a:rPr lang="en-GB" dirty="0" err="1" smtClean="0">
                <a:sym typeface="Symbol"/>
              </a:rPr>
              <a:t>x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 | </a:t>
            </a:r>
            <a:r>
              <a:rPr lang="en-GB" dirty="0" err="1" smtClean="0">
                <a:sym typeface="Symbol"/>
              </a:rPr>
              <a:t>p(x</a:t>
            </a:r>
            <a:r>
              <a:rPr lang="en-GB" dirty="0" smtClean="0">
                <a:sym typeface="Symbol"/>
              </a:rPr>
              <a:t>)} </a:t>
            </a:r>
            <a:r>
              <a:rPr lang="en-GB" dirty="0" err="1" smtClean="0">
                <a:sym typeface="Symbol"/>
              </a:rPr>
              <a:t></a:t>
            </a:r>
            <a:r>
              <a:rPr lang="en-US" dirty="0" smtClean="0"/>
              <a:t>  {</a:t>
            </a:r>
            <a:r>
              <a:rPr lang="en-US" dirty="0" err="1" smtClean="0"/>
              <a:t>x∈A</a:t>
            </a:r>
            <a:r>
              <a:rPr lang="en-US" dirty="0" smtClean="0"/>
              <a:t> | </a:t>
            </a:r>
            <a:r>
              <a:rPr lang="en-US" dirty="0" err="1" smtClean="0"/>
              <a:t>q(x</a:t>
            </a:r>
            <a:r>
              <a:rPr lang="en-US" dirty="0" smtClean="0"/>
              <a:t>)}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Negação</a:t>
            </a:r>
            <a:endParaRPr lang="en-US" dirty="0" smtClean="0"/>
          </a:p>
          <a:p>
            <a:pPr marL="742950" lvl="2" indent="-34290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V</a:t>
            </a:r>
            <a:r>
              <a:rPr lang="en-US" baseline="-25000" dirty="0" err="1" smtClean="0"/>
              <a:t>~p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Complemento</a:t>
            </a:r>
            <a:r>
              <a:rPr lang="en-US" baseline="-25000" dirty="0" err="1" smtClean="0"/>
              <a:t>A</a:t>
            </a:r>
            <a:r>
              <a:rPr lang="en-US" dirty="0" smtClean="0"/>
              <a:t> =</a:t>
            </a:r>
            <a:r>
              <a:rPr lang="en-GB" dirty="0" smtClean="0">
                <a:sym typeface="Symbol"/>
              </a:rPr>
              <a:t>{</a:t>
            </a:r>
            <a:r>
              <a:rPr lang="en-GB" dirty="0" err="1" smtClean="0">
                <a:sym typeface="Symbol"/>
              </a:rPr>
              <a:t>x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 | A-</a:t>
            </a:r>
            <a:r>
              <a:rPr lang="en-GB" dirty="0" err="1" smtClean="0">
                <a:sym typeface="Symbol"/>
              </a:rPr>
              <a:t>p(x</a:t>
            </a:r>
            <a:r>
              <a:rPr lang="en-GB" dirty="0" smtClean="0">
                <a:sym typeface="Symbol"/>
              </a:rPr>
              <a:t>)} 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BEA9D-1F8A-41F9-8160-AB7F8863FDFB}" type="slidenum">
              <a:rPr lang="en-US"/>
              <a:pPr>
                <a:defRPr/>
              </a:pPr>
              <a:t>132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Condicional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Se </a:t>
            </a:r>
            <a:r>
              <a:rPr lang="pt-PT" dirty="0" err="1" smtClean="0"/>
              <a:t>p(x</a:t>
            </a:r>
            <a:r>
              <a:rPr lang="pt-PT" dirty="0" smtClean="0"/>
              <a:t>)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>
                <a:sym typeface="Symbol"/>
              </a:rPr>
              <a:t> </a:t>
            </a:r>
            <a:r>
              <a:rPr lang="pt-PT" dirty="0" err="1" smtClean="0"/>
              <a:t>q(x</a:t>
            </a:r>
            <a:r>
              <a:rPr lang="pt-PT" dirty="0" smtClean="0"/>
              <a:t>) então </a:t>
            </a:r>
            <a:r>
              <a:rPr lang="pt-PT" dirty="0" err="1" smtClean="0"/>
              <a:t>~p(x</a:t>
            </a:r>
            <a:r>
              <a:rPr lang="pt-PT" dirty="0" smtClean="0"/>
              <a:t>)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</a:t>
            </a:r>
            <a:r>
              <a:rPr lang="en-US" dirty="0" smtClean="0">
                <a:sym typeface="Symbol"/>
              </a:rPr>
              <a:t> </a:t>
            </a:r>
            <a:r>
              <a:rPr lang="pt-PT" dirty="0" err="1" smtClean="0"/>
              <a:t>q(x</a:t>
            </a:r>
            <a:r>
              <a:rPr lang="pt-PT" dirty="0" smtClean="0"/>
              <a:t>)</a:t>
            </a:r>
            <a:endParaRPr lang="en-US" dirty="0" smtClean="0"/>
          </a:p>
          <a:p>
            <a:pPr marL="742950" lvl="2" indent="-34290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GB" baseline="-25000" dirty="0" err="1" smtClean="0">
                <a:sym typeface="Wingdings 3"/>
              </a:rPr>
              <a:t></a:t>
            </a:r>
            <a:r>
              <a:rPr lang="en-GB" baseline="-25000" dirty="0" err="1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 =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~p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 = {</a:t>
            </a:r>
            <a:r>
              <a:rPr lang="en-GB" dirty="0" err="1" smtClean="0">
                <a:sym typeface="Symbol"/>
              </a:rPr>
              <a:t>x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 | A-</a:t>
            </a:r>
            <a:r>
              <a:rPr lang="en-GB" dirty="0" err="1" smtClean="0">
                <a:sym typeface="Symbol"/>
              </a:rPr>
              <a:t>p(x</a:t>
            </a:r>
            <a:r>
              <a:rPr lang="en-GB" dirty="0" smtClean="0">
                <a:sym typeface="Symbol"/>
              </a:rPr>
              <a:t>)} </a:t>
            </a:r>
            <a:r>
              <a:rPr lang="en-GB" dirty="0" err="1" smtClean="0">
                <a:sym typeface="Symbol"/>
              </a:rPr>
              <a:t></a:t>
            </a:r>
            <a:r>
              <a:rPr lang="en-US" dirty="0" smtClean="0"/>
              <a:t>  {</a:t>
            </a:r>
            <a:r>
              <a:rPr lang="en-US" dirty="0" err="1" smtClean="0"/>
              <a:t>x∈A</a:t>
            </a:r>
            <a:r>
              <a:rPr lang="en-US" dirty="0" smtClean="0"/>
              <a:t> | </a:t>
            </a:r>
            <a:r>
              <a:rPr lang="en-US" dirty="0" err="1" smtClean="0"/>
              <a:t>q(x</a:t>
            </a:r>
            <a:r>
              <a:rPr lang="en-US" dirty="0" smtClean="0"/>
              <a:t>)}</a:t>
            </a:r>
          </a:p>
          <a:p>
            <a:pPr marL="342900" lvl="1" indent="-34290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Bicondicional</a:t>
            </a:r>
            <a:endParaRPr lang="en-US" dirty="0" smtClean="0"/>
          </a:p>
          <a:p>
            <a:pPr marL="742950" lvl="2" indent="-34290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Se </a:t>
            </a:r>
            <a:r>
              <a:rPr lang="pt-PT" dirty="0" err="1" smtClean="0"/>
              <a:t>p(x</a:t>
            </a:r>
            <a:r>
              <a:rPr lang="pt-PT" dirty="0" smtClean="0"/>
              <a:t>) 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 </a:t>
            </a:r>
            <a:r>
              <a:rPr lang="pt-PT" dirty="0" err="1" smtClean="0"/>
              <a:t>q(x</a:t>
            </a:r>
            <a:r>
              <a:rPr lang="pt-PT" dirty="0" smtClean="0"/>
              <a:t>) então (</a:t>
            </a:r>
            <a:r>
              <a:rPr lang="pt-PT" dirty="0" err="1" smtClean="0"/>
              <a:t>p(x</a:t>
            </a:r>
            <a:r>
              <a:rPr lang="pt-PT" dirty="0" smtClean="0"/>
              <a:t>)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 </a:t>
            </a:r>
            <a:r>
              <a:rPr lang="pt-PT" dirty="0" err="1" smtClean="0"/>
              <a:t>q(x</a:t>
            </a:r>
            <a:r>
              <a:rPr lang="pt-PT" dirty="0" smtClean="0"/>
              <a:t>))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pt-PT" dirty="0" smtClean="0"/>
              <a:t>(</a:t>
            </a:r>
            <a:r>
              <a:rPr lang="pt-PT" dirty="0" err="1" smtClean="0"/>
              <a:t>q(x</a:t>
            </a:r>
            <a:r>
              <a:rPr lang="pt-PT" dirty="0" smtClean="0"/>
              <a:t>)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 </a:t>
            </a:r>
            <a:r>
              <a:rPr lang="pt-PT" dirty="0" err="1" smtClean="0"/>
              <a:t>p(x</a:t>
            </a:r>
            <a:r>
              <a:rPr lang="pt-PT" dirty="0" smtClean="0"/>
              <a:t>))</a:t>
            </a:r>
          </a:p>
          <a:p>
            <a:pPr marL="742950" lvl="2" indent="-34290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GB" baseline="-25000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baseline="-25000" dirty="0" err="1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 = (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~p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) </a:t>
            </a:r>
            <a:r>
              <a:rPr lang="en-GB" dirty="0" err="1" smtClean="0">
                <a:sym typeface="Symbol"/>
              </a:rPr>
              <a:t></a:t>
            </a:r>
            <a:r>
              <a:rPr lang="en-GB" dirty="0" smtClean="0">
                <a:sym typeface="Symbol"/>
              </a:rPr>
              <a:t> (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~q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V</a:t>
            </a:r>
            <a:r>
              <a:rPr lang="en-GB" baseline="-25000" dirty="0" err="1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E6B58-3C75-4482-A7E2-5207B2E68023}" type="slidenum">
              <a:rPr lang="en-US"/>
              <a:pPr>
                <a:defRPr/>
              </a:pPr>
              <a:t>133</a:t>
            </a:fld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752600" y="2133600"/>
            <a:ext cx="4724400" cy="3200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cap="small" dirty="0"/>
              <a:t>A </a:t>
            </a:r>
            <a:r>
              <a:rPr lang="en-US" sz="2400" cap="small" dirty="0" err="1"/>
              <a:t>álgebra</a:t>
            </a:r>
            <a:r>
              <a:rPr lang="en-US" sz="2400" cap="small" dirty="0"/>
              <a:t> das </a:t>
            </a:r>
            <a:r>
              <a:rPr lang="en-US" sz="2400" cap="small" dirty="0" err="1"/>
              <a:t>proposições</a:t>
            </a:r>
            <a:r>
              <a:rPr lang="en-US" sz="2400" cap="small" dirty="0"/>
              <a:t> </a:t>
            </a:r>
            <a:r>
              <a:rPr lang="en-US" sz="2400" cap="small" dirty="0" err="1"/>
              <a:t>que</a:t>
            </a:r>
            <a:r>
              <a:rPr lang="en-US" sz="2400" cap="small" dirty="0"/>
              <a:t> era </a:t>
            </a:r>
            <a:r>
              <a:rPr lang="en-US" sz="2400" cap="small" dirty="0" err="1"/>
              <a:t>válida</a:t>
            </a:r>
            <a:r>
              <a:rPr lang="en-US" sz="2400" cap="small" dirty="0"/>
              <a:t> </a:t>
            </a:r>
            <a:r>
              <a:rPr lang="en-US" sz="2400" cap="small" dirty="0" err="1"/>
              <a:t>para</a:t>
            </a:r>
            <a:r>
              <a:rPr lang="en-US" sz="2400" cap="small" dirty="0"/>
              <a:t> </a:t>
            </a:r>
            <a:r>
              <a:rPr lang="en-US" sz="2400" cap="small" dirty="0" err="1"/>
              <a:t>proposições</a:t>
            </a:r>
            <a:r>
              <a:rPr lang="en-US" sz="2400" cap="small" dirty="0"/>
              <a:t> </a:t>
            </a:r>
            <a:r>
              <a:rPr lang="en-US" sz="2400" cap="small" dirty="0" err="1"/>
              <a:t>atômicas</a:t>
            </a:r>
            <a:r>
              <a:rPr lang="en-US" sz="2400" cap="small" dirty="0"/>
              <a:t> </a:t>
            </a:r>
            <a:r>
              <a:rPr lang="en-US" sz="2400" cap="small" dirty="0" err="1"/>
              <a:t>e</a:t>
            </a:r>
            <a:r>
              <a:rPr lang="en-US" sz="2400" cap="small" dirty="0"/>
              <a:t> </a:t>
            </a:r>
            <a:r>
              <a:rPr lang="en-US" sz="2400" cap="small" dirty="0" err="1"/>
              <a:t>compostas</a:t>
            </a:r>
            <a:r>
              <a:rPr lang="en-US" sz="2400" cap="small" dirty="0"/>
              <a:t>, continua </a:t>
            </a:r>
            <a:r>
              <a:rPr lang="en-US" sz="2400" cap="small" dirty="0" err="1"/>
              <a:t>válida</a:t>
            </a:r>
            <a:r>
              <a:rPr lang="en-US" sz="2400" cap="small" dirty="0"/>
              <a:t> </a:t>
            </a:r>
            <a:r>
              <a:rPr lang="en-US" sz="2400" cap="small" dirty="0" err="1"/>
              <a:t>para</a:t>
            </a:r>
            <a:r>
              <a:rPr lang="en-US" sz="2400" cap="small" dirty="0"/>
              <a:t> </a:t>
            </a:r>
            <a:r>
              <a:rPr lang="en-US" sz="2400" cap="small" dirty="0" err="1"/>
              <a:t>sentenças</a:t>
            </a:r>
            <a:r>
              <a:rPr lang="en-US" sz="2400" cap="small" dirty="0"/>
              <a:t> </a:t>
            </a:r>
            <a:r>
              <a:rPr lang="en-US" sz="2400" cap="small" dirty="0" err="1"/>
              <a:t>abertas</a:t>
            </a:r>
            <a:endParaRPr lang="en-US" sz="2400" cap="smal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151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Determinar o conjunto-verdade para A=[1..10]</a:t>
            </a:r>
          </a:p>
          <a:p>
            <a:pPr lvl="1"/>
            <a:r>
              <a:rPr lang="en-US" smtClean="0"/>
              <a:t>x&lt;7</a:t>
            </a:r>
            <a:r>
              <a:rPr lang="en-GB" smtClean="0">
                <a:sym typeface="Symbol" pitchFamily="18" charset="2"/>
              </a:rPr>
              <a:t> x é impar</a:t>
            </a:r>
          </a:p>
          <a:p>
            <a:pPr lvl="1"/>
            <a:r>
              <a:rPr lang="en-GB" smtClean="0">
                <a:sym typeface="Symbol" pitchFamily="18" charset="2"/>
              </a:rPr>
              <a:t>x é par  x+2 ≤ 10</a:t>
            </a:r>
          </a:p>
          <a:p>
            <a:pPr lvl="1"/>
            <a:r>
              <a:rPr lang="en-GB" smtClean="0">
                <a:sym typeface="Symbol" pitchFamily="18" charset="2"/>
              </a:rPr>
              <a:t>x é primo  (x+5)</a:t>
            </a:r>
            <a:r>
              <a:rPr lang="en-US" smtClean="0"/>
              <a:t>∈</a:t>
            </a:r>
            <a:r>
              <a:rPr lang="en-GB" smtClean="0">
                <a:sym typeface="Symbol" pitchFamily="18" charset="2"/>
              </a:rPr>
              <a:t>A</a:t>
            </a:r>
          </a:p>
          <a:p>
            <a:pPr lvl="1"/>
            <a:r>
              <a:rPr lang="en-GB" smtClean="0">
                <a:sym typeface="Symbol" pitchFamily="18" charset="2"/>
              </a:rPr>
              <a:t>~(x é primo)</a:t>
            </a:r>
          </a:p>
          <a:p>
            <a:pPr lvl="1"/>
            <a:r>
              <a:rPr lang="en-GB" smtClean="0">
                <a:sym typeface="Symbol" pitchFamily="18" charset="2"/>
              </a:rPr>
              <a:t>~(x</a:t>
            </a:r>
            <a:r>
              <a:rPr lang="en-GB" baseline="30000" smtClean="0">
                <a:sym typeface="Symbol" pitchFamily="18" charset="2"/>
              </a:rPr>
              <a:t>2</a:t>
            </a:r>
            <a:r>
              <a:rPr lang="en-GB" smtClean="0">
                <a:sym typeface="Symbol" pitchFamily="18" charset="2"/>
              </a:rPr>
              <a:t>-3x=0)</a:t>
            </a:r>
          </a:p>
          <a:p>
            <a:pPr lvl="1"/>
            <a:r>
              <a:rPr lang="en-GB" smtClean="0">
                <a:sym typeface="Symbol" pitchFamily="18" charset="2"/>
              </a:rPr>
              <a:t>(x+5)</a:t>
            </a:r>
            <a:r>
              <a:rPr lang="en-US" smtClean="0"/>
              <a:t>∈</a:t>
            </a:r>
            <a:r>
              <a:rPr lang="en-GB" smtClean="0">
                <a:sym typeface="Symbol" pitchFamily="18" charset="2"/>
              </a:rPr>
              <a:t>A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 x&lt;0</a:t>
            </a:r>
          </a:p>
          <a:p>
            <a:pPr lvl="1"/>
            <a:r>
              <a:rPr lang="en-US" smtClean="0">
                <a:sym typeface="Symbol" pitchFamily="18" charset="2"/>
              </a:rPr>
              <a:t>x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&lt;12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x</a:t>
            </a:r>
            <a:r>
              <a:rPr lang="en-GB" baseline="30000" smtClean="0">
                <a:sym typeface="Symbol" pitchFamily="18" charset="2"/>
              </a:rPr>
              <a:t>2</a:t>
            </a:r>
            <a:r>
              <a:rPr lang="en-GB" smtClean="0">
                <a:sym typeface="Symbol" pitchFamily="18" charset="2"/>
              </a:rPr>
              <a:t> – 5x + 6 = 0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A1618-214B-470B-B57D-E142E1890606}" type="slidenum">
              <a:rPr lang="en-US"/>
              <a:pPr>
                <a:defRPr/>
              </a:pPr>
              <a:t>134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Quantificadores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quantificadores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Quantificador Universal</a:t>
            </a:r>
          </a:p>
          <a:p>
            <a:pPr lvl="1"/>
            <a:r>
              <a:rPr lang="en-US" smtClean="0"/>
              <a:t>Para uma sentença aberta p(x) em um conjunto não-vazio A, onde para todo elemento x de A, temos p(x) verdadeiro:</a:t>
            </a:r>
          </a:p>
          <a:p>
            <a:pPr lvl="2"/>
            <a:r>
              <a:rPr lang="en-GB" smtClean="0">
                <a:sym typeface="Symbol" pitchFamily="18" charset="2"/>
              </a:rPr>
              <a:t>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 : p(x)</a:t>
            </a:r>
          </a:p>
          <a:p>
            <a:pPr lvl="2"/>
            <a:r>
              <a:rPr lang="en-GB" smtClean="0">
                <a:sym typeface="Symbol" pitchFamily="18" charset="2"/>
              </a:rPr>
              <a:t>ou simplesmente </a:t>
            </a:r>
            <a:r>
              <a:rPr lang="en-US" smtClean="0"/>
              <a:t> x </a:t>
            </a:r>
            <a:r>
              <a:rPr lang="en-GB" smtClean="0">
                <a:sym typeface="Symbol" pitchFamily="18" charset="2"/>
              </a:rPr>
              <a:t>: p(x)</a:t>
            </a:r>
          </a:p>
          <a:p>
            <a:pPr lvl="2"/>
            <a:r>
              <a:rPr lang="en-GB" smtClean="0">
                <a:sym typeface="Symbol" pitchFamily="18" charset="2"/>
              </a:rPr>
              <a:t>Conclui-se que V</a:t>
            </a:r>
            <a:r>
              <a:rPr lang="en-GB" baseline="-25000" smtClean="0">
                <a:sym typeface="Symbol" pitchFamily="18" charset="2"/>
              </a:rPr>
              <a:t>p</a:t>
            </a:r>
            <a:r>
              <a:rPr lang="en-GB" smtClean="0">
                <a:sym typeface="Symbol" pitchFamily="18" charset="2"/>
              </a:rPr>
              <a:t> = A</a:t>
            </a:r>
          </a:p>
          <a:p>
            <a:r>
              <a:rPr lang="en-GB" smtClean="0">
                <a:sym typeface="Symbol" pitchFamily="18" charset="2"/>
              </a:rPr>
              <a:t>Exemplo</a:t>
            </a:r>
          </a:p>
          <a:p>
            <a:pPr lvl="1"/>
            <a:r>
              <a:rPr lang="en-GB" smtClean="0">
                <a:sym typeface="Symbol" pitchFamily="18" charset="2"/>
              </a:rPr>
              <a:t></a:t>
            </a:r>
            <a:r>
              <a:rPr lang="en-US" smtClean="0"/>
              <a:t> x </a:t>
            </a:r>
            <a:r>
              <a:rPr lang="en-GB" smtClean="0">
                <a:sym typeface="Symbol" pitchFamily="18" charset="2"/>
              </a:rPr>
              <a:t>: (x é mortal)</a:t>
            </a:r>
            <a:r>
              <a:rPr 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1EFD9-DEEF-43E9-970B-776E88AA7C17}" type="slidenum">
              <a:rPr lang="en-US"/>
              <a:pPr>
                <a:defRPr/>
              </a:pPr>
              <a:t>136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quantificadores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Quantificador Existencial</a:t>
            </a:r>
          </a:p>
          <a:p>
            <a:pPr lvl="1"/>
            <a:r>
              <a:rPr lang="en-US" smtClean="0"/>
              <a:t>Para uma sentença aberta p(x) em um conjunto não-vazio A, onde para pelo menos um elemento x de A, temos p(x) verdadeiro:</a:t>
            </a:r>
          </a:p>
          <a:p>
            <a:pPr lvl="2"/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 : p(x)</a:t>
            </a:r>
          </a:p>
          <a:p>
            <a:pPr lvl="2"/>
            <a:r>
              <a:rPr lang="en-GB" smtClean="0">
                <a:sym typeface="Symbol" pitchFamily="18" charset="2"/>
              </a:rPr>
              <a:t>ou simplesmente </a:t>
            </a:r>
            <a:r>
              <a:rPr lang="en-US" smtClean="0"/>
              <a:t> x </a:t>
            </a:r>
            <a:r>
              <a:rPr lang="en-GB" smtClean="0">
                <a:sym typeface="Symbol" pitchFamily="18" charset="2"/>
              </a:rPr>
              <a:t>: p(x)</a:t>
            </a:r>
          </a:p>
          <a:p>
            <a:pPr lvl="2"/>
            <a:r>
              <a:rPr lang="en-GB" smtClean="0">
                <a:sym typeface="Symbol" pitchFamily="18" charset="2"/>
              </a:rPr>
              <a:t>Conclui-se que V</a:t>
            </a:r>
            <a:r>
              <a:rPr lang="en-GB" baseline="-25000" smtClean="0">
                <a:sym typeface="Symbol" pitchFamily="18" charset="2"/>
              </a:rPr>
              <a:t>p</a:t>
            </a:r>
            <a:r>
              <a:rPr lang="en-GB" smtClean="0">
                <a:sym typeface="Symbol" pitchFamily="18" charset="2"/>
              </a:rPr>
              <a:t> = {</a:t>
            </a:r>
            <a:r>
              <a:rPr lang="en-US" smtClean="0"/>
              <a:t>x∈</a:t>
            </a:r>
            <a:r>
              <a:rPr lang="en-GB" smtClean="0">
                <a:sym typeface="Symbol" pitchFamily="18" charset="2"/>
              </a:rPr>
              <a:t>A, p(x)}</a:t>
            </a:r>
          </a:p>
          <a:p>
            <a:r>
              <a:rPr lang="en-GB" smtClean="0">
                <a:sym typeface="Symbol" pitchFamily="18" charset="2"/>
              </a:rPr>
              <a:t>Exemplo:</a:t>
            </a:r>
          </a:p>
          <a:p>
            <a:pPr lvl="1"/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x </a:t>
            </a:r>
            <a:r>
              <a:rPr lang="en-GB" smtClean="0">
                <a:sym typeface="Symbol" pitchFamily="18" charset="2"/>
              </a:rPr>
              <a:t>: x é homem</a:t>
            </a:r>
            <a:r>
              <a:rPr 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A5BFF-6D77-4F4F-8E5C-A9EEE13967A2}" type="slidenum">
              <a:rPr lang="en-US"/>
              <a:pPr>
                <a:defRPr/>
              </a:pPr>
              <a:t>137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quantificadores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Aparente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Livre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Se </a:t>
            </a:r>
            <a:r>
              <a:rPr lang="en-US" dirty="0" err="1" smtClean="0"/>
              <a:t>há</a:t>
            </a:r>
            <a:r>
              <a:rPr lang="en-US" dirty="0" smtClean="0"/>
              <a:t> um </a:t>
            </a:r>
            <a:r>
              <a:rPr lang="en-US" dirty="0" err="1" smtClean="0"/>
              <a:t>quantificador</a:t>
            </a:r>
            <a:r>
              <a:rPr lang="en-US" dirty="0" smtClean="0"/>
              <a:t> </a:t>
            </a:r>
            <a:r>
              <a:rPr lang="en-US" dirty="0" err="1" smtClean="0"/>
              <a:t>incidindo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se </a:t>
            </a:r>
            <a:r>
              <a:rPr lang="en-US" dirty="0" err="1" smtClean="0"/>
              <a:t>chama</a:t>
            </a:r>
            <a:r>
              <a:rPr lang="en-US" dirty="0" smtClean="0"/>
              <a:t> </a:t>
            </a:r>
            <a:r>
              <a:rPr lang="en-US" i="1" dirty="0" err="1" smtClean="0"/>
              <a:t>variável</a:t>
            </a:r>
            <a:r>
              <a:rPr lang="en-US" i="1" dirty="0" smtClean="0"/>
              <a:t> </a:t>
            </a:r>
            <a:r>
              <a:rPr lang="en-US" i="1" dirty="0" err="1" smtClean="0"/>
              <a:t>aparente</a:t>
            </a:r>
            <a:r>
              <a:rPr lang="en-US" dirty="0" smtClean="0"/>
              <a:t>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 smtClean="0"/>
              <a:t>chama</a:t>
            </a:r>
            <a:r>
              <a:rPr lang="en-US" dirty="0" smtClean="0"/>
              <a:t>-se </a:t>
            </a:r>
            <a:r>
              <a:rPr lang="en-US" i="1" dirty="0" err="1" smtClean="0"/>
              <a:t>variável</a:t>
            </a:r>
            <a:r>
              <a:rPr lang="en-US" i="1" dirty="0" smtClean="0"/>
              <a:t> </a:t>
            </a:r>
            <a:r>
              <a:rPr lang="en-US" i="1" dirty="0" err="1" smtClean="0"/>
              <a:t>livre</a:t>
            </a:r>
            <a:r>
              <a:rPr lang="en-US" dirty="0" smtClean="0"/>
              <a:t>.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Exemplos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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 : 3x + 1 &gt; 10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x</a:t>
            </a:r>
            <a:r>
              <a:rPr lang="en-GB" dirty="0" smtClean="0">
                <a:sym typeface="Symbol"/>
              </a:rPr>
              <a:t> + 3 = -4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err="1" smtClean="0">
                <a:sym typeface="Symbol"/>
              </a:rPr>
              <a:t>Princípio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da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Substituição</a:t>
            </a:r>
            <a:r>
              <a:rPr lang="en-GB" dirty="0" smtClean="0">
                <a:sym typeface="Symbol"/>
              </a:rPr>
              <a:t> de </a:t>
            </a:r>
            <a:r>
              <a:rPr lang="en-GB" dirty="0" err="1" smtClean="0">
                <a:sym typeface="Symbol"/>
              </a:rPr>
              <a:t>Variáveis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Aparentes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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</a:t>
            </a:r>
            <a:r>
              <a:rPr lang="en-US" dirty="0" smtClean="0"/>
              <a:t>: </a:t>
            </a:r>
            <a:r>
              <a:rPr lang="en-US" dirty="0" err="1" smtClean="0"/>
              <a:t>p(x</a:t>
            </a:r>
            <a:r>
              <a:rPr lang="en-US" dirty="0" smtClean="0"/>
              <a:t>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err="1" smtClean="0">
                <a:sym typeface="Symbol"/>
              </a:rPr>
              <a:t>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</a:t>
            </a:r>
            <a:r>
              <a:rPr lang="en-US" dirty="0" smtClean="0"/>
              <a:t>: </a:t>
            </a:r>
            <a:r>
              <a:rPr lang="en-US" dirty="0" err="1" smtClean="0"/>
              <a:t>p(y</a:t>
            </a:r>
            <a:r>
              <a:rPr lang="en-US" dirty="0" smtClean="0"/>
              <a:t>) 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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</a:t>
            </a:r>
            <a:r>
              <a:rPr lang="en-US" dirty="0" smtClean="0"/>
              <a:t>: </a:t>
            </a:r>
            <a:r>
              <a:rPr lang="en-US" dirty="0" err="1" smtClean="0"/>
              <a:t>p(x</a:t>
            </a:r>
            <a:r>
              <a:rPr lang="en-US" dirty="0" smtClean="0"/>
              <a:t>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err="1" smtClean="0">
                <a:sym typeface="Symbol"/>
              </a:rPr>
              <a:t>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∈</a:t>
            </a:r>
            <a:r>
              <a:rPr lang="en-GB" dirty="0" smtClean="0">
                <a:sym typeface="Symbol"/>
              </a:rPr>
              <a:t>A</a:t>
            </a:r>
            <a:r>
              <a:rPr lang="en-US" dirty="0" smtClean="0"/>
              <a:t>: </a:t>
            </a:r>
            <a:r>
              <a:rPr lang="en-US" dirty="0" err="1" smtClean="0"/>
              <a:t>p(y</a:t>
            </a:r>
            <a:r>
              <a:rPr lang="en-US" dirty="0" smtClean="0"/>
              <a:t>) 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endParaRPr lang="en-GB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E2D1A-F8CD-4085-BDCB-7ED5D492E87C}" type="slidenum">
              <a:rPr lang="en-US"/>
              <a:pPr>
                <a:defRPr/>
              </a:pPr>
              <a:t>138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quantificadores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Quantificador de Existência e Unicidade</a:t>
            </a:r>
          </a:p>
          <a:p>
            <a:pPr lvl="1"/>
            <a:r>
              <a:rPr lang="en-US" smtClean="0"/>
              <a:t>Para x</a:t>
            </a:r>
            <a:r>
              <a:rPr lang="en-US" baseline="30000" smtClean="0"/>
              <a:t>2</a:t>
            </a:r>
            <a:r>
              <a:rPr lang="en-US" smtClean="0"/>
              <a:t>=16 sobre o conjunto dos números reais R temos: 4</a:t>
            </a:r>
            <a:r>
              <a:rPr lang="en-US" baseline="30000" smtClean="0"/>
              <a:t>2</a:t>
            </a:r>
            <a:r>
              <a:rPr lang="en-US" smtClean="0"/>
              <a:t>=16, (-4)</a:t>
            </a:r>
            <a:r>
              <a:rPr lang="en-US" baseline="30000" smtClean="0"/>
              <a:t>2</a:t>
            </a:r>
            <a:r>
              <a:rPr lang="en-US" smtClean="0"/>
              <a:t>=16 e 4≠-4 conclui-se:</a:t>
            </a:r>
          </a:p>
          <a:p>
            <a:pPr lvl="2"/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x,y∈</a:t>
            </a:r>
            <a:r>
              <a:rPr lang="en-GB" smtClean="0">
                <a:sym typeface="Symbol" pitchFamily="18" charset="2"/>
              </a:rPr>
              <a:t>R : (x</a:t>
            </a:r>
            <a:r>
              <a:rPr lang="en-GB" baseline="30000" smtClean="0">
                <a:sym typeface="Symbol" pitchFamily="18" charset="2"/>
              </a:rPr>
              <a:t>2</a:t>
            </a:r>
            <a:r>
              <a:rPr lang="en-GB" smtClean="0">
                <a:sym typeface="Symbol" pitchFamily="18" charset="2"/>
              </a:rPr>
              <a:t>=16  y</a:t>
            </a:r>
            <a:r>
              <a:rPr lang="en-GB" baseline="30000" smtClean="0">
                <a:sym typeface="Symbol" pitchFamily="18" charset="2"/>
              </a:rPr>
              <a:t>2</a:t>
            </a:r>
            <a:r>
              <a:rPr lang="en-GB" smtClean="0">
                <a:sym typeface="Symbol" pitchFamily="18" charset="2"/>
              </a:rPr>
              <a:t>=16  x</a:t>
            </a:r>
            <a:r>
              <a:rPr lang="en-US" smtClean="0"/>
              <a:t>≠</a:t>
            </a:r>
            <a:r>
              <a:rPr lang="en-GB" smtClean="0">
                <a:sym typeface="Symbol" pitchFamily="18" charset="2"/>
              </a:rPr>
              <a:t>y)</a:t>
            </a:r>
          </a:p>
          <a:p>
            <a:pPr lvl="1"/>
            <a:r>
              <a:rPr lang="en-US" smtClean="0"/>
              <a:t>Para x</a:t>
            </a:r>
            <a:r>
              <a:rPr lang="en-US" baseline="30000" smtClean="0"/>
              <a:t>3</a:t>
            </a:r>
            <a:r>
              <a:rPr lang="en-US" smtClean="0"/>
              <a:t>=27 temos</a:t>
            </a:r>
          </a:p>
          <a:p>
            <a:pPr lvl="2"/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R : (x</a:t>
            </a:r>
            <a:r>
              <a:rPr lang="en-GB" baseline="30000" smtClean="0">
                <a:sym typeface="Symbol" pitchFamily="18" charset="2"/>
              </a:rPr>
              <a:t>3</a:t>
            </a:r>
            <a:r>
              <a:rPr lang="en-GB" smtClean="0">
                <a:sym typeface="Symbol" pitchFamily="18" charset="2"/>
              </a:rPr>
              <a:t>=27)</a:t>
            </a:r>
          </a:p>
          <a:p>
            <a:pPr lvl="2"/>
            <a:r>
              <a:rPr lang="en-GB" smtClean="0">
                <a:sym typeface="Symbol" pitchFamily="18" charset="2"/>
              </a:rPr>
              <a:t>(x</a:t>
            </a:r>
            <a:r>
              <a:rPr lang="en-GB" baseline="30000" smtClean="0">
                <a:sym typeface="Symbol" pitchFamily="18" charset="2"/>
              </a:rPr>
              <a:t>3</a:t>
            </a:r>
            <a:r>
              <a:rPr lang="en-GB" smtClean="0">
                <a:sym typeface="Symbol" pitchFamily="18" charset="2"/>
              </a:rPr>
              <a:t>=27)  (y</a:t>
            </a:r>
            <a:r>
              <a:rPr lang="en-GB" baseline="30000" smtClean="0">
                <a:sym typeface="Symbol" pitchFamily="18" charset="2"/>
              </a:rPr>
              <a:t>3</a:t>
            </a:r>
            <a:r>
              <a:rPr lang="en-GB" smtClean="0">
                <a:sym typeface="Symbol" pitchFamily="18" charset="2"/>
              </a:rPr>
              <a:t>=27)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>
                <a:sym typeface="Symbol" pitchFamily="18" charset="2"/>
              </a:rPr>
              <a:t> (x=y)</a:t>
            </a:r>
          </a:p>
          <a:p>
            <a:pPr lvl="2"/>
            <a:r>
              <a:rPr lang="en-US" smtClean="0"/>
              <a:t>portanto </a:t>
            </a:r>
            <a:r>
              <a:rPr lang="en-GB" smtClean="0">
                <a:sym typeface="Symbol" pitchFamily="18" charset="2"/>
              </a:rPr>
              <a:t>!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R : (x</a:t>
            </a:r>
            <a:r>
              <a:rPr lang="en-GB" baseline="30000" smtClean="0">
                <a:sym typeface="Symbol" pitchFamily="18" charset="2"/>
              </a:rPr>
              <a:t>3</a:t>
            </a:r>
            <a:r>
              <a:rPr lang="en-GB" smtClean="0">
                <a:sym typeface="Symbol" pitchFamily="18" charset="2"/>
              </a:rPr>
              <a:t>=27)</a:t>
            </a:r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06DD1-7522-4051-AC1D-13AF7351C55C}" type="slidenum">
              <a:rPr lang="en-US"/>
              <a:pPr>
                <a:defRPr/>
              </a:pPr>
              <a:t>139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Tabelas-Verdade</a:t>
            </a:r>
          </a:p>
          <a:p>
            <a:pPr lvl="1"/>
            <a:r>
              <a:rPr lang="en-US" smtClean="0"/>
              <a:t>lista todos os possíveis valores lógicos de uma proposição composta, em função das combinações de todos os possíveis valores para cada proposição simples que a compõe</a:t>
            </a:r>
          </a:p>
          <a:p>
            <a:pPr lvl="1"/>
            <a:r>
              <a:rPr lang="en-US" smtClean="0"/>
              <a:t>Exemplo:  p </a:t>
            </a:r>
            <a:r>
              <a:rPr lang="en-GB" smtClean="0">
                <a:sym typeface="Symbol" pitchFamily="18" charset="2"/>
              </a:rPr>
              <a:t> q</a:t>
            </a:r>
          </a:p>
          <a:p>
            <a:pPr lvl="2"/>
            <a:r>
              <a:rPr lang="en-GB" smtClean="0">
                <a:sym typeface="Symbol" pitchFamily="18" charset="2"/>
              </a:rPr>
              <a:t>Valores possíveis para “p” = V ou F</a:t>
            </a:r>
          </a:p>
          <a:p>
            <a:pPr lvl="2"/>
            <a:r>
              <a:rPr lang="en-GB" smtClean="0">
                <a:sym typeface="Symbol" pitchFamily="18" charset="2"/>
              </a:rPr>
              <a:t>Valores possíveis para “q” = V ou 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9463" y="4038600"/>
          <a:ext cx="6953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2E9F3-F772-4E31-8109-40942B421D32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quantificadores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Negação de Quantificadores</a:t>
            </a:r>
          </a:p>
          <a:p>
            <a:pPr lvl="1"/>
            <a:r>
              <a:rPr lang="en-GB" smtClean="0">
                <a:sym typeface="Symbol" pitchFamily="18" charset="2"/>
              </a:rPr>
              <a:t>~(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</a:t>
            </a:r>
            <a:r>
              <a:rPr lang="en-US" smtClean="0"/>
              <a:t>: p(x))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</a:t>
            </a:r>
            <a:r>
              <a:rPr lang="en-US" smtClean="0"/>
              <a:t>: p(x)=falso </a:t>
            </a:r>
            <a:endParaRPr lang="en-GB" smtClean="0">
              <a:sym typeface="Symbol" pitchFamily="18" charset="2"/>
            </a:endParaRPr>
          </a:p>
          <a:p>
            <a:pPr lvl="1"/>
            <a:r>
              <a:rPr lang="en-GB" smtClean="0">
                <a:sym typeface="Symbol" pitchFamily="18" charset="2"/>
              </a:rPr>
              <a:t>~(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</a:t>
            </a:r>
            <a:r>
              <a:rPr lang="en-US" smtClean="0"/>
              <a:t>: p(x))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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</a:t>
            </a:r>
            <a:r>
              <a:rPr lang="en-US" smtClean="0"/>
              <a:t>: p(x)=falso </a:t>
            </a:r>
            <a:endParaRPr lang="en-GB" smtClean="0">
              <a:sym typeface="Symbol" pitchFamily="18" charset="2"/>
            </a:endParaRPr>
          </a:p>
          <a:p>
            <a:pPr lvl="2"/>
            <a:endParaRPr lang="en-GB" smtClean="0">
              <a:sym typeface="Symbol" pitchFamily="18" charset="2"/>
            </a:endParaRPr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6B4B5-39E1-4B47-A842-DF67DAD40B34}" type="slidenum">
              <a:rPr lang="en-US"/>
              <a:pPr>
                <a:defRPr/>
              </a:pPr>
              <a:t>140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Quantificadores</a:t>
            </a:r>
            <a:r>
              <a:rPr lang="en-US" dirty="0" smtClean="0"/>
              <a:t> com </a:t>
            </a:r>
            <a:r>
              <a:rPr lang="en-US" dirty="0" err="1" smtClean="0"/>
              <a:t>Sentenças</a:t>
            </a:r>
            <a:r>
              <a:rPr lang="en-US" dirty="0" smtClean="0"/>
              <a:t> de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quantificadores</a:t>
            </a:r>
            <a:r>
              <a:rPr lang="en-US" dirty="0" smtClean="0"/>
              <a:t> – </a:t>
            </a:r>
            <a:r>
              <a:rPr lang="en-US" dirty="0" err="1" smtClean="0"/>
              <a:t>n-variáveis</a:t>
            </a:r>
            <a:endParaRPr lang="en-US" dirty="0"/>
          </a:p>
        </p:txBody>
      </p:sp>
      <p:sp>
        <p:nvSpPr>
          <p:cNvPr id="159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Quantificação Parcial</a:t>
            </a:r>
          </a:p>
          <a:p>
            <a:pPr lvl="1"/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</a:t>
            </a:r>
            <a:r>
              <a:rPr lang="en-US" smtClean="0"/>
              <a:t>: (2x+y &lt; 7) para A = {1..5}</a:t>
            </a:r>
          </a:p>
          <a:p>
            <a:r>
              <a:rPr lang="en-US" smtClean="0"/>
              <a:t>Quantificação Múltipla</a:t>
            </a:r>
          </a:p>
          <a:p>
            <a:pPr lvl="1"/>
            <a:r>
              <a:rPr lang="en-GB" smtClean="0">
                <a:sym typeface="Symbol" pitchFamily="18" charset="2"/>
              </a:rPr>
              <a:t>(</a:t>
            </a:r>
            <a:r>
              <a:rPr lang="en-US" smtClean="0"/>
              <a:t> x∈</a:t>
            </a:r>
            <a:r>
              <a:rPr lang="en-GB" smtClean="0">
                <a:sym typeface="Symbol" pitchFamily="18" charset="2"/>
              </a:rPr>
              <a:t>A) (</a:t>
            </a:r>
            <a:r>
              <a:rPr lang="en-US" smtClean="0"/>
              <a:t>y∈</a:t>
            </a:r>
            <a:r>
              <a:rPr lang="en-GB" smtClean="0">
                <a:sym typeface="Symbol" pitchFamily="18" charset="2"/>
              </a:rPr>
              <a:t>B)</a:t>
            </a:r>
            <a:r>
              <a:rPr lang="en-US" smtClean="0"/>
              <a:t>: p(x,y)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CA23C-B237-4B14-A0B9-B930E45DE583}" type="slidenum">
              <a:rPr lang="en-US"/>
              <a:pPr>
                <a:defRPr/>
              </a:pPr>
              <a:t>142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quantificadores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Negação de Múltiplos Quantificadores</a:t>
            </a:r>
          </a:p>
          <a:p>
            <a:pPr lvl="1"/>
            <a:r>
              <a:rPr lang="en-GB" smtClean="0">
                <a:sym typeface="Symbol" pitchFamily="18" charset="2"/>
              </a:rPr>
              <a:t>~((</a:t>
            </a:r>
            <a:r>
              <a:rPr lang="en-US" smtClean="0"/>
              <a:t> x)(</a:t>
            </a:r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y) p(x,y)) </a:t>
            </a:r>
          </a:p>
          <a:p>
            <a:pPr lvl="1"/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( </a:t>
            </a:r>
            <a:r>
              <a:rPr lang="en-US" smtClean="0"/>
              <a:t>x)(~(</a:t>
            </a:r>
            <a:r>
              <a:rPr lang="en-GB" smtClean="0">
                <a:sym typeface="Symbol" pitchFamily="18" charset="2"/>
              </a:rPr>
              <a:t></a:t>
            </a:r>
            <a:r>
              <a:rPr lang="en-US" smtClean="0"/>
              <a:t> y) p(x,y))) </a:t>
            </a:r>
          </a:p>
          <a:p>
            <a:pPr lvl="1"/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( </a:t>
            </a:r>
            <a:r>
              <a:rPr lang="en-US" smtClean="0"/>
              <a:t>x)(</a:t>
            </a:r>
            <a:r>
              <a:rPr lang="en-GB" smtClean="0">
                <a:sym typeface="Symbol" pitchFamily="18" charset="2"/>
              </a:rPr>
              <a:t></a:t>
            </a:r>
            <a:r>
              <a:rPr lang="en-US" smtClean="0"/>
              <a:t> y) (~p(x,y)) </a:t>
            </a:r>
            <a:endParaRPr lang="en-GB" smtClean="0">
              <a:sym typeface="Symbol" pitchFamily="18" charset="2"/>
            </a:endParaRPr>
          </a:p>
          <a:p>
            <a:pPr lvl="2">
              <a:buFont typeface="Wingdings 2" pitchFamily="18" charset="2"/>
              <a:buNone/>
            </a:pPr>
            <a:endParaRPr lang="en-GB" smtClean="0">
              <a:sym typeface="Symbol" pitchFamily="18" charset="2"/>
            </a:endParaRPr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0D683-F901-41B8-89C7-83DDFF608795}" type="slidenum">
              <a:rPr lang="en-US"/>
              <a:pPr>
                <a:defRPr/>
              </a:pPr>
              <a:t>143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negação (~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1"/>
            <a:r>
              <a:rPr lang="en-GB" smtClean="0">
                <a:sym typeface="Symbol" pitchFamily="18" charset="2"/>
              </a:rPr>
              <a:t>inversão do valor lógico de uma proposição</a:t>
            </a:r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48075" y="3276600"/>
          <a:ext cx="830263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481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24E91-E199-4B59-9E23-FE45F8850C4C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negação (~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1"/>
            <a:r>
              <a:rPr lang="en-GB" smtClean="0">
                <a:sym typeface="Symbol" pitchFamily="18" charset="2"/>
              </a:rPr>
              <a:t>Exemplos em linguagem natural:</a:t>
            </a:r>
          </a:p>
          <a:p>
            <a:pPr lvl="2"/>
            <a:r>
              <a:rPr lang="en-GB" smtClean="0">
                <a:sym typeface="Symbol" pitchFamily="18" charset="2"/>
              </a:rPr>
              <a:t>p: O Sol é uma estrela</a:t>
            </a:r>
          </a:p>
          <a:p>
            <a:pPr lvl="2"/>
            <a:r>
              <a:rPr lang="en-GB" smtClean="0">
                <a:sym typeface="Symbol" pitchFamily="18" charset="2"/>
              </a:rPr>
              <a:t>~p: O Sol não é uma estrela</a:t>
            </a:r>
          </a:p>
          <a:p>
            <a:pPr lvl="2"/>
            <a:r>
              <a:rPr lang="en-GB" smtClean="0">
                <a:sym typeface="Symbol" pitchFamily="18" charset="2"/>
              </a:rPr>
              <a:t>p: Carlos é um mecânico</a:t>
            </a:r>
          </a:p>
          <a:p>
            <a:pPr lvl="2"/>
            <a:r>
              <a:rPr lang="en-GB" smtClean="0">
                <a:sym typeface="Symbol" pitchFamily="18" charset="2"/>
              </a:rPr>
              <a:t>~p: Não é verdade que Carlos é um mecânico</a:t>
            </a:r>
          </a:p>
          <a:p>
            <a:pPr lvl="2"/>
            <a:r>
              <a:rPr lang="en-GB" smtClean="0">
                <a:sym typeface="Symbol" pitchFamily="18" charset="2"/>
              </a:rPr>
              <a:t>~p: É falso que Carlos é um mecânico</a:t>
            </a:r>
          </a:p>
          <a:p>
            <a:pPr lvl="2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91400" y="1325563"/>
          <a:ext cx="830263" cy="11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4818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FD9D-A067-4085-8CE5-7DAE081FA4B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conjunção (</a:t>
            </a:r>
            <a:r>
              <a:rPr lang="en-GB" smtClean="0">
                <a:sym typeface="Symbol" pitchFamily="18" charset="2"/>
              </a:rPr>
              <a:t>)</a:t>
            </a:r>
          </a:p>
          <a:p>
            <a:pPr lvl="1"/>
            <a:r>
              <a:rPr lang="pt-PT" smtClean="0">
                <a:sym typeface="Symbol" pitchFamily="18" charset="2"/>
              </a:rPr>
              <a:t>proposição composta que é verdadeira somente quando todas as proposições componentes forem verdadeiras</a:t>
            </a:r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29063" y="3848100"/>
          <a:ext cx="13049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  <a:gridCol w="609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r>
                        <a:rPr lang="en-GB" dirty="0" err="1" smtClean="0">
                          <a:sym typeface="Symbol"/>
                        </a:rPr>
                        <a:t>q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A4494-1EA5-44C9-B3E8-439A94ED56F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conjunção (</a:t>
            </a:r>
            <a:r>
              <a:rPr lang="en-GB" smtClean="0">
                <a:sym typeface="Symbol" pitchFamily="18" charset="2"/>
              </a:rPr>
              <a:t>)</a:t>
            </a:r>
          </a:p>
          <a:p>
            <a:pPr lvl="1"/>
            <a:r>
              <a:rPr lang="pt-PT" smtClean="0">
                <a:sym typeface="Symbol" pitchFamily="18" charset="2"/>
              </a:rPr>
              <a:t>Exemplos LN:</a:t>
            </a:r>
          </a:p>
          <a:p>
            <a:pPr lvl="2"/>
            <a:r>
              <a:rPr lang="pt-PT" smtClean="0">
                <a:sym typeface="Symbol" pitchFamily="18" charset="2"/>
              </a:rPr>
              <a:t>p: A neve é branca</a:t>
            </a:r>
          </a:p>
          <a:p>
            <a:pPr lvl="2"/>
            <a:r>
              <a:rPr lang="pt-PT" smtClean="0">
                <a:sym typeface="Symbol" pitchFamily="18" charset="2"/>
              </a:rPr>
              <a:t>q: 7 é um número primo</a:t>
            </a:r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05675" y="1554163"/>
          <a:ext cx="13049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  <a:gridCol w="609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r>
                        <a:rPr lang="en-GB" dirty="0" err="1" smtClean="0">
                          <a:sym typeface="Symbol"/>
                        </a:rPr>
                        <a:t>q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D3473-35DE-43A7-ADFD-CF0ACCE4F030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disjunção (</a:t>
            </a:r>
            <a:r>
              <a:rPr lang="en-GB" smtClean="0">
                <a:sym typeface="Symbol" pitchFamily="18" charset="2"/>
              </a:rPr>
              <a:t>)</a:t>
            </a:r>
          </a:p>
          <a:p>
            <a:pPr lvl="1"/>
            <a:r>
              <a:rPr lang="en-GB" smtClean="0">
                <a:sym typeface="Symbol" pitchFamily="18" charset="2"/>
              </a:rPr>
              <a:t>proposição composta que é verdadeira quando pelo menos uma das proposições componentes for verdadeira</a:t>
            </a:r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29063" y="3848100"/>
          <a:ext cx="13049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  <a:gridCol w="609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r>
                        <a:rPr lang="en-GB" dirty="0" err="1" smtClean="0">
                          <a:sym typeface="Symbol"/>
                        </a:rPr>
                        <a:t>q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CDD3A-ECDE-4796-A196-98DE0677CA70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Programático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Proposições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Tabelas-verdade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Tautologia</a:t>
            </a:r>
            <a:r>
              <a:rPr lang="en-US" dirty="0" smtClean="0"/>
              <a:t>, </a:t>
            </a:r>
            <a:r>
              <a:rPr lang="en-US" dirty="0" err="1" smtClean="0"/>
              <a:t>contradição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contingência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Implicação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inferência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Demonstrações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Quantificadores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Nebulosa</a:t>
            </a:r>
            <a:r>
              <a:rPr lang="en-US" dirty="0" smtClean="0"/>
              <a:t> (</a:t>
            </a:r>
            <a:r>
              <a:rPr lang="en-US" i="1" dirty="0" smtClean="0"/>
              <a:t>Fuzzy</a:t>
            </a:r>
            <a:r>
              <a:rPr lang="en-US" dirty="0" smtClean="0"/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Introdutórios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7157A-BF9E-49E2-B9AF-ACDA08D5B38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disjunção exclusiva (</a:t>
            </a:r>
            <a:r>
              <a:rPr lang="en-GB" u="sng" smtClean="0">
                <a:sym typeface="Symbol" pitchFamily="18" charset="2"/>
              </a:rPr>
              <a:t>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1"/>
            <a:r>
              <a:rPr lang="en-GB" smtClean="0">
                <a:sym typeface="Symbol" pitchFamily="18" charset="2"/>
              </a:rPr>
              <a:t>proposição composta que é verdadeira somente quando exatamente uma das proposições componentes for verdadeira</a:t>
            </a:r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29063" y="3848100"/>
          <a:ext cx="13049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  <a:gridCol w="609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r>
                        <a:rPr lang="en-GB" u="sng" dirty="0" err="1" smtClean="0">
                          <a:sym typeface="Symbol"/>
                        </a:rPr>
                        <a:t></a:t>
                      </a:r>
                      <a:r>
                        <a:rPr lang="en-GB" dirty="0" err="1" smtClean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2599F-8AD0-4D68-A8E8-030A449BAC3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condicional (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1"/>
            <a:r>
              <a:rPr lang="en-GB" smtClean="0">
                <a:sym typeface="Symbol" pitchFamily="18" charset="2"/>
              </a:rPr>
              <a:t>proposição que representa “</a:t>
            </a:r>
            <a:r>
              <a:rPr lang="en-GB" smtClean="0">
                <a:latin typeface="American Typewriter"/>
                <a:ea typeface="American Typewriter"/>
                <a:cs typeface="American Typewriter"/>
                <a:sym typeface="Symbol" pitchFamily="18" charset="2"/>
              </a:rPr>
              <a:t>se p então q</a:t>
            </a:r>
            <a:r>
              <a:rPr lang="en-GB" smtClean="0">
                <a:sym typeface="Symbol" pitchFamily="18" charset="2"/>
              </a:rPr>
              <a:t>”</a:t>
            </a:r>
          </a:p>
          <a:p>
            <a:pPr lvl="1"/>
            <a:r>
              <a:rPr lang="en-GB" smtClean="0">
                <a:sym typeface="Symbol" pitchFamily="18" charset="2"/>
              </a:rPr>
              <a:t>p é chamado antecendente</a:t>
            </a:r>
          </a:p>
          <a:p>
            <a:pPr lvl="1"/>
            <a:r>
              <a:rPr lang="en-GB" smtClean="0">
                <a:sym typeface="Symbol" pitchFamily="18" charset="2"/>
              </a:rPr>
              <a:t>q é chamado consequente</a:t>
            </a:r>
          </a:p>
          <a:p>
            <a:pPr lvl="1"/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é chamado operador implicação</a:t>
            </a:r>
          </a:p>
          <a:p>
            <a:pPr lvl="1"/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29063" y="4572000"/>
          <a:ext cx="1392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  <a:gridCol w="697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r>
                        <a:rPr kumimoji="0"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r>
                        <a:rPr lang="en-GB" dirty="0" err="1" smtClean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0B44-752D-49E3-A404-69E58FDF0446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condicional (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1"/>
            <a:r>
              <a:rPr lang="pt-PT" smtClean="0">
                <a:sym typeface="Symbol" pitchFamily="18" charset="2"/>
              </a:rPr>
              <a:t>Exemplos:</a:t>
            </a:r>
          </a:p>
          <a:p>
            <a:pPr lvl="2"/>
            <a:r>
              <a:rPr lang="pt-PT" smtClean="0">
                <a:sym typeface="Symbol" pitchFamily="18" charset="2"/>
              </a:rPr>
              <a:t>Se Maio tem 31 dias então a Terra é plana</a:t>
            </a:r>
          </a:p>
          <a:p>
            <a:pPr lvl="2"/>
            <a:r>
              <a:rPr lang="pt-PT" smtClean="0">
                <a:sym typeface="Symbol" pitchFamily="18" charset="2"/>
              </a:rPr>
              <a:t>Se π é um nº real então o Brasil fica na América do Sul</a:t>
            </a:r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99363" y="1181100"/>
          <a:ext cx="1392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  <a:gridCol w="697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r>
                        <a:rPr kumimoji="0"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r>
                        <a:rPr lang="en-GB" dirty="0" err="1" smtClean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20158-A6B3-45F2-898C-53709118ED6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Operações Lógicas: bi-condicional (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1"/>
            <a:r>
              <a:rPr lang="en-GB" smtClean="0">
                <a:sym typeface="Symbol" pitchFamily="18" charset="2"/>
              </a:rPr>
              <a:t>proposição que representa “</a:t>
            </a:r>
            <a:r>
              <a:rPr lang="en-GB" smtClean="0">
                <a:latin typeface="American Typewriter"/>
                <a:ea typeface="American Typewriter"/>
                <a:cs typeface="American Typewriter"/>
                <a:sym typeface="Symbol" pitchFamily="18" charset="2"/>
              </a:rPr>
              <a:t>p se e somente se q</a:t>
            </a:r>
            <a:r>
              <a:rPr lang="en-GB" smtClean="0">
                <a:sym typeface="Symbol" pitchFamily="18" charset="2"/>
              </a:rPr>
              <a:t>”</a:t>
            </a:r>
            <a:endParaRPr lang="en-US" smtClean="0"/>
          </a:p>
          <a:p>
            <a:pPr lvl="1"/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29063" y="3581400"/>
          <a:ext cx="1392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  <a:gridCol w="697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</a:t>
                      </a:r>
                      <a:r>
                        <a:rPr kumimoji="0"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 3"/>
                        </a:rPr>
                        <a:t></a:t>
                      </a:r>
                      <a:r>
                        <a:rPr lang="en-US" dirty="0" smtClean="0"/>
                        <a:t> </a:t>
                      </a:r>
                      <a:r>
                        <a:rPr lang="en-GB" dirty="0" err="1" smtClean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E686A-279E-40D5-9288-3C2532B403F2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r>
              <a:rPr lang="en-US" dirty="0" smtClean="0"/>
              <a:t>: </a:t>
            </a: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/>
          <a:lstStyle/>
          <a:p>
            <a:pPr marL="571500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Sejam as proposições p: Está frio, q: Está chovendo; traduzir para linguagem natural: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~p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p  q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p  q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 q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p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q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~p  ~q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FFAC2-A460-47BB-A48C-EC4291AA9A5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r>
              <a:rPr lang="en-US" dirty="0" smtClean="0"/>
              <a:t>: </a:t>
            </a: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/>
          <a:lstStyle/>
          <a:p>
            <a:pPr marL="571500" indent="-514350">
              <a:buFont typeface="Franklin Gothic Medium" pitchFamily="34" charset="0"/>
              <a:buAutoNum type="arabicPeriod" startAt="2"/>
            </a:pPr>
            <a:r>
              <a:rPr lang="en-GB" smtClean="0">
                <a:sym typeface="Symbol" pitchFamily="18" charset="2"/>
              </a:rPr>
              <a:t>Traduzir para linguagem simbólica: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Marcos é alto e elegante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Marcos é alto mas não é elegante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Não é verdade que Marcos é baixo ou elegante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Marcos não é nem alto nem elegante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Marcos é alto ou é baixo e elegante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5B520-475C-490F-8255-F81200FFF03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r>
              <a:rPr lang="en-US" dirty="0" smtClean="0"/>
              <a:t>: </a:t>
            </a: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>
            <a:normAutofit lnSpcReduction="10000"/>
          </a:bodyPr>
          <a:lstStyle/>
          <a:p>
            <a:pPr marL="571500" indent="-514350" fontAlgn="auto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GB" dirty="0" err="1" smtClean="0">
                <a:sym typeface="Symbol"/>
              </a:rPr>
              <a:t>Determinar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valor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lógico</a:t>
            </a:r>
            <a:r>
              <a:rPr lang="en-GB" dirty="0" smtClean="0">
                <a:sym typeface="Symbol"/>
              </a:rPr>
              <a:t>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Roma </a:t>
            </a:r>
            <a:r>
              <a:rPr lang="en-GB" dirty="0" err="1" smtClean="0">
                <a:sym typeface="Symbol"/>
              </a:rPr>
              <a:t>é</a:t>
            </a:r>
            <a:r>
              <a:rPr lang="en-GB" dirty="0" smtClean="0">
                <a:sym typeface="Symbol"/>
              </a:rPr>
              <a:t> a capital </a:t>
            </a:r>
            <a:r>
              <a:rPr lang="en-GB" dirty="0" err="1" smtClean="0">
                <a:sym typeface="Symbol"/>
              </a:rPr>
              <a:t>da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França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ou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tg</a:t>
            </a:r>
            <a:r>
              <a:rPr lang="en-GB" dirty="0" smtClean="0">
                <a:sym typeface="Symbol"/>
              </a:rPr>
              <a:t> 45º = 1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err="1" smtClean="0">
                <a:sym typeface="Symbol"/>
              </a:rPr>
              <a:t>Não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é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verdade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que</a:t>
            </a:r>
            <a:r>
              <a:rPr lang="en-GB" dirty="0" smtClean="0">
                <a:sym typeface="Symbol"/>
              </a:rPr>
              <a:t> 12 </a:t>
            </a:r>
            <a:r>
              <a:rPr lang="en-GB" dirty="0" err="1" smtClean="0">
                <a:sym typeface="Symbol"/>
              </a:rPr>
              <a:t>é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impar</a:t>
            </a:r>
            <a:endParaRPr lang="en-GB" dirty="0" smtClean="0">
              <a:sym typeface="Symbol"/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2+2=4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11 </a:t>
            </a:r>
            <a:r>
              <a:rPr lang="en-GB" dirty="0" err="1" smtClean="0">
                <a:sym typeface="Symbol"/>
              </a:rPr>
              <a:t>é</a:t>
            </a:r>
            <a:r>
              <a:rPr lang="en-GB" dirty="0" smtClean="0">
                <a:sym typeface="Symbol"/>
              </a:rPr>
              <a:t> primo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Se Brasília </a:t>
            </a:r>
            <a:r>
              <a:rPr lang="en-GB" dirty="0" err="1" smtClean="0">
                <a:sym typeface="Symbol"/>
              </a:rPr>
              <a:t>é</a:t>
            </a:r>
            <a:r>
              <a:rPr lang="en-GB" dirty="0" smtClean="0">
                <a:sym typeface="Symbol"/>
              </a:rPr>
              <a:t> a capital do </a:t>
            </a:r>
            <a:r>
              <a:rPr lang="en-GB" dirty="0" err="1" smtClean="0">
                <a:sym typeface="Symbol"/>
              </a:rPr>
              <a:t>Brasil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então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π</a:t>
            </a:r>
            <a:r>
              <a:rPr lang="en-GB" dirty="0" smtClean="0">
                <a:sym typeface="Symbol"/>
              </a:rPr>
              <a:t> = 0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Se Brasília </a:t>
            </a:r>
            <a:r>
              <a:rPr lang="en-GB" dirty="0" err="1" smtClean="0">
                <a:sym typeface="Symbol"/>
              </a:rPr>
              <a:t>é</a:t>
            </a:r>
            <a:r>
              <a:rPr lang="en-GB" dirty="0" smtClean="0">
                <a:sym typeface="Symbol"/>
              </a:rPr>
              <a:t> a capital do </a:t>
            </a:r>
            <a:r>
              <a:rPr lang="en-GB" dirty="0" err="1" smtClean="0">
                <a:sym typeface="Symbol"/>
              </a:rPr>
              <a:t>Brasil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então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argentinos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falam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espanhol</a:t>
            </a:r>
            <a:endParaRPr lang="en-GB" dirty="0" smtClean="0">
              <a:sym typeface="Symbol"/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3+2=7 </a:t>
            </a:r>
            <a:r>
              <a:rPr lang="en-GB" dirty="0" err="1" smtClean="0">
                <a:sym typeface="Symbol"/>
              </a:rPr>
              <a:t>e</a:t>
            </a:r>
            <a:r>
              <a:rPr lang="en-GB" dirty="0" smtClean="0">
                <a:sym typeface="Symbol"/>
              </a:rPr>
              <a:t> 5+5=10 </a:t>
            </a:r>
            <a:r>
              <a:rPr lang="en-GB" dirty="0" err="1" smtClean="0">
                <a:sym typeface="Symbol"/>
              </a:rPr>
              <a:t>ou</a:t>
            </a:r>
            <a:r>
              <a:rPr lang="en-GB" dirty="0" smtClean="0">
                <a:sym typeface="Symbol"/>
              </a:rPr>
              <a:t> 10 &gt; 3*3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10/2=5 </a:t>
            </a:r>
            <a:r>
              <a:rPr lang="en-GB" dirty="0" err="1" smtClean="0">
                <a:sym typeface="Symbol"/>
              </a:rPr>
              <a:t>x-ou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não</a:t>
            </a:r>
            <a:r>
              <a:rPr lang="en-GB" dirty="0" smtClean="0">
                <a:sym typeface="Symbol"/>
              </a:rPr>
              <a:t> 1+1=3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dirty="0" smtClean="0">
              <a:sym typeface="Symbol"/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dirty="0" smtClean="0">
              <a:sym typeface="Symbol"/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dirty="0" smtClean="0">
              <a:sym typeface="Symbol"/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71682-5EC1-4F44-8012-4ADDAED47E83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Tabelas-Verdade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0400" y="3581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75"/>
                <a:gridCol w="19526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</a:t>
                      </a:r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r>
                        <a:rPr lang="en-US" dirty="0" smtClean="0"/>
                        <a:t> ~Q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3581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0400" y="3581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1430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</a:t>
                      </a:r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r>
                        <a:rPr lang="en-US" dirty="0" smtClean="0"/>
                        <a:t> ~Q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(P </a:t>
                      </a:r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r>
                        <a:rPr lang="en-US" dirty="0" smtClean="0"/>
                        <a:t> ~Q)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tabelas-verdade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Nº de linhas = 2</a:t>
            </a:r>
            <a:r>
              <a:rPr lang="en-US" baseline="30000" smtClean="0"/>
              <a:t>n</a:t>
            </a:r>
            <a:r>
              <a:rPr lang="en-US" smtClean="0"/>
              <a:t>, onde n = nº de proposições</a:t>
            </a:r>
          </a:p>
          <a:p>
            <a:r>
              <a:rPr lang="en-US" smtClean="0"/>
              <a:t>Dois métodos: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US" smtClean="0"/>
              <a:t>Para a proposição exemplo: ~ (P 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 ~Q)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3581400"/>
          <a:ext cx="6953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4588" y="6019800"/>
            <a:ext cx="7232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Construa a tabela-verdade para a proposição ~(P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Q)  ~(Q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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P)  </a:t>
            </a:r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3581400"/>
            <a:ext cx="1295400" cy="1854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00419-040E-4126-A7D8-8F8EEB584464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24200" y="2057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"/>
                <a:gridCol w="624840"/>
                <a:gridCol w="708152"/>
                <a:gridCol w="708152"/>
                <a:gridCol w="70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124200" y="2057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"/>
                <a:gridCol w="624840"/>
                <a:gridCol w="708152"/>
                <a:gridCol w="708152"/>
                <a:gridCol w="70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124200" y="2057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"/>
                <a:gridCol w="624840"/>
                <a:gridCol w="708152"/>
                <a:gridCol w="708152"/>
                <a:gridCol w="70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24200" y="2057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"/>
                <a:gridCol w="624840"/>
                <a:gridCol w="708152"/>
                <a:gridCol w="708152"/>
                <a:gridCol w="70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24200" y="2057400"/>
          <a:ext cx="312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"/>
                <a:gridCol w="624840"/>
                <a:gridCol w="708152"/>
                <a:gridCol w="708152"/>
                <a:gridCol w="70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tabelas-verdade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1725" y="2057400"/>
          <a:ext cx="6953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0"/>
                <a:gridCol w="347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5715000"/>
            <a:ext cx="715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Franklin Gothic Book" pitchFamily="34" charset="0"/>
              </a:rPr>
              <a:t>Construa a tabela-verdade para a proposição ~(P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Q)  ~(Q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</a:t>
            </a:r>
            <a:r>
              <a:rPr lang="en-US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20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P) </a:t>
            </a:r>
            <a:endParaRPr lang="en-US" sz="20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66604" y="2057400"/>
            <a:ext cx="514796" cy="1854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249" name="Rectangle 12"/>
          <p:cNvSpPr>
            <a:spLocks noChangeArrowheads="1"/>
          </p:cNvSpPr>
          <p:nvPr/>
        </p:nvSpPr>
        <p:spPr bwMode="auto">
          <a:xfrm>
            <a:off x="3124200" y="1295400"/>
            <a:ext cx="19510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Franklin Gothic Book" pitchFamily="34" charset="0"/>
              </a:rPr>
              <a:t>~ (P </a:t>
            </a:r>
            <a:r>
              <a:rPr lang="en-GB" sz="3200">
                <a:latin typeface="Franklin Gothic Book" pitchFamily="34" charset="0"/>
                <a:sym typeface="Symbol" pitchFamily="18" charset="2"/>
              </a:rPr>
              <a:t></a:t>
            </a:r>
            <a:r>
              <a:rPr lang="en-US" sz="3200">
                <a:latin typeface="Franklin Gothic Book" pitchFamily="34" charset="0"/>
              </a:rPr>
              <a:t> ~Q)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4002088"/>
            <a:ext cx="82216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3600">
                <a:solidFill>
                  <a:schemeClr val="tx2"/>
                </a:solidFill>
                <a:latin typeface="Franklin Gothic Book" pitchFamily="34" charset="0"/>
              </a:rPr>
              <a:t>Concluindo: P( VV, VF, FV, FF ) = [V, F, V, V]</a:t>
            </a:r>
            <a:endParaRPr lang="en-US" sz="36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333166" y="5181600"/>
            <a:ext cx="3505200" cy="460248"/>
          </a:xfrm>
          <a:prstGeom prst="wedgeRoundRectCallout">
            <a:avLst>
              <a:gd name="adj1" fmla="val -20585"/>
              <a:gd name="adj2" fmla="val 835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P(VV, VF, FV, FF) = [F, V, V, V]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9613A-A319-480D-BAA4-D2D737AB6D3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de </a:t>
            </a:r>
            <a:r>
              <a:rPr lang="en-US" dirty="0" err="1" smtClean="0"/>
              <a:t>ensino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Aulas expositivas em sala e em laboratório</a:t>
            </a:r>
          </a:p>
          <a:p>
            <a:r>
              <a:rPr lang="en-US" smtClean="0"/>
              <a:t>Listas de exercícios teóricos e práticos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43F78-D047-4E15-9F88-3CA44A86EFB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tabelas-verdade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652462"/>
          </a:xfrm>
        </p:spPr>
        <p:txBody>
          <a:bodyPr/>
          <a:lstStyle/>
          <a:p>
            <a:r>
              <a:rPr lang="en-US" smtClean="0"/>
              <a:t>P </a:t>
            </a:r>
            <a:r>
              <a:rPr lang="en-GB" smtClean="0">
                <a:sym typeface="Symbol" pitchFamily="18" charset="2"/>
              </a:rPr>
              <a:t> ~R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  ~R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9600" y="2206752"/>
            <a:ext cx="6096000" cy="460248"/>
          </a:xfrm>
          <a:prstGeom prst="wedgeRoundRectCallout">
            <a:avLst>
              <a:gd name="adj1" fmla="val -19895"/>
              <a:gd name="adj2" fmla="val 519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P(VVV, VVF, VFV, VFF, FVV, FVF, FFV, FFF) = [F, V, F, F, V, V, V, F]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2819400"/>
            <a:ext cx="86868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</a:pPr>
            <a:r>
              <a:rPr lang="en-US" sz="3200">
                <a:solidFill>
                  <a:schemeClr val="tx2"/>
                </a:solidFill>
                <a:latin typeface="Franklin Gothic Book" pitchFamily="34" charset="0"/>
              </a:rPr>
              <a:t>(</a:t>
            </a:r>
            <a:r>
              <a:rPr lang="en-US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Q)  (Q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R)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(P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</a:t>
            </a:r>
            <a:r>
              <a:rPr lang="en-GB" sz="32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R)</a:t>
            </a:r>
            <a:endParaRPr lang="en-US" sz="32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09600" y="3471989"/>
            <a:ext cx="6212114" cy="460248"/>
          </a:xfrm>
          <a:prstGeom prst="wedgeRoundRectCallout">
            <a:avLst>
              <a:gd name="adj1" fmla="val -19895"/>
              <a:gd name="adj2" fmla="val 519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P(VVV, VVF, VFV, VFF, FVV, FVF, FFV, FFF) = [V, V, V, V, V, V, V, V]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B0B7D-EE33-43B0-9E5F-26C17A324FE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valor </a:t>
            </a:r>
            <a:r>
              <a:rPr lang="en-US" dirty="0" err="1" smtClean="0"/>
              <a:t>lógico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proposição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É obtido a partir da substituição das proposições componentes por seus respectivos valores lógicos.</a:t>
            </a:r>
          </a:p>
          <a:p>
            <a:r>
              <a:rPr lang="en-US" smtClean="0"/>
              <a:t>Exemplo: Dado P: A Terra é um planeta e Q: Maio tem 30 dias, qual o valor lógico da proposição</a:t>
            </a:r>
          </a:p>
          <a:p>
            <a:pPr lvl="1"/>
            <a:r>
              <a:rPr lang="en-US" smtClean="0"/>
              <a:t>~(P </a:t>
            </a:r>
            <a:r>
              <a:rPr lang="en-GB" smtClean="0">
                <a:sym typeface="Symbol" pitchFamily="18" charset="2"/>
              </a:rPr>
              <a:t> Q)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~P  ~Q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747C-E014-4C99-9302-9BF7C304096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valor </a:t>
            </a:r>
            <a:r>
              <a:rPr lang="en-US" dirty="0" err="1" smtClean="0"/>
              <a:t>lógico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proposição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~(V </a:t>
            </a:r>
            <a:r>
              <a:rPr lang="en-GB" smtClean="0">
                <a:sym typeface="Symbol" pitchFamily="18" charset="2"/>
              </a:rPr>
              <a:t> F)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~V  ~F</a:t>
            </a:r>
          </a:p>
          <a:p>
            <a:r>
              <a:rPr lang="en-GB" smtClean="0">
                <a:sym typeface="Symbol" pitchFamily="18" charset="2"/>
              </a:rPr>
              <a:t>~(V)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F  V</a:t>
            </a:r>
          </a:p>
          <a:p>
            <a:r>
              <a:rPr lang="en-GB" smtClean="0">
                <a:sym typeface="Symbol" pitchFamily="18" charset="2"/>
              </a:rPr>
              <a:t>F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F</a:t>
            </a:r>
          </a:p>
          <a:p>
            <a:r>
              <a:rPr lang="en-GB" smtClean="0">
                <a:sym typeface="Symbol" pitchFamily="18" charset="2"/>
              </a:rPr>
              <a:t>V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2A161-4214-4206-BB0A-2C6240F3BB5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valor </a:t>
            </a:r>
            <a:r>
              <a:rPr lang="en-US" dirty="0" err="1" smtClean="0"/>
              <a:t>lógico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proposição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 P = Falso e Q = Falso:  </a:t>
            </a:r>
          </a:p>
          <a:p>
            <a:pPr lvl="1"/>
            <a:r>
              <a:rPr lang="en-US" smtClean="0"/>
              <a:t>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  Q)</a:t>
            </a:r>
          </a:p>
          <a:p>
            <a:r>
              <a:rPr lang="en-GB" smtClean="0">
                <a:sym typeface="Symbol" pitchFamily="18" charset="2"/>
              </a:rPr>
              <a:t>Para P = Verdade e Q,R = Falso:</a:t>
            </a:r>
          </a:p>
          <a:p>
            <a:pPr lvl="1"/>
            <a:r>
              <a:rPr lang="en-GB" smtClean="0">
                <a:sym typeface="Symbol" pitchFamily="18" charset="2"/>
              </a:rPr>
              <a:t>(Q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(R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~P))  ((~Q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R)</a:t>
            </a:r>
          </a:p>
          <a:p>
            <a:r>
              <a:rPr lang="en-GB" smtClean="0">
                <a:sym typeface="Symbol" pitchFamily="18" charset="2"/>
              </a:rPr>
              <a:t>Para R = Verdade:</a:t>
            </a:r>
          </a:p>
          <a:p>
            <a:pPr lvl="1"/>
            <a:r>
              <a:rPr lang="en-GB" smtClean="0">
                <a:sym typeface="Symbol" pitchFamily="18" charset="2"/>
              </a:rPr>
              <a:t>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~Q  R </a:t>
            </a:r>
          </a:p>
          <a:p>
            <a:r>
              <a:rPr lang="en-GB" smtClean="0">
                <a:sym typeface="Symbol" pitchFamily="18" charset="2"/>
              </a:rPr>
              <a:t>Para Q = Verdade:</a:t>
            </a:r>
          </a:p>
          <a:p>
            <a:pPr lvl="1"/>
            <a:r>
              <a:rPr lang="en-GB" smtClean="0">
                <a:sym typeface="Symbol" pitchFamily="18" charset="2"/>
              </a:rPr>
              <a:t>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(~Q </a:t>
            </a:r>
            <a:r>
              <a:rPr lang="en-GB" smtClean="0">
                <a:sym typeface="Wingdings 3" pitchFamily="18" charset="2"/>
              </a:rPr>
              <a:t> </a:t>
            </a:r>
            <a:r>
              <a:rPr lang="en-GB" smtClean="0">
                <a:sym typeface="Symbol" pitchFamily="18" charset="2"/>
              </a:rPr>
              <a:t>~P) 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2FD79-0B63-42D3-B498-79021A820427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parêntesis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smtClean="0"/>
              <a:t>A </a:t>
            </a:r>
            <a:r>
              <a:rPr lang="en-US" dirty="0" err="1" smtClean="0"/>
              <a:t>expressão</a:t>
            </a:r>
            <a:r>
              <a:rPr lang="en-US" dirty="0" smtClean="0"/>
              <a:t> P</a:t>
            </a:r>
            <a:r>
              <a:rPr lang="en-GB" dirty="0" smtClean="0">
                <a:sym typeface="Symbol"/>
              </a:rPr>
              <a:t>QR </a:t>
            </a:r>
            <a:r>
              <a:rPr lang="en-GB" dirty="0" err="1" smtClean="0">
                <a:sym typeface="Symbol"/>
              </a:rPr>
              <a:t>pode</a:t>
            </a:r>
            <a:r>
              <a:rPr lang="en-GB" dirty="0" smtClean="0">
                <a:sym typeface="Symbol"/>
              </a:rPr>
              <a:t> ser </a:t>
            </a:r>
            <a:r>
              <a:rPr lang="en-GB" dirty="0" err="1" smtClean="0">
                <a:sym typeface="Symbol"/>
              </a:rPr>
              <a:t>interpretada</a:t>
            </a:r>
            <a:r>
              <a:rPr lang="en-GB" dirty="0" smtClean="0">
                <a:sym typeface="Symbol"/>
              </a:rPr>
              <a:t> de </a:t>
            </a:r>
            <a:r>
              <a:rPr lang="en-GB" dirty="0" err="1" smtClean="0">
                <a:sym typeface="Symbol"/>
              </a:rPr>
              <a:t>duas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formas</a:t>
            </a:r>
            <a:r>
              <a:rPr lang="en-GB" dirty="0" smtClean="0">
                <a:sym typeface="Symbol"/>
              </a:rPr>
              <a:t> (com </a:t>
            </a:r>
            <a:r>
              <a:rPr lang="en-GB" dirty="0" err="1" smtClean="0">
                <a:sym typeface="Symbol"/>
              </a:rPr>
              <a:t>valores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lógicos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distintos</a:t>
            </a:r>
            <a:r>
              <a:rPr lang="en-GB" dirty="0" smtClean="0">
                <a:sym typeface="Symbol"/>
              </a:rPr>
              <a:t>):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(P</a:t>
            </a:r>
            <a:r>
              <a:rPr lang="en-GB" dirty="0" smtClean="0">
                <a:sym typeface="Symbol"/>
              </a:rPr>
              <a:t>Q)R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(QR)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err="1" smtClean="0">
                <a:sym typeface="Symbol"/>
              </a:rPr>
              <a:t>Ordem</a:t>
            </a:r>
            <a:r>
              <a:rPr lang="en-GB" dirty="0" smtClean="0">
                <a:sym typeface="Symbol"/>
              </a:rPr>
              <a:t> de </a:t>
            </a:r>
            <a:r>
              <a:rPr lang="en-GB" dirty="0" err="1" smtClean="0">
                <a:sym typeface="Symbol"/>
              </a:rPr>
              <a:t>Precedência</a:t>
            </a:r>
            <a:r>
              <a:rPr lang="en-GB" dirty="0" smtClean="0">
                <a:sym typeface="Symbol"/>
              </a:rPr>
              <a:t> dos </a:t>
            </a:r>
            <a:r>
              <a:rPr lang="en-GB" dirty="0" err="1" smtClean="0">
                <a:sym typeface="Symbol"/>
              </a:rPr>
              <a:t>conectivos</a:t>
            </a:r>
            <a:endParaRPr lang="en-GB" dirty="0" smtClean="0">
              <a:sym typeface="Symbol"/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~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en-GB" u="sng" dirty="0" err="1" smtClean="0">
                <a:sym typeface="Symbol"/>
              </a:rPr>
              <a:t></a:t>
            </a:r>
            <a:endParaRPr lang="en-GB" u="sng" dirty="0" smtClean="0">
              <a:sym typeface="Symbol"/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30453-0E36-445D-A7D9-2A95B1A049E6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Construir a tabela-verdade</a:t>
            </a:r>
          </a:p>
          <a:p>
            <a:pPr lvl="1"/>
            <a:r>
              <a:rPr lang="en-US" smtClean="0"/>
              <a:t>~(P</a:t>
            </a:r>
            <a:r>
              <a:rPr lang="en-GB" smtClean="0">
                <a:sym typeface="Symbol" pitchFamily="18" charset="2"/>
              </a:rPr>
              <a:t>~</a:t>
            </a:r>
            <a:r>
              <a:rPr lang="en-US" smtClean="0"/>
              <a:t>Q</a:t>
            </a:r>
            <a:r>
              <a:rPr lang="pt-PT" smtClean="0">
                <a:sym typeface="Symbol" pitchFamily="18" charset="2"/>
              </a:rPr>
              <a:t>)</a:t>
            </a:r>
          </a:p>
          <a:p>
            <a:pPr lvl="1"/>
            <a:r>
              <a:rPr lang="en-US" smtClean="0"/>
              <a:t>~(P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</a:t>
            </a:r>
            <a:r>
              <a:rPr lang="en-US" smtClean="0"/>
              <a:t>Q</a:t>
            </a:r>
            <a:r>
              <a:rPr lang="pt-PT" smtClean="0">
                <a:sym typeface="Symbol" pitchFamily="18" charset="2"/>
              </a:rPr>
              <a:t>)</a:t>
            </a:r>
          </a:p>
          <a:p>
            <a:pPr lvl="1"/>
            <a:r>
              <a:rPr lang="pt-PT" smtClean="0">
                <a:sym typeface="Symbol" pitchFamily="18" charset="2"/>
              </a:rPr>
              <a:t>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pt-PT" smtClean="0">
                <a:sym typeface="Symbol" pitchFamily="18" charset="2"/>
              </a:rPr>
              <a:t>Q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pt-PT" smtClean="0">
                <a:sym typeface="Symbol" pitchFamily="18" charset="2"/>
              </a:rPr>
              <a:t>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pt-PT" smtClean="0">
                <a:sym typeface="Symbol" pitchFamily="18" charset="2"/>
              </a:rPr>
              <a:t>Q</a:t>
            </a:r>
          </a:p>
          <a:p>
            <a:pPr lvl="1"/>
            <a:r>
              <a:rPr lang="pt-PT" smtClean="0">
                <a:sym typeface="Symbol" pitchFamily="18" charset="2"/>
              </a:rPr>
              <a:t>~P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pt-PT" smtClean="0">
                <a:sym typeface="Symbol" pitchFamily="18" charset="2"/>
              </a:rPr>
              <a:t>(Q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pt-PT" smtClean="0">
                <a:sym typeface="Symbol" pitchFamily="18" charset="2"/>
              </a:rPr>
              <a:t>P)</a:t>
            </a:r>
          </a:p>
          <a:p>
            <a:pPr lvl="1"/>
            <a:r>
              <a:rPr lang="en-US" smtClean="0"/>
              <a:t>(P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PQ</a:t>
            </a:r>
          </a:p>
          <a:p>
            <a:pPr lvl="1"/>
            <a:r>
              <a:rPr lang="en-GB" smtClean="0">
                <a:sym typeface="Symbol" pitchFamily="18" charset="2"/>
              </a:rPr>
              <a:t>Q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~QP</a:t>
            </a:r>
          </a:p>
          <a:p>
            <a:pPr lvl="1"/>
            <a:r>
              <a:rPr lang="en-GB" smtClean="0">
                <a:sym typeface="Symbol" pitchFamily="18" charset="2"/>
              </a:rPr>
              <a:t>(P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~Q)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~PQ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E0651-2B83-4476-95E4-597A9564F4B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Suprimir o maior nº de parêntesis possível</a:t>
            </a:r>
          </a:p>
          <a:p>
            <a:pPr lvl="1"/>
            <a:r>
              <a:rPr lang="pt-PT" smtClean="0"/>
              <a:t>((Q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(RQ))</a:t>
            </a:r>
            <a:r>
              <a:rPr lang="en-GB" smtClean="0">
                <a:sym typeface="Wingdings 3" pitchFamily="18" charset="2"/>
              </a:rPr>
              <a:t> 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(P(~(~Q)))) </a:t>
            </a:r>
            <a:endParaRPr lang="pt-PT" smtClean="0">
              <a:sym typeface="Symbol" pitchFamily="18" charset="2"/>
            </a:endParaRPr>
          </a:p>
          <a:p>
            <a:pPr lvl="1"/>
            <a:r>
              <a:rPr lang="pt-PT" smtClean="0">
                <a:sym typeface="Symbol" pitchFamily="18" charset="2"/>
              </a:rPr>
              <a:t>((P</a:t>
            </a:r>
            <a:r>
              <a:rPr lang="en-GB" smtClean="0">
                <a:sym typeface="Symbol" pitchFamily="18" charset="2"/>
              </a:rPr>
              <a:t>(~(~Q)))</a:t>
            </a:r>
            <a:r>
              <a:rPr lang="en-GB" smtClean="0">
                <a:sym typeface="Wingdings 3" pitchFamily="18" charset="2"/>
              </a:rPr>
              <a:t> 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(Q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(RQ)))</a:t>
            </a:r>
            <a:endParaRPr lang="pt-PT" smtClean="0">
              <a:sym typeface="Symbol" pitchFamily="18" charset="2"/>
            </a:endParaRPr>
          </a:p>
          <a:p>
            <a:pPr lvl="1"/>
            <a:r>
              <a:rPr lang="pt-PT" smtClean="0">
                <a:sym typeface="Symbol" pitchFamily="18" charset="2"/>
              </a:rPr>
              <a:t>(((P</a:t>
            </a:r>
            <a:r>
              <a:rPr lang="en-GB" smtClean="0">
                <a:sym typeface="Symbol" pitchFamily="18" charset="2"/>
              </a:rPr>
              <a:t>Q)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(~R))((((~Q)R)Q)))</a:t>
            </a:r>
            <a:endParaRPr lang="pt-PT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92599-63DE-4830-BC74-66664343F8F2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Tautologias</a:t>
            </a:r>
            <a:r>
              <a:rPr lang="en-US" dirty="0" smtClean="0"/>
              <a:t>, </a:t>
            </a:r>
            <a:r>
              <a:rPr lang="en-US" dirty="0" err="1" smtClean="0"/>
              <a:t>Contradições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Contingências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tautologia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 proposição ρ(P, Q, R, …) que, independente dos valores lógicos de suas proposições componentes, resulte sempre em verdade.</a:t>
            </a:r>
          </a:p>
          <a:p>
            <a:r>
              <a:rPr lang="en-US" smtClean="0"/>
              <a:t>Exemplo: ~(P 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 ~P)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513263"/>
          <a:ext cx="6096000" cy="111283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~P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P 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Gothic" pitchFamily="49" charset="-128"/>
                          <a:ea typeface="MS Gothic" pitchFamily="49" charset="-128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~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Gothic" pitchFamily="49" charset="-128"/>
                          <a:ea typeface="MS Gothic" pitchFamily="49" charset="-128"/>
                        </a:rPr>
                        <a:t>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~(P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~P)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BB1D3-99EA-4433-B0D8-54886EC9E000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tautologia</a:t>
            </a:r>
            <a:endParaRPr lang="en-US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Outros exemplos</a:t>
            </a:r>
          </a:p>
          <a:p>
            <a:pPr lvl="1"/>
            <a:r>
              <a:rPr lang="en-US" smtClean="0"/>
              <a:t>P </a:t>
            </a:r>
            <a:r>
              <a:rPr lang="en-GB" smtClean="0">
                <a:sym typeface="Symbol" pitchFamily="18" charset="2"/>
              </a:rPr>
              <a:t> </a:t>
            </a:r>
            <a:r>
              <a:rPr lang="en-US" smtClean="0"/>
              <a:t>~P</a:t>
            </a:r>
          </a:p>
          <a:p>
            <a:pPr lvl="1"/>
            <a:r>
              <a:rPr lang="en-US" smtClean="0"/>
              <a:t>P </a:t>
            </a:r>
            <a:r>
              <a:rPr lang="en-GB" smtClean="0">
                <a:sym typeface="Symbol" pitchFamily="18" charset="2"/>
              </a:rPr>
              <a:t> ~(P  Q)</a:t>
            </a:r>
          </a:p>
          <a:p>
            <a:pPr lvl="1"/>
            <a:r>
              <a:rPr lang="en-GB" smtClean="0">
                <a:sym typeface="Symbol" pitchFamily="18" charset="2"/>
              </a:rPr>
              <a:t>P  Q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(P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Q)</a:t>
            </a:r>
          </a:p>
          <a:p>
            <a:pPr lvl="1"/>
            <a:r>
              <a:rPr lang="en-GB" smtClean="0">
                <a:sym typeface="Symbol" pitchFamily="18" charset="2"/>
              </a:rPr>
              <a:t>P  (Q  ~Q)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P</a:t>
            </a:r>
          </a:p>
          <a:p>
            <a:pPr lvl="1"/>
            <a:r>
              <a:rPr lang="en-GB" smtClean="0">
                <a:sym typeface="Symbol" pitchFamily="18" charset="2"/>
              </a:rPr>
              <a:t>P  R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~Q  R</a:t>
            </a:r>
          </a:p>
          <a:p>
            <a:pPr lvl="1"/>
            <a:r>
              <a:rPr lang="en-GB" smtClean="0">
                <a:sym typeface="Symbol" pitchFamily="18" charset="2"/>
              </a:rPr>
              <a:t>((P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R)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(Q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R)) </a:t>
            </a:r>
            <a:r>
              <a:rPr 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BEC7-2570-41D0-8A86-131A8BD3567A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Avaliações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provas escritas (conteúdo parcial)</a:t>
            </a:r>
          </a:p>
          <a:p>
            <a:r>
              <a:rPr lang="en-US" smtClean="0"/>
              <a:t>listas de exercícios teóricos e práticos</a:t>
            </a:r>
          </a:p>
          <a:p>
            <a:r>
              <a:rPr lang="en-US" smtClean="0"/>
              <a:t>exame final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35E5C-D060-4D1E-B461-55B62AF07D1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tautologia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Princípio da Substituição</a:t>
            </a:r>
          </a:p>
          <a:p>
            <a:pPr lvl="1"/>
            <a:r>
              <a:rPr lang="en-US" smtClean="0"/>
              <a:t>Se ρ(P,Q,R,…) é uma tautologia então ρ(P</a:t>
            </a:r>
            <a:r>
              <a:rPr lang="en-US" baseline="-25000" smtClean="0"/>
              <a:t>0</a:t>
            </a:r>
            <a:r>
              <a:rPr lang="en-US" smtClean="0"/>
              <a:t>, Q</a:t>
            </a:r>
            <a:r>
              <a:rPr lang="en-US" baseline="-25000" smtClean="0"/>
              <a:t>0</a:t>
            </a:r>
            <a:r>
              <a:rPr lang="en-US" smtClean="0"/>
              <a:t>, R</a:t>
            </a:r>
            <a:r>
              <a:rPr lang="en-US" baseline="-25000" smtClean="0"/>
              <a:t>0</a:t>
            </a:r>
            <a:r>
              <a:rPr lang="en-US" smtClean="0"/>
              <a:t>, …) também será uma tautologia, independente dos valores de P</a:t>
            </a:r>
            <a:r>
              <a:rPr lang="en-US" baseline="-25000" smtClean="0"/>
              <a:t>0</a:t>
            </a:r>
            <a:r>
              <a:rPr lang="en-US" smtClean="0"/>
              <a:t>, Q</a:t>
            </a:r>
            <a:r>
              <a:rPr lang="en-US" baseline="-25000" smtClean="0"/>
              <a:t>0</a:t>
            </a:r>
            <a:r>
              <a:rPr lang="en-US" smtClean="0"/>
              <a:t>, R</a:t>
            </a:r>
            <a:r>
              <a:rPr lang="en-US" baseline="-25000" smtClean="0"/>
              <a:t>0</a:t>
            </a:r>
            <a:r>
              <a:rPr lang="en-US" smtClean="0"/>
              <a:t>,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195FF-118F-417A-9341-3FAA30F69265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contradição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 proposição ρ(P, Q, R, …) que, independente dos valores lógicos de suas proposições componentes, resulte sempre em falsidade.</a:t>
            </a:r>
          </a:p>
          <a:p>
            <a:r>
              <a:rPr lang="en-US" smtClean="0"/>
              <a:t>Exemplo: P 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 ~P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513263"/>
          <a:ext cx="6096000" cy="1112837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~P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P 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Gothic" pitchFamily="49" charset="-128"/>
                          <a:ea typeface="MS Gothic" pitchFamily="49" charset="-128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~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Gothic" pitchFamily="49" charset="-128"/>
                          <a:ea typeface="MS Gothic" pitchFamily="49" charset="-128"/>
                        </a:rPr>
                        <a:t>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FCD3E-CF2B-4555-ABBC-3958DA0BFD38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contradição</a:t>
            </a:r>
            <a:endParaRPr lang="en-US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Outros Exemplos:</a:t>
            </a:r>
          </a:p>
          <a:p>
            <a:pPr lvl="1"/>
            <a:r>
              <a:rPr lang="en-US" smtClean="0"/>
              <a:t>P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 ~P</a:t>
            </a:r>
          </a:p>
          <a:p>
            <a:pPr lvl="1"/>
            <a:r>
              <a:rPr lang="en-US" smtClean="0"/>
              <a:t>(P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Q)</a:t>
            </a:r>
            <a:r>
              <a:rPr lang="en-GB" smtClean="0">
                <a:sym typeface="Symbol" pitchFamily="18" charset="2"/>
              </a:rPr>
              <a:t>  ~(PQ)</a:t>
            </a:r>
          </a:p>
          <a:p>
            <a:pPr lvl="1"/>
            <a:r>
              <a:rPr lang="en-GB" smtClean="0">
                <a:sym typeface="Symbol" pitchFamily="18" charset="2"/>
              </a:rPr>
              <a:t>~P(P~Q)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55109-4B7A-438D-89C8-CD437F0B4E8D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contingência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Qualquer proposição ρ(P, Q, R, …) que não é uma tautologia nem contradição.</a:t>
            </a:r>
          </a:p>
          <a:p>
            <a:r>
              <a:rPr lang="en-US" smtClean="0"/>
              <a:t>Exemplo: 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~P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114800"/>
          <a:ext cx="6096000" cy="111283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~P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P </a:t>
                      </a: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  <a:sym typeface="Wingdings 3" pitchFamily="18" charset="2"/>
                        </a:rPr>
                        <a:t>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 ~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Gothic" pitchFamily="49" charset="-128"/>
                          <a:ea typeface="MS Gothic" pitchFamily="49" charset="-128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Book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0E8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3394D-AA7A-48A2-9CE3-FE77A23947EA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Classifique as proposições abaixo como tautológicas, contraditórias ou contingentes:</a:t>
            </a:r>
          </a:p>
          <a:p>
            <a:pPr lvl="1"/>
            <a:r>
              <a:rPr lang="en-US" smtClean="0"/>
              <a:t>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P)(</a:t>
            </a:r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~P)</a:t>
            </a:r>
          </a:p>
          <a:p>
            <a:pPr lvl="1"/>
            <a:r>
              <a:rPr lang="en-GB" smtClean="0">
                <a:sym typeface="Symbol" pitchFamily="18" charset="2"/>
              </a:rPr>
              <a:t>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Q~Q)</a:t>
            </a:r>
          </a:p>
          <a:p>
            <a:pPr lvl="1"/>
            <a:r>
              <a:rPr lang="en-GB" smtClean="0">
                <a:sym typeface="Symbol" pitchFamily="18" charset="2"/>
              </a:rPr>
              <a:t>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(PR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QR)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0D8BF-8EBF-477B-AFED-B16FEB95E0C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Implicação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implicação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Diz-se que uma proposição ρ(P,Q,R,…) implica logicamente uma proposição σ(P,Q,R,…), se estas respectivamente nunca assumirem os valores “V” e “F” simultaneamente.</a:t>
            </a:r>
          </a:p>
          <a:p>
            <a:r>
              <a:rPr lang="en-US" smtClean="0"/>
              <a:t>Representação</a:t>
            </a:r>
          </a:p>
          <a:p>
            <a:pPr lvl="1"/>
            <a:r>
              <a:rPr lang="en-US" smtClean="0"/>
              <a:t>ρ(P,Q,R,…)</a:t>
            </a:r>
            <a:r>
              <a:rPr lang="en-GB" smtClean="0">
                <a:sym typeface="Symbol" pitchFamily="18" charset="2"/>
              </a:rPr>
              <a:t>  </a:t>
            </a:r>
            <a:r>
              <a:rPr lang="en-US" smtClean="0"/>
              <a:t>σ(P,Q,R,…)</a:t>
            </a:r>
          </a:p>
          <a:p>
            <a:r>
              <a:rPr lang="en-US" smtClean="0"/>
              <a:t>Toda proposição implica uma tautologia</a:t>
            </a:r>
          </a:p>
          <a:p>
            <a:r>
              <a:rPr lang="en-US" smtClean="0"/>
              <a:t>Só uma contradição implica uma contradição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B8A26-F757-4692-B986-26EB48680EB4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implicação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Propriedade Reflexiva</a:t>
            </a:r>
          </a:p>
          <a:p>
            <a:pPr lvl="1"/>
            <a:r>
              <a:rPr lang="en-US" smtClean="0"/>
              <a:t>ρ(P,Q,R,…) </a:t>
            </a:r>
            <a:r>
              <a:rPr lang="en-GB" smtClean="0">
                <a:sym typeface="Symbol" pitchFamily="18" charset="2"/>
              </a:rPr>
              <a:t> </a:t>
            </a:r>
            <a:r>
              <a:rPr lang="en-US" smtClean="0"/>
              <a:t>ρ(P,Q,R,…)</a:t>
            </a:r>
          </a:p>
          <a:p>
            <a:r>
              <a:rPr lang="en-US" smtClean="0"/>
              <a:t>Propriedade transitiva</a:t>
            </a:r>
          </a:p>
          <a:p>
            <a:pPr lvl="1"/>
            <a:r>
              <a:rPr lang="en-US" smtClean="0"/>
              <a:t>Se ρ(P,Q,R,…) </a:t>
            </a:r>
            <a:r>
              <a:rPr lang="en-GB" smtClean="0">
                <a:sym typeface="Symbol" pitchFamily="18" charset="2"/>
              </a:rPr>
              <a:t> </a:t>
            </a:r>
            <a:r>
              <a:rPr lang="en-US" smtClean="0"/>
              <a:t>σ(P,Q,R,…) e</a:t>
            </a:r>
          </a:p>
          <a:p>
            <a:pPr lvl="1"/>
            <a:r>
              <a:rPr lang="en-US" smtClean="0"/>
              <a:t>σ(P,Q,R,…) </a:t>
            </a:r>
            <a:r>
              <a:rPr lang="en-GB" smtClean="0">
                <a:sym typeface="Symbol" pitchFamily="18" charset="2"/>
              </a:rPr>
              <a:t> </a:t>
            </a:r>
            <a:r>
              <a:rPr lang="en-US" smtClean="0"/>
              <a:t>φ(P,Q,R,…) então</a:t>
            </a:r>
          </a:p>
          <a:p>
            <a:pPr lvl="1"/>
            <a:r>
              <a:rPr lang="en-US" smtClean="0"/>
              <a:t>ρ(P,Q,R,…) </a:t>
            </a:r>
            <a:r>
              <a:rPr lang="en-GB" smtClean="0">
                <a:sym typeface="Symbol" pitchFamily="18" charset="2"/>
              </a:rPr>
              <a:t> </a:t>
            </a:r>
            <a:r>
              <a:rPr lang="en-US" smtClean="0"/>
              <a:t>φ(P,Q,R,…)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29A18-C7ED-4E53-9E62-127D96723A3A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implicação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 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Q, 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 e 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Q:</a:t>
            </a:r>
          </a:p>
          <a:p>
            <a:pPr lvl="1"/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 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</a:t>
            </a:r>
          </a:p>
          <a:p>
            <a:pPr lvl="1"/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 </a:t>
            </a:r>
            <a:r>
              <a:rPr lang="en-GB" smtClean="0">
                <a:sym typeface="Symbol" pitchFamily="18" charset="2"/>
              </a:rPr>
              <a:t> </a:t>
            </a:r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</a:t>
            </a:r>
          </a:p>
          <a:p>
            <a:r>
              <a:rPr lang="en-US" smtClean="0"/>
              <a:t>Regras de Inferência</a:t>
            </a:r>
          </a:p>
          <a:p>
            <a:pPr lvl="1"/>
            <a:r>
              <a:rPr lang="en-US" smtClean="0"/>
              <a:t>P 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    e    Q 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 (Adição)</a:t>
            </a:r>
          </a:p>
          <a:p>
            <a:pPr lvl="1"/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 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P    e    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 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Q (Simplificação)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2838D-807A-4E2D-AF84-57AAA28A1D60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implicação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 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Q,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 e 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 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</a:t>
            </a:r>
          </a:p>
          <a:p>
            <a:pPr lvl="1"/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 </a:t>
            </a:r>
            <a:r>
              <a:rPr lang="en-GB" smtClean="0">
                <a:sym typeface="Symbol" pitchFamily="18" charset="2"/>
              </a:rPr>
              <a:t> </a:t>
            </a:r>
            <a:r>
              <a:rPr lang="pt-PT" smtClean="0"/>
              <a:t>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P</a:t>
            </a:r>
            <a:endParaRPr lang="en-US" smtClean="0"/>
          </a:p>
          <a:p>
            <a:pPr lvl="1">
              <a:buFont typeface="Wingdings 2" pitchFamily="18" charset="2"/>
              <a:buNone/>
            </a:pP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BE4B2-741E-41BC-8FC9-D0295573ABB2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bibliografia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</a:t>
            </a:r>
            <a:r>
              <a:rPr lang="en-US" dirty="0" err="1" smtClean="0"/>
              <a:t>sugerida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Souza, João Nunes de, “Lógica para Ciência da Computação”, Ed. Campus, 2002</a:t>
            </a:r>
          </a:p>
          <a:p>
            <a:r>
              <a:rPr lang="en-US" smtClean="0"/>
              <a:t>Filho, Edgard de Alencar, “Iniciação à Lógica Matemática”, Nobel, 2000.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6D414-B4D3-4373-9589-3F143273D84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implicação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Silogismo</a:t>
            </a:r>
            <a:r>
              <a:rPr lang="en-US" dirty="0" smtClean="0"/>
              <a:t> </a:t>
            </a:r>
            <a:r>
              <a:rPr lang="en-US" dirty="0" err="1" smtClean="0"/>
              <a:t>Disjuntivo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(P</a:t>
            </a:r>
            <a:r>
              <a:rPr lang="en-GB" dirty="0" smtClean="0">
                <a:sym typeface="Symbol"/>
              </a:rPr>
              <a:t>Q) ~P </a:t>
            </a:r>
            <a:r>
              <a:rPr lang="en-GB" dirty="0" err="1" smtClean="0">
                <a:sym typeface="Symbol"/>
              </a:rPr>
              <a:t></a:t>
            </a:r>
            <a:r>
              <a:rPr lang="en-GB" dirty="0" smtClean="0">
                <a:sym typeface="Symbol"/>
              </a:rPr>
              <a:t> Q     </a:t>
            </a:r>
            <a:r>
              <a:rPr lang="en-GB" dirty="0" err="1" smtClean="0">
                <a:sym typeface="Symbol"/>
              </a:rPr>
              <a:t>ou</a:t>
            </a:r>
            <a:r>
              <a:rPr lang="en-GB" dirty="0" smtClean="0">
                <a:sym typeface="Symbol"/>
              </a:rPr>
              <a:t>    </a:t>
            </a:r>
            <a:r>
              <a:rPr lang="en-US" dirty="0" smtClean="0"/>
              <a:t>(P</a:t>
            </a:r>
            <a:r>
              <a:rPr lang="en-GB" dirty="0" smtClean="0">
                <a:sym typeface="Symbol"/>
              </a:rPr>
              <a:t>Q) ~Q </a:t>
            </a:r>
            <a:r>
              <a:rPr lang="en-GB" dirty="0" err="1" smtClean="0">
                <a:sym typeface="Symbol"/>
              </a:rPr>
              <a:t></a:t>
            </a:r>
            <a:r>
              <a:rPr lang="en-GB" dirty="0" smtClean="0">
                <a:sym typeface="Symbol"/>
              </a:rPr>
              <a:t> P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smtClean="0">
                <a:sym typeface="Symbol"/>
              </a:rPr>
              <a:t>Modus Ponens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(P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Q)</a:t>
            </a:r>
            <a:r>
              <a:rPr lang="en-GB" dirty="0" smtClean="0">
                <a:sym typeface="Symbol"/>
              </a:rPr>
              <a:t>P </a:t>
            </a:r>
            <a:r>
              <a:rPr lang="en-GB" dirty="0" err="1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en-GB" dirty="0" smtClean="0">
                <a:sym typeface="Symbol"/>
              </a:rPr>
              <a:t>Q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smtClean="0">
                <a:sym typeface="Symbol"/>
              </a:rPr>
              <a:t>Modus </a:t>
            </a:r>
            <a:r>
              <a:rPr lang="en-GB" dirty="0" err="1" smtClean="0">
                <a:sym typeface="Symbol"/>
              </a:rPr>
              <a:t>Tollens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(P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Q)</a:t>
            </a:r>
            <a:r>
              <a:rPr lang="en-GB" dirty="0" smtClean="0">
                <a:sym typeface="Symbol"/>
              </a:rPr>
              <a:t>~Q </a:t>
            </a:r>
            <a:r>
              <a:rPr lang="en-GB" dirty="0" err="1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err="1" smtClean="0">
                <a:sym typeface="Symbol"/>
              </a:rPr>
              <a:t>Silogismo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Hipotético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(P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Q)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(</a:t>
            </a:r>
            <a:r>
              <a:rPr lang="en-US" dirty="0" smtClean="0"/>
              <a:t>Q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R) </a:t>
            </a:r>
            <a:r>
              <a:rPr lang="en-GB" dirty="0" err="1" smtClean="0">
                <a:sym typeface="Symbol"/>
              </a:rPr>
              <a:t></a:t>
            </a:r>
            <a:r>
              <a:rPr lang="en-US" dirty="0" smtClean="0"/>
              <a:t> P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R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>
                <a:sym typeface="Symbol"/>
              </a:rPr>
              <a:t>Princípio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Inconsistência</a:t>
            </a:r>
            <a:endParaRPr lang="en-US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>
                <a:sym typeface="Symbol"/>
              </a:rPr>
              <a:t>P</a:t>
            </a:r>
            <a:r>
              <a:rPr lang="en-GB" dirty="0" err="1" smtClean="0">
                <a:sym typeface="Symbol"/>
              </a:rPr>
              <a:t></a:t>
            </a:r>
            <a:r>
              <a:rPr lang="en-US" dirty="0" smtClean="0">
                <a:sym typeface="Symbol"/>
              </a:rPr>
              <a:t>~P </a:t>
            </a:r>
            <a:r>
              <a:rPr lang="en-GB" dirty="0" err="1" smtClean="0">
                <a:sym typeface="Symbol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Q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CEA73-B8C4-4633-A66C-30EEA82A6895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Franklin Gothic Medium" pitchFamily="34" charset="0"/>
              <a:buAutoNum type="arabicPeriod"/>
            </a:pPr>
            <a:r>
              <a:rPr lang="en-US" smtClean="0"/>
              <a:t>Mostre que:</a:t>
            </a:r>
          </a:p>
          <a:p>
            <a:pPr lvl="1"/>
            <a:r>
              <a:rPr lang="en-US" smtClean="0"/>
              <a:t>Q 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Q</a:t>
            </a:r>
          </a:p>
          <a:p>
            <a:pPr lvl="1"/>
            <a:r>
              <a:rPr lang="en-US" smtClean="0"/>
              <a:t>Q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US" smtClean="0"/>
              <a:t> 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GB" smtClean="0"/>
              <a:t> </a:t>
            </a:r>
            <a:r>
              <a:rPr lang="en-US" smtClean="0"/>
              <a:t>P</a:t>
            </a:r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en-US" smtClean="0"/>
              <a:t>Mostre que 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GB" smtClean="0"/>
              <a:t> </a:t>
            </a:r>
            <a:r>
              <a:rPr lang="en-GB" smtClean="0">
                <a:sym typeface="Symbol" pitchFamily="18" charset="2"/>
              </a:rPr>
              <a:t>~</a:t>
            </a:r>
            <a:r>
              <a:rPr lang="en-US" smtClean="0"/>
              <a:t>Q  não implica 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Q</a:t>
            </a:r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en-US" smtClean="0"/>
              <a:t>Mostre que (X≠0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X=Y) X≠Y 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X=0</a:t>
            </a:r>
            <a:r>
              <a:rPr lang="en-US" smtClean="0"/>
              <a:t> 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50270-8D22-42A7-9B44-D8F9B59F8854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Diz-se que uma proposição ρ(P,Q,R,…) é logicamente equivalente a uma proposição σ(P,Q,R,…), se as tabelas-verdade dessas proposições forem </a:t>
            </a:r>
            <a:r>
              <a:rPr lang="en-US" u="sng" smtClean="0"/>
              <a:t>idênticas</a:t>
            </a:r>
            <a:r>
              <a:rPr lang="en-US" smtClean="0"/>
              <a:t>.</a:t>
            </a:r>
          </a:p>
          <a:p>
            <a:r>
              <a:rPr lang="en-US" smtClean="0"/>
              <a:t>Tautologias são sempre equivalentes</a:t>
            </a:r>
          </a:p>
          <a:p>
            <a:r>
              <a:rPr lang="en-US" smtClean="0"/>
              <a:t>Contradições são sempre equivalentes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757B-06DC-403E-8585-B99C32A4BA2F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Propriedades da Equivalência Lógica</a:t>
            </a:r>
          </a:p>
          <a:p>
            <a:pPr lvl="1"/>
            <a:r>
              <a:rPr lang="en-GB" smtClean="0">
                <a:sym typeface="Symbol" pitchFamily="18" charset="2"/>
              </a:rPr>
              <a:t>Dupla negação: P  ~~P</a:t>
            </a:r>
            <a:endParaRPr lang="en-US" smtClean="0"/>
          </a:p>
          <a:p>
            <a:pPr lvl="1"/>
            <a:r>
              <a:rPr lang="en-US" smtClean="0"/>
              <a:t>Regra de CLAVIUS: (~P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P) </a:t>
            </a:r>
            <a:r>
              <a:rPr lang="en-GB" smtClean="0">
                <a:sym typeface="Symbol" pitchFamily="18" charset="2"/>
              </a:rPr>
              <a:t> P</a:t>
            </a:r>
          </a:p>
          <a:p>
            <a:pPr lvl="1"/>
            <a:r>
              <a:rPr lang="en-GB" smtClean="0">
                <a:sym typeface="Symbol" pitchFamily="18" charset="2"/>
              </a:rPr>
              <a:t>Regra da Absorção: (</a:t>
            </a:r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P</a:t>
            </a:r>
            <a:r>
              <a:rPr lang="en-US" smtClean="0"/>
              <a:t>Q) </a:t>
            </a:r>
            <a:r>
              <a:rPr lang="en-GB" smtClean="0">
                <a:sym typeface="Symbol" pitchFamily="18" charset="2"/>
              </a:rPr>
              <a:t> (</a:t>
            </a:r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Q)</a:t>
            </a:r>
          </a:p>
          <a:p>
            <a:pPr lvl="1"/>
            <a:r>
              <a:rPr lang="en-GB" smtClean="0">
                <a:sym typeface="Symbol" pitchFamily="18" charset="2"/>
              </a:rPr>
              <a:t>(</a:t>
            </a:r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Q) </a:t>
            </a:r>
            <a:r>
              <a:rPr lang="en-GB" smtClean="0">
                <a:sym typeface="Symbol" pitchFamily="18" charset="2"/>
              </a:rPr>
              <a:t> (~PQ)</a:t>
            </a:r>
          </a:p>
          <a:p>
            <a:pPr lvl="1"/>
            <a:r>
              <a:rPr lang="en-GB" smtClean="0">
                <a:sym typeface="Symbol" pitchFamily="18" charset="2"/>
              </a:rPr>
              <a:t>(</a:t>
            </a:r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 </a:t>
            </a:r>
            <a:r>
              <a:rPr lang="en-US" smtClean="0"/>
              <a:t>Q) </a:t>
            </a:r>
            <a:r>
              <a:rPr lang="en-GB" smtClean="0">
                <a:sym typeface="Symbol" pitchFamily="18" charset="2"/>
              </a:rPr>
              <a:t> (</a:t>
            </a:r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Q)</a:t>
            </a:r>
            <a:r>
              <a:rPr lang="en-GB" smtClean="0">
                <a:sym typeface="Symbol" pitchFamily="18" charset="2"/>
              </a:rPr>
              <a:t>(</a:t>
            </a:r>
            <a:r>
              <a:rPr lang="en-US" smtClean="0"/>
              <a:t>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P)</a:t>
            </a:r>
            <a:r>
              <a:rPr lang="en-GB" smtClean="0">
                <a:sym typeface="Symbol" pitchFamily="18" charset="2"/>
              </a:rPr>
              <a:t>   </a:t>
            </a:r>
            <a:endParaRPr lang="en-US" smtClean="0"/>
          </a:p>
          <a:p>
            <a:pPr lvl="1"/>
            <a:r>
              <a:rPr lang="en-GB" smtClean="0">
                <a:sym typeface="Symbol" pitchFamily="18" charset="2"/>
              </a:rPr>
              <a:t>(</a:t>
            </a:r>
            <a:r>
              <a:rPr lang="en-US" smtClean="0"/>
              <a:t>P</a:t>
            </a:r>
            <a:r>
              <a:rPr lang="en-GB" smtClean="0">
                <a:sym typeface="Wingdings 3" pitchFamily="18" charset="2"/>
              </a:rPr>
              <a:t> </a:t>
            </a:r>
            <a:r>
              <a:rPr lang="en-US" smtClean="0"/>
              <a:t>Q) </a:t>
            </a:r>
            <a:r>
              <a:rPr lang="en-GB" smtClean="0">
                <a:sym typeface="Symbol" pitchFamily="18" charset="2"/>
              </a:rPr>
              <a:t> (</a:t>
            </a:r>
            <a:r>
              <a:rPr lang="en-US" smtClean="0"/>
              <a:t>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Q)</a:t>
            </a:r>
            <a:r>
              <a:rPr lang="en-GB" smtClean="0">
                <a:sym typeface="Symbol" pitchFamily="18" charset="2"/>
              </a:rPr>
              <a:t>(~P~Q</a:t>
            </a:r>
            <a:r>
              <a:rPr lang="en-US" smtClean="0"/>
              <a:t>)</a:t>
            </a:r>
            <a:r>
              <a:rPr lang="en-GB" smtClean="0">
                <a:sym typeface="Symbol" pitchFamily="18" charset="2"/>
              </a:rPr>
              <a:t>   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7A6E6-B9A8-471F-906F-8E1922F0A9D2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Prove que (P</a:t>
            </a:r>
            <a:r>
              <a:rPr lang="en-GB" smtClean="0">
                <a:sym typeface="Symbol" pitchFamily="18" charset="2"/>
              </a:rPr>
              <a:t>~Q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falso)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Q)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641600"/>
          <a:ext cx="7343775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28"/>
                <a:gridCol w="371492"/>
                <a:gridCol w="505550"/>
                <a:gridCol w="772774"/>
                <a:gridCol w="1466166"/>
                <a:gridCol w="1153885"/>
                <a:gridCol w="2721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r>
                        <a:rPr lang="en-US" dirty="0" smtClean="0"/>
                        <a:t>~Q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  <a:r>
                        <a:rPr lang="en-GB" dirty="0" err="1" smtClean="0">
                          <a:sym typeface="Symbol"/>
                        </a:rPr>
                        <a:t></a:t>
                      </a:r>
                      <a:r>
                        <a:rPr lang="en-US" dirty="0" smtClean="0"/>
                        <a:t>~Q</a:t>
                      </a:r>
                      <a:r>
                        <a:rPr lang="en-GB" dirty="0" err="1" smtClean="0">
                          <a:sym typeface="Wingdings 3"/>
                        </a:rPr>
                        <a:t></a:t>
                      </a:r>
                      <a:r>
                        <a:rPr lang="en-US" dirty="0" err="1" smtClean="0"/>
                        <a:t>falso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GB" dirty="0" err="1" smtClean="0">
                          <a:sym typeface="Wingdings 3"/>
                        </a:rPr>
                        <a:t>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(P</a:t>
                      </a:r>
                      <a:r>
                        <a:rPr lang="en-GB" dirty="0" err="1" smtClean="0">
                          <a:sym typeface="Symbol"/>
                        </a:rPr>
                        <a:t>~Q</a:t>
                      </a:r>
                      <a:r>
                        <a:rPr lang="en-GB" dirty="0" err="1" smtClean="0">
                          <a:sym typeface="Wingdings 3"/>
                        </a:rPr>
                        <a:t></a:t>
                      </a:r>
                      <a:r>
                        <a:rPr lang="en-GB" dirty="0" err="1" smtClean="0">
                          <a:sym typeface="Symbol"/>
                        </a:rPr>
                        <a:t>falso</a:t>
                      </a:r>
                      <a:r>
                        <a:rPr lang="en-GB" dirty="0" smtClean="0">
                          <a:sym typeface="Symbol"/>
                        </a:rPr>
                        <a:t>)</a:t>
                      </a:r>
                      <a:r>
                        <a:rPr kumimoji="0"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 </a:t>
                      </a:r>
                      <a:r>
                        <a:rPr kumimoji="0"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</a:t>
                      </a:r>
                      <a:r>
                        <a:rPr lang="en-US" dirty="0" smtClean="0"/>
                        <a:t> </a:t>
                      </a:r>
                      <a:r>
                        <a:rPr lang="en-GB" dirty="0" smtClean="0">
                          <a:sym typeface="Symbol"/>
                        </a:rPr>
                        <a:t>(P</a:t>
                      </a:r>
                      <a:r>
                        <a:rPr lang="en-GB" dirty="0" smtClean="0">
                          <a:sym typeface="Wingdings 3"/>
                        </a:rPr>
                        <a:t></a:t>
                      </a:r>
                      <a:r>
                        <a:rPr lang="en-GB" dirty="0" smtClean="0">
                          <a:sym typeface="Symbol"/>
                        </a:rPr>
                        <a:t>Q)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AF64D-D3BE-4F47-9417-DCFF0F097D96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Dada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 temos:</a:t>
            </a:r>
          </a:p>
          <a:p>
            <a:pPr lvl="1"/>
            <a:r>
              <a:rPr lang="en-GB" smtClean="0">
                <a:sym typeface="Symbol" pitchFamily="18" charset="2"/>
              </a:rPr>
              <a:t>Proposição recíproca</a:t>
            </a:r>
          </a:p>
          <a:p>
            <a:pPr lvl="2"/>
            <a:r>
              <a:rPr lang="en-GB" smtClean="0">
                <a:sym typeface="Symbol" pitchFamily="18" charset="2"/>
              </a:rPr>
              <a:t>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P	</a:t>
            </a:r>
          </a:p>
          <a:p>
            <a:pPr lvl="1"/>
            <a:r>
              <a:rPr lang="en-GB" smtClean="0">
                <a:sym typeface="Symbol" pitchFamily="18" charset="2"/>
              </a:rPr>
              <a:t>Proposição contrária</a:t>
            </a:r>
          </a:p>
          <a:p>
            <a:pPr lvl="2"/>
            <a:r>
              <a:rPr lang="en-GB" smtClean="0">
                <a:sym typeface="Symbol" pitchFamily="18" charset="2"/>
              </a:rPr>
              <a:t>~P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~Q</a:t>
            </a:r>
          </a:p>
          <a:p>
            <a:pPr lvl="1"/>
            <a:r>
              <a:rPr lang="en-GB" smtClean="0">
                <a:sym typeface="Symbol" pitchFamily="18" charset="2"/>
              </a:rPr>
              <a:t>Proposição contrapositiva</a:t>
            </a:r>
          </a:p>
          <a:p>
            <a:pPr lvl="2"/>
            <a:r>
              <a:rPr lang="en-GB" smtClean="0">
                <a:sym typeface="Symbol" pitchFamily="18" charset="2"/>
              </a:rPr>
              <a:t>~Q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~P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B1FCB-34B6-4591-B4DD-485C8E54709D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6200" y="1600200"/>
          <a:ext cx="41656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28"/>
                <a:gridCol w="371492"/>
                <a:gridCol w="726452"/>
                <a:gridCol w="726452"/>
                <a:gridCol w="994566"/>
                <a:gridCol w="994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GB" dirty="0" err="1" smtClean="0">
                          <a:sym typeface="Wingdings 3"/>
                        </a:rPr>
                        <a:t>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GB" dirty="0" err="1" smtClean="0">
                          <a:sym typeface="Wingdings 3"/>
                        </a:rPr>
                        <a:t></a:t>
                      </a:r>
                      <a:r>
                        <a:rPr lang="en-US" dirty="0" smtClean="0"/>
                        <a:t>P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~P</a:t>
                      </a:r>
                      <a:r>
                        <a:rPr lang="en-GB" dirty="0" err="1" smtClean="0">
                          <a:sym typeface="Wingdings 3"/>
                        </a:rPr>
                        <a:t></a:t>
                      </a:r>
                      <a:r>
                        <a:rPr lang="en-GB" dirty="0" smtClean="0">
                          <a:sym typeface="Symbol"/>
                        </a:rPr>
                        <a:t>~</a:t>
                      </a:r>
                      <a:r>
                        <a:rPr lang="en-US" dirty="0" smtClean="0"/>
                        <a:t>Q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ym typeface="Symbol"/>
                        </a:rPr>
                        <a:t>~Q</a:t>
                      </a:r>
                      <a:r>
                        <a:rPr lang="en-GB" dirty="0" smtClean="0">
                          <a:sym typeface="Wingdings 3"/>
                        </a:rPr>
                        <a:t></a:t>
                      </a:r>
                      <a:r>
                        <a:rPr lang="en-GB" dirty="0" smtClean="0">
                          <a:sym typeface="Symbol"/>
                        </a:rPr>
                        <a:t>~P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419600" y="3468688"/>
            <a:ext cx="866775" cy="344487"/>
            <a:chOff x="4419600" y="3467894"/>
            <a:chExt cx="915194" cy="34448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419600" y="3809207"/>
              <a:ext cx="91519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4248194" y="3639300"/>
              <a:ext cx="344488" cy="16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162506" y="3638506"/>
              <a:ext cx="342901" cy="1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689350" y="3505200"/>
            <a:ext cx="2600325" cy="473075"/>
            <a:chOff x="4419600" y="3467894"/>
            <a:chExt cx="915194" cy="34448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419600" y="3810070"/>
              <a:ext cx="914635" cy="11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4248194" y="3639300"/>
              <a:ext cx="344488" cy="1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5162290" y="3638722"/>
              <a:ext cx="343332" cy="16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19400" y="5029200"/>
            <a:ext cx="3657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Franklin Gothic Book" pitchFamily="34" charset="0"/>
              </a:rPr>
              <a:t>Logo:</a:t>
            </a:r>
          </a:p>
          <a:p>
            <a:pPr algn="ctr"/>
            <a:r>
              <a:rPr lang="en-US">
                <a:latin typeface="Franklin Gothic Book" pitchFamily="34" charset="0"/>
              </a:rPr>
              <a:t>P</a:t>
            </a:r>
            <a:r>
              <a:rPr lang="en-GB"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>
                <a:latin typeface="Franklin Gothic Book" pitchFamily="34" charset="0"/>
              </a:rPr>
              <a:t>Q </a:t>
            </a:r>
            <a:r>
              <a:rPr lang="en-GB">
                <a:latin typeface="Franklin Gothic Book" pitchFamily="34" charset="0"/>
                <a:sym typeface="Symbol" pitchFamily="18" charset="2"/>
              </a:rPr>
              <a:t></a:t>
            </a:r>
            <a:r>
              <a:rPr lang="en-US">
                <a:latin typeface="Franklin Gothic Book" pitchFamily="34" charset="0"/>
              </a:rPr>
              <a:t> ~Q</a:t>
            </a:r>
            <a:r>
              <a:rPr lang="en-GB"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>
                <a:latin typeface="Franklin Gothic Book" pitchFamily="34" charset="0"/>
                <a:sym typeface="Symbol" pitchFamily="18" charset="2"/>
              </a:rPr>
              <a:t>~P</a:t>
            </a:r>
            <a:endParaRPr lang="en-US">
              <a:latin typeface="Franklin Gothic Book" pitchFamily="34" charset="0"/>
            </a:endParaRPr>
          </a:p>
          <a:p>
            <a:pPr algn="ctr"/>
            <a:r>
              <a:rPr lang="en-US">
                <a:latin typeface="Franklin Gothic Book" pitchFamily="34" charset="0"/>
              </a:rPr>
              <a:t>Q</a:t>
            </a:r>
            <a:r>
              <a:rPr lang="en-GB"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>
                <a:latin typeface="Franklin Gothic Book" pitchFamily="34" charset="0"/>
              </a:rPr>
              <a:t>P </a:t>
            </a:r>
            <a:r>
              <a:rPr lang="en-GB">
                <a:latin typeface="Franklin Gothic Book" pitchFamily="34" charset="0"/>
                <a:sym typeface="Symbol" pitchFamily="18" charset="2"/>
              </a:rPr>
              <a:t></a:t>
            </a:r>
            <a:r>
              <a:rPr lang="en-US">
                <a:latin typeface="Franklin Gothic Book" pitchFamily="34" charset="0"/>
              </a:rPr>
              <a:t> ~P</a:t>
            </a:r>
            <a:r>
              <a:rPr lang="en-GB"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>
                <a:latin typeface="Franklin Gothic Book" pitchFamily="34" charset="0"/>
                <a:sym typeface="Symbol" pitchFamily="18" charset="2"/>
              </a:rPr>
              <a:t>~Q</a:t>
            </a:r>
            <a:endParaRPr lang="en-US">
              <a:latin typeface="Franklin Gothic Book" pitchFamily="34" charset="0"/>
            </a:endParaRPr>
          </a:p>
          <a:p>
            <a:endParaRPr lang="en-US">
              <a:latin typeface="Franklin Gothic Book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A94A02-9BC5-4D36-8B33-9F2073667AD5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Determine a proposição contrapositiva</a:t>
            </a:r>
          </a:p>
          <a:p>
            <a:pPr lvl="1"/>
            <a:r>
              <a:rPr lang="en-US" smtClean="0"/>
              <a:t>Se X é menor que zero então X não é positivo</a:t>
            </a:r>
          </a:p>
          <a:p>
            <a:pPr lvl="1"/>
            <a:r>
              <a:rPr lang="en-US" smtClean="0"/>
              <a:t>Se X</a:t>
            </a:r>
            <a:r>
              <a:rPr lang="en-US" baseline="30000" smtClean="0"/>
              <a:t>2</a:t>
            </a:r>
            <a:r>
              <a:rPr lang="en-US" smtClean="0"/>
              <a:t> é ímpar então X é ímpar</a:t>
            </a:r>
          </a:p>
          <a:p>
            <a:r>
              <a:rPr lang="en-US" smtClean="0"/>
              <a:t>Determine:</a:t>
            </a:r>
          </a:p>
          <a:p>
            <a:pPr lvl="1"/>
            <a:r>
              <a:rPr lang="en-US" smtClean="0"/>
              <a:t>A contrapositiva da contrapositiva de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A contrapositiva da recíproca de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</a:t>
            </a:r>
          </a:p>
          <a:p>
            <a:pPr lvl="1"/>
            <a:r>
              <a:rPr lang="en-US" smtClean="0"/>
              <a:t>A contrapositiva da contrária de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</a:t>
            </a:r>
            <a:r>
              <a:rPr 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75335-1A20-49F8-A7C1-B09A328C381D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Determine</a:t>
            </a:r>
          </a:p>
          <a:p>
            <a:pPr lvl="1"/>
            <a:r>
              <a:rPr lang="en-US" smtClean="0"/>
              <a:t>A contrapositiva de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~Q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A contrapositiva de ~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A contrapositiva da recíproca de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~Q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A recíproca da contrapositiva de ~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~Q</a:t>
            </a:r>
            <a:r>
              <a:rPr lang="en-US" smtClean="0"/>
              <a:t> 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2A204-200C-4CD5-A1CF-E22B2284C292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Negação conjunta (~P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pt-PT" smtClean="0"/>
              <a:t>~Q) também indicada por (P</a:t>
            </a:r>
            <a:r>
              <a:rPr lang="en-GB" smtClean="0">
                <a:sym typeface="Symbol" pitchFamily="18" charset="2"/>
              </a:rPr>
              <a:t></a:t>
            </a:r>
            <a:r>
              <a:rPr lang="pt-PT" smtClean="0"/>
              <a:t>Q), portanto</a:t>
            </a:r>
          </a:p>
          <a:p>
            <a:pPr algn="ctr">
              <a:buFont typeface="Wingdings 2" pitchFamily="18" charset="2"/>
              <a:buNone/>
            </a:pPr>
            <a:r>
              <a:rPr lang="pt-PT" smtClean="0"/>
              <a:t>(P</a:t>
            </a:r>
            <a:r>
              <a:rPr lang="en-GB" smtClean="0">
                <a:sym typeface="Symbol" pitchFamily="18" charset="2"/>
              </a:rPr>
              <a:t></a:t>
            </a:r>
            <a:r>
              <a:rPr lang="pt-PT" smtClean="0"/>
              <a:t>Q)</a:t>
            </a:r>
            <a:r>
              <a:rPr lang="en-GB" smtClean="0">
                <a:sym typeface="Symbol" pitchFamily="18" charset="2"/>
              </a:rPr>
              <a:t>  </a:t>
            </a:r>
            <a:r>
              <a:rPr lang="pt-PT" smtClean="0"/>
              <a:t>(~P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pt-PT" smtClean="0"/>
              <a:t>~Q)</a:t>
            </a:r>
          </a:p>
          <a:p>
            <a:r>
              <a:rPr lang="pt-PT" smtClean="0"/>
              <a:t>Negação disjunta (~P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pt-PT" smtClean="0"/>
              <a:t>~Q) também indicada por (P</a:t>
            </a:r>
            <a:r>
              <a:rPr lang="en-GB" smtClean="0">
                <a:sym typeface="Symbol" pitchFamily="18" charset="2"/>
              </a:rPr>
              <a:t></a:t>
            </a:r>
            <a:r>
              <a:rPr lang="pt-PT" smtClean="0"/>
              <a:t>Q), portanto</a:t>
            </a:r>
          </a:p>
          <a:p>
            <a:pPr algn="ctr">
              <a:buFont typeface="Wingdings 2" pitchFamily="18" charset="2"/>
              <a:buNone/>
            </a:pPr>
            <a:r>
              <a:rPr lang="pt-PT" smtClean="0"/>
              <a:t>(P</a:t>
            </a:r>
            <a:r>
              <a:rPr lang="en-GB" smtClean="0">
                <a:sym typeface="Symbol" pitchFamily="18" charset="2"/>
              </a:rPr>
              <a:t></a:t>
            </a:r>
            <a:r>
              <a:rPr lang="pt-PT" smtClean="0"/>
              <a:t>Q)</a:t>
            </a:r>
            <a:r>
              <a:rPr lang="en-GB" smtClean="0">
                <a:sym typeface="Symbol" pitchFamily="18" charset="2"/>
              </a:rPr>
              <a:t>  </a:t>
            </a:r>
            <a:r>
              <a:rPr lang="pt-PT" smtClean="0"/>
              <a:t>(~P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pt-PT" smtClean="0"/>
              <a:t>~Q)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1828800" y="5410200"/>
            <a:ext cx="5638800" cy="762000"/>
          </a:xfrm>
          <a:prstGeom prst="cloudCallout">
            <a:avLst>
              <a:gd name="adj1" fmla="val -16203"/>
              <a:gd name="adj2" fmla="val 434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Conectivos</a:t>
            </a:r>
            <a:r>
              <a:rPr lang="en-US" dirty="0"/>
              <a:t> de </a:t>
            </a:r>
            <a:r>
              <a:rPr lang="en-US" dirty="0" err="1"/>
              <a:t>Scheffer</a:t>
            </a:r>
            <a:r>
              <a:rPr lang="en-US" dirty="0"/>
              <a:t>: </a:t>
            </a:r>
            <a:r>
              <a:rPr lang="en-GB" dirty="0" err="1">
                <a:sym typeface="Symbol"/>
              </a:rPr>
              <a:t>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8F3F5-54AF-48A7-A706-42BBC945EEBE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equivalência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Demonstrar por tabelas-verdade as seguintes equivalências lógicas:</a:t>
            </a:r>
          </a:p>
          <a:p>
            <a:pPr lvl="1"/>
            <a:r>
              <a:rPr lang="pt-PT" smtClean="0"/>
              <a:t>P</a:t>
            </a:r>
            <a:r>
              <a:rPr lang="en-GB" smtClean="0">
                <a:sym typeface="Symbol" pitchFamily="18" charset="2"/>
              </a:rPr>
              <a:t>(PQ)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</a:t>
            </a:r>
          </a:p>
          <a:p>
            <a:pPr lvl="1"/>
            <a:r>
              <a:rPr lang="en-GB" smtClean="0">
                <a:sym typeface="Symbol" pitchFamily="18" charset="2"/>
              </a:rPr>
              <a:t>Q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PQ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</a:t>
            </a:r>
          </a:p>
          <a:p>
            <a:pPr lvl="1"/>
            <a:r>
              <a:rPr lang="en-GB" smtClean="0">
                <a:sym typeface="Symbol" pitchFamily="18" charset="2"/>
              </a:rPr>
              <a:t>(P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Q) (P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R)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QR</a:t>
            </a:r>
          </a:p>
          <a:p>
            <a:pPr lvl="1"/>
            <a:r>
              <a:rPr lang="en-GB" smtClean="0">
                <a:sym typeface="Symbol" pitchFamily="18" charset="2"/>
              </a:rPr>
              <a:t>P</a:t>
            </a:r>
            <a:r>
              <a:rPr lang="en-GB" u="sng" smtClean="0">
                <a:sym typeface="Symbol" pitchFamily="18" charset="2"/>
              </a:rPr>
              <a:t></a:t>
            </a:r>
            <a:r>
              <a:rPr lang="en-GB" smtClean="0">
                <a:sym typeface="Symbol" pitchFamily="18" charset="2"/>
              </a:rPr>
              <a:t>Q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(PQ) ~(PQ)</a:t>
            </a:r>
            <a:endParaRPr lang="pt-PT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D2083-423B-4E2D-B22B-E97F9DDEE2E6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Propriedades da Conjunção</a:t>
            </a:r>
          </a:p>
          <a:p>
            <a:pPr lvl="1"/>
            <a:r>
              <a:rPr lang="en-US" smtClean="0"/>
              <a:t>Idempotente: 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P </a:t>
            </a:r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P</a:t>
            </a:r>
          </a:p>
          <a:p>
            <a:pPr lvl="1"/>
            <a:r>
              <a:rPr lang="en-US" smtClean="0"/>
              <a:t>Comutativa: 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Q </a:t>
            </a:r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Q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P</a:t>
            </a:r>
          </a:p>
          <a:p>
            <a:pPr lvl="1"/>
            <a:r>
              <a:rPr lang="en-US" smtClean="0"/>
              <a:t>Associativa: (P</a:t>
            </a:r>
            <a:r>
              <a:rPr lang="en-GB" smtClean="0">
                <a:sym typeface="Symbol" pitchFamily="18" charset="2"/>
              </a:rPr>
              <a:t>Q) R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P(QR)</a:t>
            </a:r>
          </a:p>
          <a:p>
            <a:pPr lvl="1"/>
            <a:r>
              <a:rPr lang="en-GB" smtClean="0">
                <a:sym typeface="Symbol" pitchFamily="18" charset="2"/>
              </a:rPr>
              <a:t>Identidade: P  True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  e  P  FalseFalse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7DAB7-DD1C-45EE-9065-9EDABA5A72E0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Propriedades da Disjunção</a:t>
            </a:r>
          </a:p>
          <a:p>
            <a:pPr lvl="1"/>
            <a:r>
              <a:rPr lang="en-US" smtClean="0"/>
              <a:t>Idempotente: 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P </a:t>
            </a:r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P</a:t>
            </a:r>
          </a:p>
          <a:p>
            <a:pPr lvl="1"/>
            <a:r>
              <a:rPr lang="en-US" smtClean="0"/>
              <a:t>Comutativa: 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 </a:t>
            </a:r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Q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P</a:t>
            </a:r>
          </a:p>
          <a:p>
            <a:pPr lvl="1"/>
            <a:r>
              <a:rPr lang="en-US" smtClean="0"/>
              <a:t>Associativa: (P</a:t>
            </a:r>
            <a:r>
              <a:rPr lang="en-GB" smtClean="0">
                <a:sym typeface="Symbol" pitchFamily="18" charset="2"/>
              </a:rPr>
              <a:t>Q) R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P (QR)</a:t>
            </a:r>
          </a:p>
          <a:p>
            <a:pPr lvl="1"/>
            <a:r>
              <a:rPr lang="en-GB" smtClean="0">
                <a:sym typeface="Symbol" pitchFamily="18" charset="2"/>
              </a:rPr>
              <a:t>Identidade: P  True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True  e  P  False</a:t>
            </a:r>
            <a:r>
              <a:rPr lang="en-GB" smtClean="0"/>
              <a:t> </a:t>
            </a:r>
            <a:r>
              <a:rPr lang="en-GB" smtClean="0">
                <a:sym typeface="Symbol" pitchFamily="18" charset="2"/>
              </a:rPr>
              <a:t>P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E4006-6F59-4A52-9E3F-3608A166D83B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Conjunção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Disjunção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Distributiva</a:t>
            </a:r>
            <a:r>
              <a:rPr lang="en-US" dirty="0" smtClean="0"/>
              <a:t>: 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(Q</a:t>
            </a:r>
            <a:r>
              <a:rPr lang="en-US" dirty="0" smtClean="0"/>
              <a:t>R)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(</a:t>
            </a: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Q)(PR)  </a:t>
            </a:r>
            <a:r>
              <a:rPr lang="en-GB" dirty="0" err="1" smtClean="0">
                <a:sym typeface="Symbol"/>
              </a:rPr>
              <a:t>e</a:t>
            </a:r>
            <a:r>
              <a:rPr lang="en-GB" dirty="0" smtClean="0">
                <a:sym typeface="Symbol"/>
              </a:rPr>
              <a:t>   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(Q</a:t>
            </a:r>
            <a:r>
              <a:rPr lang="en-US" dirty="0" smtClean="0"/>
              <a:t>R)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(</a:t>
            </a: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Q)(PR)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Absorção</a:t>
            </a:r>
            <a:r>
              <a:rPr lang="en-US" dirty="0" smtClean="0"/>
              <a:t>: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(P</a:t>
            </a:r>
            <a:r>
              <a:rPr lang="en-US" dirty="0" smtClean="0"/>
              <a:t>Q)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P   </a:t>
            </a:r>
            <a:r>
              <a:rPr lang="en-GB" dirty="0" err="1" smtClean="0">
                <a:sym typeface="Symbol"/>
              </a:rPr>
              <a:t>e</a:t>
            </a:r>
            <a:endParaRPr lang="en-GB" dirty="0" smtClean="0">
              <a:sym typeface="Symbol"/>
            </a:endParaRP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Symbol"/>
              </a:rPr>
              <a:t>(P</a:t>
            </a:r>
            <a:r>
              <a:rPr lang="en-US" dirty="0" smtClean="0"/>
              <a:t>Q)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P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Regra</a:t>
            </a:r>
            <a:r>
              <a:rPr lang="en-GB" dirty="0" smtClean="0">
                <a:sym typeface="Symbol"/>
              </a:rPr>
              <a:t> de DE MORGAN: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~(PQ)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~P~Q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~(PQ)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~P~Q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21A96-BC30-45D8-8FA1-00747BF0CD8E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Apresente a negação das proposições abaixo:</a:t>
            </a:r>
          </a:p>
          <a:p>
            <a:pPr lvl="1"/>
            <a:r>
              <a:rPr lang="en-US" smtClean="0"/>
              <a:t>É inteligente e estuda</a:t>
            </a:r>
          </a:p>
          <a:p>
            <a:pPr lvl="1"/>
            <a:r>
              <a:rPr lang="en-US" smtClean="0"/>
              <a:t>É médico ou professor</a:t>
            </a:r>
          </a:p>
          <a:p>
            <a:r>
              <a:rPr lang="en-US" smtClean="0"/>
              <a:t>Conclusões</a:t>
            </a:r>
          </a:p>
          <a:p>
            <a:pPr lvl="1"/>
            <a:r>
              <a:rPr lang="en-GB" smtClean="0">
                <a:sym typeface="Symbol" pitchFamily="18" charset="2"/>
              </a:rPr>
              <a:t>PQ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~(~P~Q)</a:t>
            </a:r>
          </a:p>
          <a:p>
            <a:pPr lvl="1"/>
            <a:r>
              <a:rPr lang="en-GB" smtClean="0">
                <a:sym typeface="Symbol" pitchFamily="18" charset="2"/>
              </a:rPr>
              <a:t>PQ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~(~P~Q)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1FB65-064B-4975-9913-1526AFE2E9D0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Negação da Condicional</a:t>
            </a:r>
          </a:p>
          <a:p>
            <a:pPr lvl="1"/>
            <a:r>
              <a:rPr lang="en-US" smtClean="0"/>
              <a:t>Se 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Q </a:t>
            </a:r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~P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 então sua negação é dada por</a:t>
            </a:r>
          </a:p>
          <a:p>
            <a:pPr lvl="2"/>
            <a:r>
              <a:rPr lang="en-US" smtClean="0"/>
              <a:t>~(P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Q)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~(~P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Q), portanto ~(P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Q)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~Q</a:t>
            </a:r>
          </a:p>
          <a:p>
            <a:pPr lvl="1"/>
            <a:r>
              <a:rPr lang="en-US" smtClean="0"/>
              <a:t>CUIDADO! = Condicional não apresenta as propriedades idempotente, comutativa e associativa</a:t>
            </a:r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D9E31-34C6-469D-AC42-F97519FC0836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Negação da Bicondicional</a:t>
            </a:r>
          </a:p>
          <a:p>
            <a:pPr lvl="1"/>
            <a:r>
              <a:rPr lang="en-US" smtClean="0"/>
              <a:t>Se 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 </a:t>
            </a:r>
            <a:r>
              <a:rPr lang="en-GB" smtClean="0">
                <a:sym typeface="Symbol" pitchFamily="18" charset="2"/>
              </a:rPr>
              <a:t></a:t>
            </a:r>
            <a:r>
              <a:rPr lang="en-US" smtClean="0"/>
              <a:t> (P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Q)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(Q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P) então sua negação é dada por</a:t>
            </a:r>
          </a:p>
          <a:p>
            <a:pPr lvl="2"/>
            <a:r>
              <a:rPr lang="en-US" smtClean="0"/>
              <a:t>~(P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~((~P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Q)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(~Q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P)), portanto                        ~(P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Q)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(P</a:t>
            </a:r>
            <a:r>
              <a:rPr lang="en-GB" smtClean="0">
                <a:sym typeface="Symbol" pitchFamily="18" charset="2"/>
              </a:rPr>
              <a:t>~</a:t>
            </a:r>
            <a:r>
              <a:rPr lang="en-US" smtClean="0"/>
              <a:t>Q)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(Q</a:t>
            </a:r>
            <a:r>
              <a:rPr lang="en-GB" smtClean="0">
                <a:sym typeface="Symbol" pitchFamily="18" charset="2"/>
              </a:rPr>
              <a:t>~</a:t>
            </a:r>
            <a:r>
              <a:rPr lang="en-US" smtClean="0"/>
              <a:t>P)</a:t>
            </a:r>
          </a:p>
          <a:p>
            <a:pPr lvl="1"/>
            <a:r>
              <a:rPr lang="en-US" smtClean="0"/>
              <a:t>CUIDADO! = Bicondicional não é idempotente, mas é comutativa e associativa</a:t>
            </a:r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81509-2334-4066-8BCE-AF1C2E209DF1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Prove: P</a:t>
            </a:r>
            <a:r>
              <a:rPr lang="en-GB" dirty="0" err="1" smtClean="0">
                <a:sym typeface="Wingdings 3"/>
              </a:rPr>
              <a:t></a:t>
            </a:r>
            <a:r>
              <a:rPr lang="pt-PT" dirty="0" smtClean="0"/>
              <a:t>Q</a:t>
            </a:r>
            <a:r>
              <a:rPr lang="en-GB" dirty="0" err="1" smtClean="0">
                <a:sym typeface="Symbol"/>
              </a:rPr>
              <a:t></a:t>
            </a:r>
            <a:r>
              <a:rPr lang="pt-PT" dirty="0" smtClean="0"/>
              <a:t>R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pt-PT" dirty="0" smtClean="0"/>
              <a:t>(P</a:t>
            </a:r>
            <a:r>
              <a:rPr lang="en-GB" dirty="0" err="1" smtClean="0">
                <a:sym typeface="Wingdings 3"/>
              </a:rPr>
              <a:t></a:t>
            </a:r>
            <a:r>
              <a:rPr lang="pt-PT" dirty="0" smtClean="0"/>
              <a:t>Q)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pt-PT" dirty="0" smtClean="0"/>
              <a:t>(P</a:t>
            </a:r>
            <a:r>
              <a:rPr lang="en-GB" dirty="0" err="1" smtClean="0">
                <a:sym typeface="Wingdings 3"/>
              </a:rPr>
              <a:t></a:t>
            </a:r>
            <a:r>
              <a:rPr lang="pt-PT" dirty="0" smtClean="0"/>
              <a:t>R) e também P</a:t>
            </a:r>
            <a:r>
              <a:rPr lang="en-GB" dirty="0" err="1" smtClean="0">
                <a:sym typeface="Wingdings 3"/>
              </a:rPr>
              <a:t></a:t>
            </a:r>
            <a:r>
              <a:rPr lang="pt-PT" dirty="0" smtClean="0"/>
              <a:t>Q</a:t>
            </a:r>
            <a:r>
              <a:rPr lang="en-GB" dirty="0" err="1" smtClean="0">
                <a:sym typeface="Symbol"/>
              </a:rPr>
              <a:t></a:t>
            </a:r>
            <a:r>
              <a:rPr lang="pt-PT" dirty="0" smtClean="0"/>
              <a:t>R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pt-PT" dirty="0" smtClean="0"/>
              <a:t>(P</a:t>
            </a:r>
            <a:r>
              <a:rPr lang="en-GB" dirty="0" err="1" smtClean="0">
                <a:sym typeface="Wingdings 3"/>
              </a:rPr>
              <a:t></a:t>
            </a:r>
            <a:r>
              <a:rPr lang="pt-PT" dirty="0" smtClean="0"/>
              <a:t>Q)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pt-PT" dirty="0" smtClean="0"/>
              <a:t>(P</a:t>
            </a:r>
            <a:r>
              <a:rPr lang="en-GB" dirty="0" err="1" smtClean="0">
                <a:sym typeface="Wingdings 3"/>
              </a:rPr>
              <a:t></a:t>
            </a:r>
            <a:r>
              <a:rPr lang="pt-PT" dirty="0" smtClean="0"/>
              <a:t>R)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Determine a negação: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Rosas são vermelhas e violetas são azuis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É falso que não está frio ou que está chovendo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Não é verdade que o pai de Marcos é pernambucano ou que a mãe é gaúcha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Não é verdade que Jorge estuda Física, mas não Química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323E6-5E75-4940-94A0-1635F8F90376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6" name="Content Placeholder 4" descr="060909_logica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388938"/>
            <a:ext cx="7162800" cy="63928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3B603-DF7D-4E10-98BB-9DF8CD59B312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álgebra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Demonstre as regras DE MORGAN:</a:t>
            </a:r>
          </a:p>
          <a:p>
            <a:pPr lvl="1"/>
            <a:r>
              <a:rPr lang="pt-PT" smtClean="0"/>
              <a:t>~(P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pt-PT" smtClean="0"/>
              <a:t>Q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pt-PT" smtClean="0"/>
              <a:t>R)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~P~</a:t>
            </a:r>
            <a:r>
              <a:rPr lang="pt-PT" smtClean="0"/>
              <a:t>Q</a:t>
            </a:r>
            <a:r>
              <a:rPr lang="en-GB" smtClean="0">
                <a:sym typeface="Symbol" pitchFamily="18" charset="2"/>
              </a:rPr>
              <a:t>~</a:t>
            </a:r>
            <a:r>
              <a:rPr lang="pt-PT" smtClean="0"/>
              <a:t>R </a:t>
            </a:r>
          </a:p>
          <a:p>
            <a:pPr lvl="1"/>
            <a:r>
              <a:rPr lang="pt-PT" smtClean="0"/>
              <a:t>~(P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pt-PT" smtClean="0"/>
              <a:t>Q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pt-PT" smtClean="0"/>
              <a:t>R)</a:t>
            </a:r>
            <a:r>
              <a:rPr lang="en-GB" smtClean="0">
                <a:sym typeface="Symbol" pitchFamily="18" charset="2"/>
              </a:rPr>
              <a:t> 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~P~</a:t>
            </a:r>
            <a:r>
              <a:rPr lang="pt-PT" smtClean="0"/>
              <a:t>Q</a:t>
            </a:r>
            <a:r>
              <a:rPr lang="en-GB" smtClean="0">
                <a:sym typeface="Symbol" pitchFamily="18" charset="2"/>
              </a:rPr>
              <a:t>~</a:t>
            </a:r>
            <a:r>
              <a:rPr lang="pt-PT" smtClean="0"/>
              <a:t>R</a:t>
            </a: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EA3B2-36EA-4A4E-899D-A5A1A1D969C1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Seja falso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P podemos concluir que</a:t>
            </a:r>
          </a:p>
          <a:p>
            <a:pPr lvl="1"/>
            <a:r>
              <a:rPr lang="en-GB" smtClean="0">
                <a:sym typeface="Symbol" pitchFamily="18" charset="2"/>
              </a:rPr>
              <a:t>~(falso)  P</a:t>
            </a:r>
          </a:p>
          <a:p>
            <a:pPr lvl="1"/>
            <a:r>
              <a:rPr lang="en-GB" smtClean="0">
                <a:sym typeface="Symbol" pitchFamily="18" charset="2"/>
              </a:rPr>
              <a:t>verdade  P</a:t>
            </a:r>
          </a:p>
          <a:p>
            <a:pPr lvl="1"/>
            <a:r>
              <a:rPr lang="en-GB" smtClean="0">
                <a:sym typeface="Symbol" pitchFamily="18" charset="2"/>
              </a:rPr>
              <a:t>verdade</a:t>
            </a:r>
          </a:p>
          <a:p>
            <a:r>
              <a:rPr lang="en-GB" smtClean="0">
                <a:sym typeface="Symbol" pitchFamily="18" charset="2"/>
              </a:rPr>
              <a:t>Seja 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verdade então</a:t>
            </a:r>
          </a:p>
          <a:p>
            <a:pPr lvl="1"/>
            <a:r>
              <a:rPr lang="en-GB" smtClean="0">
                <a:sym typeface="Symbol" pitchFamily="18" charset="2"/>
              </a:rPr>
              <a:t>~P  verdade</a:t>
            </a:r>
          </a:p>
          <a:p>
            <a:pPr lvl="1"/>
            <a:r>
              <a:rPr lang="en-GB" smtClean="0">
                <a:sym typeface="Symbol" pitchFamily="18" charset="2"/>
              </a:rPr>
              <a:t>verdade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59641-2441-4091-BFAF-C90EAF48A42D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Demonstre pelo método dedutivo que a implicação de simplificação P</a:t>
            </a:r>
            <a:r>
              <a:rPr lang="en-GB" dirty="0" smtClean="0">
                <a:sym typeface="Symbol"/>
              </a:rPr>
              <a:t>Q </a:t>
            </a:r>
            <a:r>
              <a:rPr lang="en-GB" dirty="0" err="1" smtClean="0">
                <a:sym typeface="Symbol"/>
              </a:rPr>
              <a:t></a:t>
            </a:r>
            <a:r>
              <a:rPr lang="en-GB" dirty="0" smtClean="0">
                <a:sym typeface="Symbol"/>
              </a:rPr>
              <a:t> P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P</a:t>
            </a:r>
            <a:r>
              <a:rPr lang="en-GB" dirty="0" smtClean="0">
                <a:sym typeface="Symbol"/>
              </a:rPr>
              <a:t>Q </a:t>
            </a:r>
            <a:r>
              <a:rPr lang="en-GB" dirty="0" err="1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 P                            (</a:t>
            </a:r>
            <a:r>
              <a:rPr lang="en-GB" dirty="0" err="1" smtClean="0">
                <a:sym typeface="Symbol"/>
              </a:rPr>
              <a:t>hipótese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inicial</a:t>
            </a:r>
            <a:r>
              <a:rPr lang="en-GB" dirty="0" smtClean="0">
                <a:sym typeface="Symbol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~(</a:t>
            </a:r>
            <a:r>
              <a:rPr lang="pt-PT" dirty="0" smtClean="0"/>
              <a:t>P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Q)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P                       (</a:t>
            </a:r>
            <a:r>
              <a:rPr lang="en-GB" dirty="0" err="1" smtClean="0">
                <a:sym typeface="Symbol"/>
              </a:rPr>
              <a:t>equivalência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lógica</a:t>
            </a:r>
            <a:r>
              <a:rPr lang="en-GB" dirty="0" smtClean="0">
                <a:sym typeface="Symbol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(~P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~Q)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P                     (</a:t>
            </a:r>
            <a:r>
              <a:rPr lang="en-GB" dirty="0" err="1" smtClean="0">
                <a:sym typeface="Symbol"/>
              </a:rPr>
              <a:t>distributiva</a:t>
            </a:r>
            <a:r>
              <a:rPr lang="en-GB" dirty="0" smtClean="0">
                <a:sym typeface="Symbol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~P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(~Q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P)                     (</a:t>
            </a:r>
            <a:r>
              <a:rPr lang="en-GB" dirty="0" err="1" smtClean="0">
                <a:sym typeface="Symbol"/>
              </a:rPr>
              <a:t>associativa</a:t>
            </a:r>
            <a:r>
              <a:rPr lang="en-GB" dirty="0" smtClean="0">
                <a:sym typeface="Symbol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~P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(P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~Q)                     (</a:t>
            </a:r>
            <a:r>
              <a:rPr lang="en-GB" dirty="0" err="1" smtClean="0">
                <a:sym typeface="Symbol"/>
              </a:rPr>
              <a:t>comutativa</a:t>
            </a:r>
            <a:r>
              <a:rPr lang="en-GB" dirty="0" smtClean="0">
                <a:sym typeface="Symbol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(~P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P)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~Q                     (</a:t>
            </a:r>
            <a:r>
              <a:rPr lang="en-GB" dirty="0" err="1" smtClean="0">
                <a:sym typeface="Symbol"/>
              </a:rPr>
              <a:t>associativa</a:t>
            </a:r>
            <a:r>
              <a:rPr lang="en-GB" dirty="0" smtClean="0">
                <a:sym typeface="Symbol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(</a:t>
            </a:r>
            <a:r>
              <a:rPr lang="en-GB" dirty="0" err="1" smtClean="0">
                <a:sym typeface="Symbol"/>
              </a:rPr>
              <a:t>verdade</a:t>
            </a:r>
            <a:r>
              <a:rPr lang="en-GB" dirty="0" smtClean="0">
                <a:sym typeface="Symbol"/>
              </a:rPr>
              <a:t>)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~Q                   (</a:t>
            </a:r>
            <a:r>
              <a:rPr lang="en-GB" dirty="0" err="1" smtClean="0">
                <a:sym typeface="Symbol"/>
              </a:rPr>
              <a:t>tautologia</a:t>
            </a:r>
            <a:r>
              <a:rPr lang="en-GB" dirty="0" smtClean="0">
                <a:sym typeface="Symbol"/>
              </a:rPr>
              <a:t>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verdade</a:t>
            </a:r>
            <a:r>
              <a:rPr lang="en-GB" dirty="0" smtClean="0">
                <a:sym typeface="Symbol"/>
              </a:rPr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59B18-281B-4CCF-B1B5-31B74449E11B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Demonstre pelo método dedutivo que a implicação de adição P </a:t>
            </a:r>
            <a:r>
              <a:rPr lang="en-GB" smtClean="0">
                <a:sym typeface="Symbol" pitchFamily="18" charset="2"/>
              </a:rPr>
              <a:t> PQ</a:t>
            </a:r>
          </a:p>
          <a:p>
            <a:pPr lvl="1"/>
            <a:r>
              <a:rPr lang="pt-PT" smtClean="0"/>
              <a:t>P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PQ                            (hipótese inicial)</a:t>
            </a:r>
          </a:p>
          <a:p>
            <a:pPr lvl="1"/>
            <a:r>
              <a:rPr lang="en-GB" smtClean="0">
                <a:sym typeface="Symbol" pitchFamily="18" charset="2"/>
              </a:rPr>
              <a:t>~</a:t>
            </a:r>
            <a:r>
              <a:rPr lang="pt-PT" smtClean="0"/>
              <a:t>P </a:t>
            </a:r>
            <a:r>
              <a:rPr lang="en-GB" smtClean="0">
                <a:sym typeface="Symbol" pitchFamily="18" charset="2"/>
              </a:rPr>
              <a:t> (P  Q)                       (equivalência lógica)</a:t>
            </a:r>
          </a:p>
          <a:p>
            <a:pPr lvl="1"/>
            <a:r>
              <a:rPr lang="en-GB" smtClean="0">
                <a:sym typeface="Symbol" pitchFamily="18" charset="2"/>
              </a:rPr>
              <a:t>(~P  P)  Q                       (associativa)</a:t>
            </a:r>
          </a:p>
          <a:p>
            <a:pPr lvl="1"/>
            <a:r>
              <a:rPr lang="en-GB" smtClean="0">
                <a:sym typeface="Symbol" pitchFamily="18" charset="2"/>
              </a:rPr>
              <a:t>(verdade)  Q                   (tautologia)</a:t>
            </a:r>
          </a:p>
          <a:p>
            <a:pPr lvl="1"/>
            <a:r>
              <a:rPr lang="en-GB" smtClean="0">
                <a:sym typeface="Symbol" pitchFamily="18" charset="2"/>
              </a:rPr>
              <a:t>verdade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C43E6-5B3F-43E0-B86F-B0D7EA7C8CFA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Demonstre a regra Modus Ponens</a:t>
            </a:r>
            <a:endParaRPr lang="en-GB" smtClean="0">
              <a:sym typeface="Symbol" pitchFamily="18" charset="2"/>
            </a:endParaRPr>
          </a:p>
          <a:p>
            <a:pPr lvl="1"/>
            <a:r>
              <a:rPr lang="pt-PT" smtClean="0"/>
              <a:t>(P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Q)  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                (hipótese inicial)</a:t>
            </a:r>
          </a:p>
          <a:p>
            <a:pPr lvl="1"/>
            <a:r>
              <a:rPr lang="pt-PT" smtClean="0">
                <a:sym typeface="Symbol" pitchFamily="18" charset="2"/>
              </a:rPr>
              <a:t>P</a:t>
            </a:r>
            <a:r>
              <a:rPr lang="en-GB" smtClean="0">
                <a:sym typeface="Symbol" pitchFamily="18" charset="2"/>
              </a:rPr>
              <a:t>(~PQ)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</a:t>
            </a:r>
            <a:r>
              <a:rPr lang="pt-PT" smtClean="0">
                <a:sym typeface="Symbol" pitchFamily="18" charset="2"/>
              </a:rPr>
              <a:t> </a:t>
            </a:r>
            <a:r>
              <a:rPr lang="en-GB" smtClean="0">
                <a:sym typeface="Symbol" pitchFamily="18" charset="2"/>
              </a:rPr>
              <a:t>                  (equiv. lóg.+comutativa)</a:t>
            </a:r>
          </a:p>
          <a:p>
            <a:pPr lvl="1"/>
            <a:r>
              <a:rPr lang="en-GB" smtClean="0">
                <a:sym typeface="Symbol" pitchFamily="18" charset="2"/>
              </a:rPr>
              <a:t>(P~P)(PQ)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            (distributiva)</a:t>
            </a:r>
          </a:p>
          <a:p>
            <a:pPr lvl="1"/>
            <a:r>
              <a:rPr lang="en-GB" smtClean="0">
                <a:sym typeface="Symbol" pitchFamily="18" charset="2"/>
              </a:rPr>
              <a:t>(falso)  (PQ)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           (contradição)</a:t>
            </a:r>
          </a:p>
          <a:p>
            <a:pPr lvl="1"/>
            <a:r>
              <a:rPr lang="en-GB" smtClean="0">
                <a:sym typeface="Symbol" pitchFamily="18" charset="2"/>
              </a:rPr>
              <a:t>(PQ)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                          (simplificação)</a:t>
            </a:r>
          </a:p>
          <a:p>
            <a:pPr lvl="1"/>
            <a:r>
              <a:rPr lang="en-GB" smtClean="0">
                <a:sym typeface="Symbol" pitchFamily="18" charset="2"/>
              </a:rPr>
              <a:t>verdade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42013-5F36-42CE-B93C-B8862FD4D5F2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Demonstre a regra Modus Tollens</a:t>
            </a:r>
            <a:endParaRPr lang="en-GB" smtClean="0">
              <a:sym typeface="Symbol" pitchFamily="18" charset="2"/>
            </a:endParaRPr>
          </a:p>
          <a:p>
            <a:pPr lvl="1"/>
            <a:r>
              <a:rPr lang="pt-PT" smtClean="0"/>
              <a:t>(P</a:t>
            </a:r>
            <a:r>
              <a:rPr lang="en-GB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Q)  ~Q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~P                (hipótese inicial)</a:t>
            </a:r>
          </a:p>
          <a:p>
            <a:pPr lvl="1"/>
            <a:r>
              <a:rPr lang="en-GB" smtClean="0">
                <a:sym typeface="Symbol" pitchFamily="18" charset="2"/>
              </a:rPr>
              <a:t>(~PQ)  ~Q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~P</a:t>
            </a:r>
            <a:r>
              <a:rPr lang="pt-PT" smtClean="0">
                <a:sym typeface="Symbol" pitchFamily="18" charset="2"/>
              </a:rPr>
              <a:t> </a:t>
            </a:r>
            <a:r>
              <a:rPr lang="en-GB" smtClean="0">
                <a:sym typeface="Symbol" pitchFamily="18" charset="2"/>
              </a:rPr>
              <a:t>                  (equiv. lóg.)</a:t>
            </a:r>
          </a:p>
          <a:p>
            <a:pPr lvl="1"/>
            <a:r>
              <a:rPr lang="en-GB" smtClean="0">
                <a:sym typeface="Symbol" pitchFamily="18" charset="2"/>
              </a:rPr>
              <a:t>(~P~Q)(Q~Q)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~P            (distributiva)</a:t>
            </a:r>
          </a:p>
          <a:p>
            <a:pPr lvl="1"/>
            <a:r>
              <a:rPr lang="en-GB" smtClean="0">
                <a:sym typeface="Symbol" pitchFamily="18" charset="2"/>
              </a:rPr>
              <a:t>(falso)  (~P~Q)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~P           (contradição)</a:t>
            </a:r>
          </a:p>
          <a:p>
            <a:pPr lvl="1"/>
            <a:r>
              <a:rPr lang="en-GB" smtClean="0">
                <a:sym typeface="Symbol" pitchFamily="18" charset="2"/>
              </a:rPr>
              <a:t>(~P~Q)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~P                          (simplificação)</a:t>
            </a:r>
          </a:p>
          <a:p>
            <a:pPr lvl="1"/>
            <a:r>
              <a:rPr lang="en-GB" smtClean="0">
                <a:sym typeface="Symbol" pitchFamily="18" charset="2"/>
              </a:rPr>
              <a:t>verdade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B2C9-84AD-47E2-ADC7-DCD0B58F3AC1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Demonstre a regra Silogismo Disjuntivo</a:t>
            </a:r>
            <a:endParaRPr lang="en-GB" smtClean="0">
              <a:sym typeface="Symbol" pitchFamily="18" charset="2"/>
            </a:endParaRPr>
          </a:p>
          <a:p>
            <a:pPr lvl="1"/>
            <a:r>
              <a:rPr lang="pt-PT" smtClean="0"/>
              <a:t>(P </a:t>
            </a:r>
            <a:r>
              <a:rPr lang="en-GB" smtClean="0">
                <a:sym typeface="Symbol" pitchFamily="18" charset="2"/>
              </a:rPr>
              <a:t> Q)  ~P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                (hipótese inicial)</a:t>
            </a:r>
          </a:p>
          <a:p>
            <a:pPr lvl="1"/>
            <a:r>
              <a:rPr lang="pt-PT" smtClean="0"/>
              <a:t>(P </a:t>
            </a:r>
            <a:r>
              <a:rPr lang="en-GB" smtClean="0">
                <a:sym typeface="Symbol" pitchFamily="18" charset="2"/>
              </a:rPr>
              <a:t> ~P)  (Q  ~P)</a:t>
            </a:r>
            <a:r>
              <a:rPr lang="en-GB" smtClean="0">
                <a:sym typeface="Wingdings 3" pitchFamily="18" charset="2"/>
              </a:rPr>
              <a:t> 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</a:t>
            </a:r>
          </a:p>
          <a:p>
            <a:pPr lvl="1"/>
            <a:r>
              <a:rPr lang="en-GB" smtClean="0">
                <a:sym typeface="Symbol" pitchFamily="18" charset="2"/>
              </a:rPr>
              <a:t>(falso)  (Q ~P)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</a:t>
            </a:r>
          </a:p>
          <a:p>
            <a:pPr lvl="1"/>
            <a:r>
              <a:rPr lang="en-GB" smtClean="0">
                <a:sym typeface="Symbol" pitchFamily="18" charset="2"/>
              </a:rPr>
              <a:t>Q ~P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Q</a:t>
            </a:r>
          </a:p>
          <a:p>
            <a:pPr lvl="1"/>
            <a:r>
              <a:rPr lang="en-GB" smtClean="0">
                <a:sym typeface="Symbol" pitchFamily="18" charset="2"/>
              </a:rPr>
              <a:t>verdade 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94185-7BA7-4561-8E2C-3FD5E1424070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Redução do Número de Conectivos</a:t>
            </a:r>
          </a:p>
          <a:p>
            <a:pPr marL="971550" lvl="1" indent="-514350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em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termos</a:t>
            </a:r>
            <a:r>
              <a:rPr lang="en-GB" dirty="0" smtClean="0">
                <a:sym typeface="Symbol"/>
              </a:rPr>
              <a:t> de ~, </a:t>
            </a:r>
            <a:r>
              <a:rPr lang="en-GB" dirty="0" err="1" smtClean="0">
                <a:sym typeface="Symbol"/>
              </a:rPr>
              <a:t></a:t>
            </a:r>
            <a:endParaRPr lang="en-GB" dirty="0" smtClean="0">
              <a:sym typeface="Symbol"/>
            </a:endParaRP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PQ </a:t>
            </a:r>
            <a:r>
              <a:rPr lang="en-GB" dirty="0" err="1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</a:t>
            </a:r>
            <a:r>
              <a:rPr lang="en-GB" dirty="0" smtClean="0">
                <a:sym typeface="Symbol"/>
              </a:rPr>
              <a:t>~(~P~Q)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~PQ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~(~(~PQ)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~(~QP))</a:t>
            </a:r>
          </a:p>
          <a:p>
            <a:pPr marL="971550" lvl="1" indent="-514350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em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termos</a:t>
            </a:r>
            <a:r>
              <a:rPr lang="en-GB" dirty="0" smtClean="0">
                <a:sym typeface="Symbol"/>
              </a:rPr>
              <a:t> de ~,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PQ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~(~P~Q)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~(P~Q)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~(P~Q)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~(~PQ)  </a:t>
            </a:r>
          </a:p>
          <a:p>
            <a:pPr marL="971550" lvl="1" indent="-514350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em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termos</a:t>
            </a:r>
            <a:r>
              <a:rPr lang="en-GB" dirty="0" smtClean="0">
                <a:sym typeface="Symbol"/>
              </a:rPr>
              <a:t> de ~, 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PQ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PQ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~(P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~Q)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Q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~((P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Q) </a:t>
            </a:r>
            <a:r>
              <a:rPr lang="en-GB" dirty="0" err="1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 ~(Q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P))  </a:t>
            </a:r>
          </a:p>
          <a:p>
            <a:pPr marL="1371600" lvl="2" indent="-514350" fontAlgn="auto">
              <a:spcAft>
                <a:spcPts val="0"/>
              </a:spcAft>
              <a:buFont typeface="Wingdings 2"/>
              <a:buChar char=""/>
              <a:defRPr/>
            </a:pPr>
            <a:endParaRPr lang="en-GB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D35C8-A829-4BA3-B18A-61A01C8AE0E9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Forma Normal das Proposições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São proposições que (no máximo) contém os conectivos ~,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r>
              <a:rPr lang="pt-PT" dirty="0" smtClean="0"/>
              <a:t> </a:t>
            </a:r>
          </a:p>
          <a:p>
            <a:pPr marL="571500" indent="-514350"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err="1" smtClean="0">
                <a:sym typeface="Symbol"/>
              </a:rPr>
              <a:t>Tipos</a:t>
            </a:r>
            <a:r>
              <a:rPr lang="en-GB" dirty="0" smtClean="0">
                <a:sym typeface="Symbol"/>
              </a:rPr>
              <a:t>:</a:t>
            </a:r>
          </a:p>
          <a:p>
            <a:pPr marL="971550" lvl="1" indent="-514350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Forma Normal </a:t>
            </a:r>
            <a:r>
              <a:rPr lang="en-GB" dirty="0" err="1" smtClean="0">
                <a:sym typeface="Symbol"/>
              </a:rPr>
              <a:t>Conjuntiva</a:t>
            </a:r>
            <a:r>
              <a:rPr lang="en-GB" dirty="0" smtClean="0">
                <a:sym typeface="Symbol"/>
              </a:rPr>
              <a:t> (FNC)</a:t>
            </a:r>
          </a:p>
          <a:p>
            <a:pPr marL="971550" lvl="1" indent="-514350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Forma Normal </a:t>
            </a:r>
            <a:r>
              <a:rPr lang="en-GB" dirty="0" err="1" smtClean="0">
                <a:sym typeface="Symbol"/>
              </a:rPr>
              <a:t>Disjuntiva</a:t>
            </a:r>
            <a:r>
              <a:rPr lang="en-GB" dirty="0" smtClean="0">
                <a:sym typeface="Symbol"/>
              </a:rPr>
              <a:t> (FND)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855EEC-2A6C-4216-A718-86D1349AC0DA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</a:t>
            </a:r>
            <a:r>
              <a:rPr lang="en-US" i="1" smtClean="0"/>
              <a:t>Conhecimento das formas gerais e regras gerais do pensamento correto e verdadeiro, independentemente dos conteúdos pensados; regras para demonstração científica verdadeira; regras para pensamentos não-científicos; regras sobre o modo de expor o conhecimento; regras para verificação da verdade ou falsidade de um pensamento etc.</a:t>
            </a:r>
            <a:r>
              <a:rPr lang="en-US" smtClean="0"/>
              <a:t>”</a:t>
            </a:r>
          </a:p>
          <a:p>
            <a:pPr algn="r">
              <a:buFont typeface="Wingdings 2" pitchFamily="18" charset="2"/>
              <a:buNone/>
            </a:pPr>
            <a:r>
              <a:rPr lang="en-US" sz="1800" smtClean="0"/>
              <a:t>[Marilena Chaui, “Convite a Filosofia”, 2002]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E066F-B384-4A1C-9331-FECA7DB5CDC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Forma Normal Conjuntiva (FNC)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Contém</a:t>
            </a:r>
            <a:r>
              <a:rPr lang="en-GB" dirty="0" smtClean="0">
                <a:sym typeface="Symbol"/>
              </a:rPr>
              <a:t> (no </a:t>
            </a:r>
            <a:r>
              <a:rPr lang="en-GB" dirty="0" err="1" smtClean="0">
                <a:sym typeface="Symbol"/>
              </a:rPr>
              <a:t>máximo</a:t>
            </a:r>
            <a:r>
              <a:rPr lang="en-GB" dirty="0" smtClean="0">
                <a:sym typeface="Symbol"/>
              </a:rPr>
              <a:t>): </a:t>
            </a:r>
            <a:r>
              <a:rPr lang="pt-PT" dirty="0" smtClean="0"/>
              <a:t>~,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 </a:t>
            </a:r>
            <a:r>
              <a:rPr lang="en-GB" dirty="0" err="1" smtClean="0">
                <a:sym typeface="Symbol"/>
              </a:rPr>
              <a:t>não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aparece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repetido</a:t>
            </a:r>
            <a:r>
              <a:rPr lang="en-GB" dirty="0" smtClean="0">
                <a:sym typeface="Symbol"/>
              </a:rPr>
              <a:t> (~~) </a:t>
            </a:r>
            <a:r>
              <a:rPr lang="en-GB" dirty="0" err="1" smtClean="0">
                <a:sym typeface="Symbol"/>
              </a:rPr>
              <a:t>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nem</a:t>
            </a:r>
            <a:r>
              <a:rPr lang="en-GB" dirty="0" smtClean="0">
                <a:sym typeface="Symbol"/>
              </a:rPr>
              <a:t> tem </a:t>
            </a:r>
            <a:r>
              <a:rPr lang="en-GB" dirty="0" err="1" smtClean="0">
                <a:sym typeface="Symbol"/>
              </a:rPr>
              <a:t>alcance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sobre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ou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seja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só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afeta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proposições</a:t>
            </a:r>
            <a:r>
              <a:rPr lang="en-GB" dirty="0" smtClean="0">
                <a:sym typeface="Symbol"/>
              </a:rPr>
              <a:t> simples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não</a:t>
            </a:r>
            <a:r>
              <a:rPr lang="en-GB" dirty="0" smtClean="0">
                <a:sym typeface="Symbol"/>
              </a:rPr>
              <a:t> tem </a:t>
            </a:r>
            <a:r>
              <a:rPr lang="en-GB" dirty="0" err="1" smtClean="0">
                <a:sym typeface="Symbol"/>
              </a:rPr>
              <a:t>alcance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sobre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como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em</a:t>
            </a:r>
            <a:r>
              <a:rPr lang="en-GB" dirty="0" smtClean="0">
                <a:sym typeface="Symbol"/>
              </a:rPr>
              <a:t> (P(QR))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err="1" smtClean="0">
                <a:sym typeface="Symbol"/>
              </a:rPr>
              <a:t>Exemplos</a:t>
            </a:r>
            <a:r>
              <a:rPr lang="en-GB" dirty="0" smtClean="0">
                <a:sym typeface="Symbol"/>
              </a:rPr>
              <a:t> de FNC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~P~Q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~PQR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(~PQ)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(~Q~R)  </a:t>
            </a:r>
            <a:r>
              <a:rPr lang="pt-PT" dirty="0" smtClean="0"/>
              <a:t> </a:t>
            </a:r>
            <a:endParaRPr lang="en-GB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68BD1-84F4-4ACC-87D8-23373CBD2B24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Como determinar a FNC equivalente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>
                <a:sym typeface="Symbol" pitchFamily="18" charset="2"/>
              </a:rPr>
              <a:t>Substituir os conectivos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 e</a:t>
            </a:r>
            <a:r>
              <a:rPr lang="pt-PT" smtClean="0">
                <a:sym typeface="Symbol" pitchFamily="18" charset="2"/>
              </a:rPr>
              <a:t>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endParaRPr lang="en-GB" smtClean="0">
              <a:sym typeface="Symbol" pitchFamily="18" charset="2"/>
            </a:endParaRP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Substituir dupla negações e negações de parênteses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Determinar as distributivas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43459-932A-41CB-AE90-C49F728F01D9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Converter ~(((P</a:t>
            </a:r>
            <a:r>
              <a:rPr lang="en-GB" smtClean="0">
                <a:sym typeface="Symbol" pitchFamily="18" charset="2"/>
              </a:rPr>
              <a:t>Q)  ~Q)  (QR))</a:t>
            </a:r>
            <a:endParaRPr lang="pt-PT" smtClean="0"/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~((P</a:t>
            </a:r>
            <a:r>
              <a:rPr lang="en-GB" smtClean="0">
                <a:sym typeface="Symbol" pitchFamily="18" charset="2"/>
              </a:rPr>
              <a:t>Q)  ~Q)  ~(QR)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(~(P</a:t>
            </a:r>
            <a:r>
              <a:rPr lang="en-GB" smtClean="0">
                <a:sym typeface="Symbol" pitchFamily="18" charset="2"/>
              </a:rPr>
              <a:t>Q)  ~~Q)  (~Q~R)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((~P</a:t>
            </a:r>
            <a:r>
              <a:rPr lang="en-GB" smtClean="0">
                <a:sym typeface="Symbol" pitchFamily="18" charset="2"/>
              </a:rPr>
              <a:t>~Q)  Q)  (~Q~R)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(~P</a:t>
            </a:r>
            <a:r>
              <a:rPr lang="en-GB" smtClean="0">
                <a:sym typeface="Symbol" pitchFamily="18" charset="2"/>
              </a:rPr>
              <a:t>Q)  (~QQ)  (~Q~R)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9F643-DD4D-455C-8223-E9666B7AB7C3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Converter (P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 (~Q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~P)</a:t>
            </a:r>
            <a:endParaRPr lang="pt-PT" smtClean="0"/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(~P</a:t>
            </a:r>
            <a:r>
              <a:rPr lang="en-GB" smtClean="0">
                <a:sym typeface="Symbol" pitchFamily="18" charset="2"/>
              </a:rPr>
              <a:t>Q)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(~~Q~P)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(~P</a:t>
            </a:r>
            <a:r>
              <a:rPr lang="en-GB" smtClean="0">
                <a:sym typeface="Symbol" pitchFamily="18" charset="2"/>
              </a:rPr>
              <a:t>Q) 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 </a:t>
            </a:r>
            <a:r>
              <a:rPr lang="en-GB" smtClean="0">
                <a:sym typeface="Symbol" pitchFamily="18" charset="2"/>
              </a:rPr>
              <a:t>(Q~P)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(~(~P</a:t>
            </a:r>
            <a:r>
              <a:rPr lang="en-GB" smtClean="0">
                <a:sym typeface="Symbol" pitchFamily="18" charset="2"/>
              </a:rPr>
              <a:t>Q)  (Q~P))  </a:t>
            </a:r>
            <a:r>
              <a:rPr lang="pt-PT" smtClean="0"/>
              <a:t>((~P</a:t>
            </a:r>
            <a:r>
              <a:rPr lang="en-GB" smtClean="0">
                <a:sym typeface="Symbol" pitchFamily="18" charset="2"/>
              </a:rPr>
              <a:t>Q)  ~(Q~P))  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((~~P</a:t>
            </a:r>
            <a:r>
              <a:rPr lang="en-GB" smtClean="0">
                <a:sym typeface="Symbol" pitchFamily="18" charset="2"/>
              </a:rPr>
              <a:t>~Q)  (Q~P))  </a:t>
            </a:r>
            <a:r>
              <a:rPr lang="pt-PT" smtClean="0"/>
              <a:t>((~P</a:t>
            </a:r>
            <a:r>
              <a:rPr lang="en-GB" smtClean="0">
                <a:sym typeface="Symbol" pitchFamily="18" charset="2"/>
              </a:rPr>
              <a:t>Q)  (~Q~~P))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pt-PT" smtClean="0"/>
              <a:t>((P</a:t>
            </a:r>
            <a:r>
              <a:rPr lang="en-GB" smtClean="0">
                <a:sym typeface="Symbol" pitchFamily="18" charset="2"/>
              </a:rPr>
              <a:t>~Q)  (Q~P))  </a:t>
            </a:r>
            <a:r>
              <a:rPr lang="pt-PT" smtClean="0"/>
              <a:t>((~P</a:t>
            </a:r>
            <a:r>
              <a:rPr lang="en-GB" smtClean="0">
                <a:sym typeface="Symbol" pitchFamily="18" charset="2"/>
              </a:rPr>
              <a:t>Q)  (~QP))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(PQ~P)(~QQ~P)(</a:t>
            </a:r>
            <a:r>
              <a:rPr lang="pt-PT" smtClean="0"/>
              <a:t>~P</a:t>
            </a:r>
            <a:r>
              <a:rPr lang="en-GB" smtClean="0">
                <a:sym typeface="Symbol" pitchFamily="18" charset="2"/>
              </a:rPr>
              <a:t>Q~Q)(</a:t>
            </a:r>
            <a:r>
              <a:rPr lang="pt-PT" smtClean="0"/>
              <a:t>~P</a:t>
            </a:r>
            <a:r>
              <a:rPr lang="en-GB" smtClean="0">
                <a:sym typeface="Symbol" pitchFamily="18" charset="2"/>
              </a:rPr>
              <a:t>QP)  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A502C-A761-4203-9001-65222BBFC402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Converter P</a:t>
            </a:r>
            <a:r>
              <a:rPr lang="en-GB" smtClean="0">
                <a:sym typeface="Wingdings 3" pitchFamily="18" charset="2"/>
              </a:rPr>
              <a:t>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Q~R</a:t>
            </a:r>
            <a:endParaRPr lang="pt-PT" smtClean="0"/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(Q~R))  ((Q~R)</a:t>
            </a:r>
            <a:r>
              <a:rPr lang="en-GB" smtClean="0">
                <a:sym typeface="Wingdings 3" pitchFamily="18" charset="2"/>
              </a:rPr>
              <a:t> 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P)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(~PQ~R)  (~(Q~R)P)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(~PQ~R)  ((~QR)P)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(~PQ~R)  (~QP)  (RP)</a:t>
            </a:r>
          </a:p>
          <a:p>
            <a:pPr marL="971550" lvl="1" indent="-514350">
              <a:buFont typeface="Wingdings 2" pitchFamily="18" charset="2"/>
              <a:buNone/>
            </a:pPr>
            <a:endParaRPr lang="en-GB" smtClean="0">
              <a:sym typeface="Symbol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47B29-880C-49E5-BF76-51561197D52F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Forma Normal Disjuntiva (FND)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Contém</a:t>
            </a:r>
            <a:r>
              <a:rPr lang="en-GB" dirty="0" smtClean="0">
                <a:sym typeface="Symbol"/>
              </a:rPr>
              <a:t> (no </a:t>
            </a:r>
            <a:r>
              <a:rPr lang="en-GB" dirty="0" err="1" smtClean="0">
                <a:sym typeface="Symbol"/>
              </a:rPr>
              <a:t>máximo</a:t>
            </a:r>
            <a:r>
              <a:rPr lang="en-GB" dirty="0" smtClean="0">
                <a:sym typeface="Symbol"/>
              </a:rPr>
              <a:t>): </a:t>
            </a:r>
            <a:r>
              <a:rPr lang="pt-PT" dirty="0" smtClean="0"/>
              <a:t>~,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 </a:t>
            </a:r>
            <a:r>
              <a:rPr lang="en-GB" dirty="0" err="1" smtClean="0">
                <a:sym typeface="Symbol"/>
              </a:rPr>
              <a:t>não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aparece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repetido</a:t>
            </a:r>
            <a:r>
              <a:rPr lang="en-GB" dirty="0" smtClean="0">
                <a:sym typeface="Symbol"/>
              </a:rPr>
              <a:t> (~~) </a:t>
            </a:r>
            <a:r>
              <a:rPr lang="en-GB" dirty="0" err="1" smtClean="0">
                <a:sym typeface="Symbol"/>
              </a:rPr>
              <a:t>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nem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alcance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sobre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ou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seja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só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afeta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proposições</a:t>
            </a:r>
            <a:r>
              <a:rPr lang="en-GB" dirty="0" smtClean="0">
                <a:sym typeface="Symbol"/>
              </a:rPr>
              <a:t> simples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não</a:t>
            </a:r>
            <a:r>
              <a:rPr lang="en-GB" dirty="0" smtClean="0">
                <a:sym typeface="Symbol"/>
              </a:rPr>
              <a:t> tem </a:t>
            </a:r>
            <a:r>
              <a:rPr lang="en-GB" dirty="0" err="1" smtClean="0">
                <a:sym typeface="Symbol"/>
              </a:rPr>
              <a:t>alcance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sobre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como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em</a:t>
            </a:r>
            <a:r>
              <a:rPr lang="en-GB" dirty="0" smtClean="0">
                <a:sym typeface="Symbol"/>
              </a:rPr>
              <a:t> (P(QR))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GB" dirty="0" err="1" smtClean="0">
                <a:sym typeface="Symbol"/>
              </a:rPr>
              <a:t>Exemplos</a:t>
            </a:r>
            <a:r>
              <a:rPr lang="en-GB" dirty="0" smtClean="0">
                <a:sym typeface="Symbol"/>
              </a:rPr>
              <a:t> de FND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~P~Q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P(~QR)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(~PQ)(~P~QR)  </a:t>
            </a:r>
            <a:r>
              <a:rPr lang="pt-PT" dirty="0" smtClean="0"/>
              <a:t> </a:t>
            </a:r>
            <a:endParaRPr lang="en-GB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7036D-F9D2-4373-90AF-1CFB9F743E7F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Converter (P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Q)(Q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P)</a:t>
            </a:r>
            <a:endParaRPr lang="pt-PT" smtClean="0"/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(~PQ)  (~QP)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((~PQ) ~Q)  ((~PQ)  P)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(~P~Q)  (Q~Q)  (~P P)  (QP)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2D1B-D0A3-4A97-B780-F12B5BD93033}" type="slidenum">
              <a:rPr lang="en-US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mtClean="0"/>
              <a:t>Converter ~(((P</a:t>
            </a:r>
            <a:r>
              <a:rPr lang="en-GB" smtClean="0">
                <a:sym typeface="Symbol" pitchFamily="18" charset="2"/>
              </a:rPr>
              <a:t>Q)~Q)(QR))</a:t>
            </a:r>
            <a:endParaRPr lang="pt-PT" smtClean="0"/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~((PQ)~Q)  ~(QR)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(~(PQ)~~Q)  (~Q~R)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((~P~Q)Q)  (~Q~R)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(((~P~Q) Q)  ~Q)  (((~P~Q) Q)  ~R)</a:t>
            </a:r>
          </a:p>
          <a:p>
            <a:pPr marL="971550" lvl="1" indent="-514350">
              <a:buFont typeface="Franklin Gothic Medium" pitchFamily="34" charset="0"/>
              <a:buAutoNum type="arabicPeriod"/>
            </a:pPr>
            <a:r>
              <a:rPr lang="en-GB" smtClean="0">
                <a:sym typeface="Symbol" pitchFamily="18" charset="2"/>
              </a:rPr>
              <a:t>(~P~Q~Q)  (Q~Q)  (~P~Q~R)  (Q ~R) </a:t>
            </a:r>
          </a:p>
          <a:p>
            <a:pPr marL="971550" lvl="1" indent="-514350">
              <a:buFont typeface="Wingdings 2" pitchFamily="18" charset="2"/>
              <a:buNone/>
            </a:pPr>
            <a:r>
              <a:rPr lang="en-GB" smtClean="0">
                <a:sym typeface="Symbol" pitchFamily="18" charset="2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56B43-6F50-4C9A-8B4B-76BC36BE2DB7}" type="slidenum">
              <a:rPr lang="en-US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>
                <a:sym typeface="Symbol"/>
              </a:rPr>
              <a:t>Se uma proposição só contém os conectivos </a:t>
            </a:r>
            <a:r>
              <a:rPr lang="pt-PT" dirty="0" smtClean="0"/>
              <a:t>~,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então</a:t>
            </a:r>
            <a:r>
              <a:rPr lang="en-GB" dirty="0" smtClean="0">
                <a:sym typeface="Symbol"/>
              </a:rPr>
              <a:t> se </a:t>
            </a:r>
            <a:r>
              <a:rPr lang="en-GB" dirty="0" err="1" smtClean="0">
                <a:sym typeface="Symbol"/>
              </a:rPr>
              <a:t>trocarmos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cada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símbolo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por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também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cada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por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dá</a:t>
            </a:r>
            <a:r>
              <a:rPr lang="en-GB" dirty="0" smtClean="0">
                <a:sym typeface="Symbol"/>
              </a:rPr>
              <a:t>-se </a:t>
            </a:r>
            <a:r>
              <a:rPr lang="en-GB" dirty="0" err="1" smtClean="0">
                <a:sym typeface="Symbol"/>
              </a:rPr>
              <a:t>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nome</a:t>
            </a:r>
            <a:r>
              <a:rPr lang="en-GB" dirty="0" smtClean="0">
                <a:sym typeface="Symbol"/>
              </a:rPr>
              <a:t> de dual </a:t>
            </a:r>
            <a:r>
              <a:rPr lang="en-GB" dirty="0" err="1" smtClean="0">
                <a:sym typeface="Symbol"/>
              </a:rPr>
              <a:t>à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proposição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resultante</a:t>
            </a:r>
            <a:endParaRPr lang="en-GB" dirty="0" smtClean="0">
              <a:sym typeface="Symbol"/>
            </a:endParaRP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Exemplo</a:t>
            </a:r>
            <a:r>
              <a:rPr lang="en-GB" dirty="0" smtClean="0">
                <a:sym typeface="Symbol"/>
              </a:rPr>
              <a:t>: ~((PQ) ~R) </a:t>
            </a:r>
            <a:r>
              <a:rPr lang="en-GB" dirty="0" err="1" smtClean="0">
                <a:sym typeface="Symbol"/>
              </a:rPr>
              <a:t>e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sua</a:t>
            </a:r>
            <a:r>
              <a:rPr lang="en-GB" dirty="0" smtClean="0">
                <a:sym typeface="Symbol"/>
              </a:rPr>
              <a:t> dual ~((PQ) ~R)</a:t>
            </a:r>
          </a:p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/>
              <a:t>Princípio da Dualidade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pt-PT" dirty="0" smtClean="0"/>
              <a:t>Se P e Q são proposições equivalentes que só contém os conectivos ~,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,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então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suas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duais</a:t>
            </a:r>
            <a:r>
              <a:rPr lang="en-GB" dirty="0" smtClean="0">
                <a:sym typeface="Symbol"/>
              </a:rPr>
              <a:t> P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</a:t>
            </a:r>
            <a:r>
              <a:rPr lang="en-GB" dirty="0" smtClean="0">
                <a:sym typeface="Symbol"/>
              </a:rPr>
              <a:t> Q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são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também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equivalentes</a:t>
            </a:r>
            <a:r>
              <a:rPr lang="en-GB" dirty="0" smtClean="0">
                <a:sym typeface="Symbol"/>
              </a:rPr>
              <a:t>.</a:t>
            </a:r>
            <a:r>
              <a:rPr lang="pt-PT" dirty="0" smtClean="0"/>
              <a:t> </a:t>
            </a:r>
          </a:p>
          <a:p>
            <a:pPr marL="971550" lvl="1" indent="-514350" fontAlgn="auto">
              <a:spcAft>
                <a:spcPts val="0"/>
              </a:spcAft>
              <a:buFont typeface="Wingdings 2"/>
              <a:buNone/>
              <a:defRPr/>
            </a:pPr>
            <a:endParaRPr lang="en-GB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86C6-CBA0-4CFA-A918-573BF1C25E20}" type="slidenum">
              <a:rPr lang="en-US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dedutivo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pt-PT" dirty="0" smtClean="0">
                <a:sym typeface="Symbol"/>
              </a:rPr>
              <a:t>Exercícios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PT" dirty="0" smtClean="0">
                <a:sym typeface="Symbol"/>
              </a:rPr>
              <a:t>Simplifique as proposições</a:t>
            </a: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pt-PT" dirty="0" smtClean="0">
                <a:sym typeface="Symbol"/>
              </a:rPr>
              <a:t>~(~P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~Q)</a:t>
            </a: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~(PQ) (~PQ)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Use </a:t>
            </a:r>
            <a:r>
              <a:rPr lang="en-GB" dirty="0" err="1" smtClean="0">
                <a:sym typeface="Symbol"/>
              </a:rPr>
              <a:t>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método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dedutivo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para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demonstrar</a:t>
            </a:r>
            <a:endParaRPr lang="en-GB" dirty="0" smtClean="0">
              <a:sym typeface="Symbol"/>
            </a:endParaRP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(P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Q) (P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R) </a:t>
            </a:r>
            <a:r>
              <a:rPr lang="en-GB" dirty="0" err="1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 (P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QR)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Determine a FNC</a:t>
            </a: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</a:t>
            </a: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</a:t>
            </a:r>
            <a:r>
              <a:rPr lang="en-US" dirty="0" smtClean="0"/>
              <a:t> </a:t>
            </a:r>
            <a:r>
              <a:rPr lang="en-GB" dirty="0" smtClean="0">
                <a:sym typeface="Symbol"/>
              </a:rPr>
              <a:t>~P</a:t>
            </a: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~P(Q</a:t>
            </a:r>
            <a:r>
              <a:rPr lang="en-GB" u="sng" dirty="0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P)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Determine a FND</a:t>
            </a: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~(~P~Q)</a:t>
            </a:r>
          </a:p>
          <a:p>
            <a:pPr marL="1371600" lvl="2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>
                <a:sym typeface="Symbol"/>
              </a:rPr>
              <a:t>(P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Q) ~P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DF150-B53E-46C4-9048-BDF77424026D}" type="slidenum">
              <a:rPr lang="en-US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proposicional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Introdutórios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Proposição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exprimem</a:t>
            </a:r>
            <a:r>
              <a:rPr lang="en-US" dirty="0" smtClean="0"/>
              <a:t> um </a:t>
            </a:r>
            <a:r>
              <a:rPr lang="en-US" dirty="0" err="1" smtClean="0"/>
              <a:t>pensamento</a:t>
            </a:r>
            <a:r>
              <a:rPr lang="en-US" dirty="0" smtClean="0"/>
              <a:t> (</a:t>
            </a:r>
            <a:r>
              <a:rPr lang="en-US" dirty="0" err="1" smtClean="0"/>
              <a:t>fatos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juízos</a:t>
            </a:r>
            <a:r>
              <a:rPr lang="en-US" dirty="0" smtClean="0"/>
              <a:t>) de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en-US" dirty="0" smtClean="0"/>
              <a:t>A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satélite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Terra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en-US" dirty="0" smtClean="0"/>
              <a:t>Recife </a:t>
            </a:r>
            <a:r>
              <a:rPr lang="en-US" dirty="0" err="1" smtClean="0"/>
              <a:t>é</a:t>
            </a:r>
            <a:r>
              <a:rPr lang="en-US" dirty="0" smtClean="0"/>
              <a:t> a capital de </a:t>
            </a:r>
            <a:r>
              <a:rPr lang="en-US" dirty="0" err="1" smtClean="0"/>
              <a:t>Pernambuco</a:t>
            </a:r>
            <a:endParaRPr lang="en-US" dirty="0" smtClean="0"/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en-US" dirty="0" err="1" smtClean="0"/>
              <a:t>π</a:t>
            </a:r>
            <a:r>
              <a:rPr lang="en-US" dirty="0" smtClean="0"/>
              <a:t> &gt; √5</a:t>
            </a:r>
          </a:p>
          <a:p>
            <a:pPr lvl="3" fontAlgn="auto">
              <a:spcAft>
                <a:spcPts val="0"/>
              </a:spcAft>
              <a:buFont typeface="Wingdings 2"/>
              <a:buChar char=""/>
              <a:defRPr/>
            </a:pPr>
            <a:r>
              <a:rPr lang="en-US" dirty="0" smtClean="0"/>
              <a:t>1+1 = 3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Princípios</a:t>
            </a:r>
            <a:r>
              <a:rPr lang="en-US" dirty="0" smtClean="0"/>
              <a:t> das </a:t>
            </a:r>
            <a:r>
              <a:rPr lang="en-US" dirty="0" err="1" smtClean="0"/>
              <a:t>Proposições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contradição</a:t>
            </a:r>
            <a:r>
              <a:rPr lang="en-US" dirty="0" smtClean="0"/>
              <a:t>: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proposição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ser </a:t>
            </a:r>
            <a:r>
              <a:rPr lang="en-US" dirty="0" err="1" smtClean="0"/>
              <a:t>verdadeira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excluído</a:t>
            </a:r>
            <a:r>
              <a:rPr lang="en-US" dirty="0" smtClean="0"/>
              <a:t>: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proposição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verdadeira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terceira</a:t>
            </a:r>
            <a:r>
              <a:rPr lang="en-US" dirty="0" smtClean="0"/>
              <a:t> </a:t>
            </a:r>
            <a:r>
              <a:rPr lang="en-US" dirty="0" err="1" smtClean="0"/>
              <a:t>opção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90B3B-FA94-4F4B-83E6-112658E27263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Argumentos</a:t>
            </a:r>
            <a:r>
              <a:rPr lang="en-US" dirty="0" smtClean="0"/>
              <a:t> –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Inferência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argumentos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Dadas as proposições (premissas) P</a:t>
            </a:r>
            <a:r>
              <a:rPr lang="en-US" baseline="-25000" smtClean="0"/>
              <a:t>1</a:t>
            </a:r>
            <a:r>
              <a:rPr lang="en-US" smtClean="0"/>
              <a:t>, P</a:t>
            </a:r>
            <a:r>
              <a:rPr lang="en-US" baseline="-25000" smtClean="0"/>
              <a:t>2</a:t>
            </a:r>
            <a:r>
              <a:rPr lang="en-US" smtClean="0"/>
              <a:t>, …, P</a:t>
            </a:r>
            <a:r>
              <a:rPr lang="en-US" baseline="-25000" smtClean="0"/>
              <a:t>n </a:t>
            </a:r>
            <a:r>
              <a:rPr lang="en-US" smtClean="0"/>
              <a:t>e a conclusão Q, denota-se que</a:t>
            </a:r>
          </a:p>
          <a:p>
            <a:pPr algn="ctr">
              <a:buFont typeface="Wingdings 2" pitchFamily="18" charset="2"/>
              <a:buNone/>
            </a:pPr>
            <a:r>
              <a:rPr lang="en-US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, P</a:t>
            </a:r>
            <a:r>
              <a:rPr lang="en-US" baseline="-25000" smtClean="0"/>
              <a:t>2</a:t>
            </a:r>
            <a:r>
              <a:rPr lang="en-US" smtClean="0"/>
              <a:t>, …, P</a:t>
            </a:r>
            <a:r>
              <a:rPr lang="en-US" baseline="-25000" smtClean="0"/>
              <a:t>n</a:t>
            </a:r>
            <a:r>
              <a:rPr lang="en-US" smtClean="0"/>
              <a:t> |- Q</a:t>
            </a:r>
          </a:p>
          <a:p>
            <a:pPr algn="just"/>
            <a:r>
              <a:rPr lang="en-US" smtClean="0"/>
              <a:t>Validade de Argumento</a:t>
            </a:r>
          </a:p>
          <a:p>
            <a:pPr lvl="1" algn="just"/>
            <a:r>
              <a:rPr lang="en-US" smtClean="0"/>
              <a:t>(P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 P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 … 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US" smtClean="0"/>
              <a:t> P</a:t>
            </a:r>
            <a:r>
              <a:rPr lang="en-US" baseline="-25000" smtClean="0"/>
              <a:t>n</a:t>
            </a:r>
            <a:r>
              <a:rPr lang="en-US" smtClean="0"/>
              <a:t>) 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US" smtClean="0"/>
              <a:t> Q</a:t>
            </a:r>
          </a:p>
          <a:p>
            <a:pPr lvl="1" algn="just"/>
            <a:r>
              <a:rPr lang="en-US" smtClean="0"/>
              <a:t>Exemplo: P |- P 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US" smtClean="0"/>
              <a:t> Q é sempre válido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FC6B2-EB5D-48BD-B0A8-3B84B0A1F7AB}" type="slidenum">
              <a:rPr lang="en-US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argumentos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Válidos</a:t>
            </a:r>
            <a:r>
              <a:rPr lang="en-US" dirty="0" smtClean="0"/>
              <a:t> </a:t>
            </a:r>
            <a:r>
              <a:rPr lang="en-US" dirty="0" err="1" smtClean="0"/>
              <a:t>Fundamentais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Adição</a:t>
            </a:r>
            <a:r>
              <a:rPr lang="en-US" dirty="0" smtClean="0"/>
              <a:t> (AD)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 |- P </a:t>
            </a:r>
            <a:r>
              <a:rPr lang="en-GB" dirty="0" err="1" smtClean="0">
                <a:sym typeface="Symbol"/>
              </a:rPr>
              <a:t></a:t>
            </a:r>
            <a:r>
              <a:rPr lang="en-GB" dirty="0" smtClean="0">
                <a:sym typeface="Symbol"/>
              </a:rPr>
              <a:t> Q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Simplificação</a:t>
            </a:r>
            <a:r>
              <a:rPr lang="en-US" dirty="0" smtClean="0"/>
              <a:t> (SIMP)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US" dirty="0" smtClean="0"/>
              <a:t>Q |- P                             P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US" dirty="0" smtClean="0"/>
              <a:t>Q |- Q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Conjunção</a:t>
            </a:r>
            <a:r>
              <a:rPr lang="en-US" dirty="0" smtClean="0"/>
              <a:t> (CONJ)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P, Q |- P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US" dirty="0" smtClean="0"/>
              <a:t>Q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err="1" smtClean="0"/>
              <a:t>Absorção</a:t>
            </a:r>
            <a:r>
              <a:rPr lang="en-US" dirty="0" smtClean="0"/>
              <a:t> (ABS)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Q |- P</a:t>
            </a:r>
            <a:r>
              <a:rPr lang="en-GB" dirty="0" err="1" smtClean="0">
                <a:sym typeface="Wingdings 3"/>
              </a:rPr>
              <a:t></a:t>
            </a:r>
            <a:r>
              <a:rPr lang="en-US" dirty="0" smtClean="0"/>
              <a:t>(P </a:t>
            </a:r>
            <a:r>
              <a:rPr lang="en-GB" dirty="0" err="1" smtClean="0">
                <a:sym typeface="Symbol"/>
              </a:rPr>
              <a:t></a:t>
            </a:r>
            <a:r>
              <a:rPr lang="en-GB" dirty="0" smtClean="0">
                <a:sym typeface="Symbol"/>
              </a:rPr>
              <a:t> </a:t>
            </a:r>
            <a:r>
              <a:rPr lang="en-US" dirty="0" smtClean="0"/>
              <a:t>Q)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US" dirty="0" smtClean="0"/>
              <a:t>Modus Ponens (MP)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US" dirty="0" smtClean="0"/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Q, P |-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77676-9354-43E7-AD9A-1A4F7FE95343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argumentos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8"/>
            <a:ext cx="8686800" cy="4525962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Válidos</a:t>
            </a:r>
            <a:r>
              <a:rPr lang="en-US" dirty="0" smtClean="0"/>
              <a:t> </a:t>
            </a:r>
            <a:r>
              <a:rPr lang="en-US" dirty="0" err="1" smtClean="0"/>
              <a:t>Fundamentais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smtClean="0">
                <a:sym typeface="Symbol"/>
              </a:rPr>
              <a:t>Modus </a:t>
            </a:r>
            <a:r>
              <a:rPr lang="en-GB" dirty="0" err="1" smtClean="0">
                <a:sym typeface="Symbol"/>
              </a:rPr>
              <a:t>Tollens</a:t>
            </a:r>
            <a:r>
              <a:rPr lang="en-GB" dirty="0" smtClean="0">
                <a:sym typeface="Symbol"/>
              </a:rPr>
              <a:t> (MT)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Q, ~Q |- ~P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Silogismo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Disjuntivo</a:t>
            </a:r>
            <a:r>
              <a:rPr lang="en-GB" dirty="0" smtClean="0">
                <a:sym typeface="Symbol"/>
              </a:rPr>
              <a:t> (SD)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PQ, ~P |- Q                             PQ, ~Q |- P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Silogismo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Hipotético</a:t>
            </a:r>
            <a:r>
              <a:rPr lang="en-GB" dirty="0" smtClean="0">
                <a:sym typeface="Symbol"/>
              </a:rPr>
              <a:t> (SH)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Q, Q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R  |-  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R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Dilema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Construtivo</a:t>
            </a:r>
            <a:r>
              <a:rPr lang="en-GB" dirty="0" smtClean="0">
                <a:sym typeface="Symbol"/>
              </a:rPr>
              <a:t> (DC)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Q, R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S, PR |-  QS</a:t>
            </a:r>
          </a:p>
          <a:p>
            <a:pPr lvl="1" fontAlgn="auto">
              <a:spcAft>
                <a:spcPts val="0"/>
              </a:spcAft>
              <a:buFont typeface="Wingdings 2"/>
              <a:buChar char=""/>
              <a:defRPr/>
            </a:pPr>
            <a:r>
              <a:rPr lang="en-GB" dirty="0" err="1" smtClean="0">
                <a:sym typeface="Symbol"/>
              </a:rPr>
              <a:t>Dilema</a:t>
            </a:r>
            <a:r>
              <a:rPr lang="en-GB" dirty="0" smtClean="0">
                <a:sym typeface="Symbol"/>
              </a:rPr>
              <a:t> </a:t>
            </a:r>
            <a:r>
              <a:rPr lang="en-GB" dirty="0" err="1" smtClean="0">
                <a:sym typeface="Symbol"/>
              </a:rPr>
              <a:t>Destrutivo</a:t>
            </a:r>
            <a:r>
              <a:rPr lang="en-GB" dirty="0" smtClean="0">
                <a:sym typeface="Symbol"/>
              </a:rPr>
              <a:t> (DD)</a:t>
            </a:r>
          </a:p>
          <a:p>
            <a:pPr lvl="2" fontAlgn="auto">
              <a:spcAft>
                <a:spcPts val="0"/>
              </a:spcAft>
              <a:buFont typeface="Wingdings 2"/>
              <a:buChar char=""/>
              <a:defRPr/>
            </a:pPr>
            <a:r>
              <a:rPr lang="en-GB" dirty="0" smtClean="0">
                <a:sym typeface="Symbol"/>
              </a:rPr>
              <a:t>P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Q, R</a:t>
            </a:r>
            <a:r>
              <a:rPr lang="en-GB" dirty="0" smtClean="0">
                <a:sym typeface="Wingdings 3"/>
              </a:rPr>
              <a:t></a:t>
            </a:r>
            <a:r>
              <a:rPr lang="en-GB" dirty="0" smtClean="0">
                <a:sym typeface="Symbol"/>
              </a:rPr>
              <a:t>S, ~Q~S |-  ~P~R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CD600-9F45-4B6E-865F-DBFC445FF970}" type="slidenum">
              <a:rPr lang="en-US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argumentos</a:t>
            </a:r>
            <a:endParaRPr lang="en-US" dirty="0"/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Regras de Inferência</a:t>
            </a:r>
          </a:p>
          <a:p>
            <a:pPr lvl="1"/>
            <a:r>
              <a:rPr lang="en-US" smtClean="0"/>
              <a:t>escreve-se as premissas (em coluna), um traço horizontal e então escreve-se a conclusão</a:t>
            </a:r>
          </a:p>
          <a:p>
            <a:r>
              <a:rPr lang="en-US" smtClean="0"/>
              <a:t>Exemplo: para a regra Modus Ponens (MP)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3962400"/>
            <a:ext cx="10223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</a:p>
          <a:p>
            <a:endParaRPr lang="en-US">
              <a:latin typeface="Franklin Gothic Book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0813" y="3962400"/>
            <a:ext cx="23383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~P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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R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S~Q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~PR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S~Q</a:t>
            </a:r>
          </a:p>
          <a:p>
            <a:endParaRPr lang="en-US">
              <a:latin typeface="Franklin Gothic Book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EB947-B101-4C04-8F63-F93B07B95887}" type="slidenum">
              <a:rPr lang="en-US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de </a:t>
            </a:r>
            <a:r>
              <a:rPr lang="en-US" dirty="0" err="1" smtClean="0"/>
              <a:t>Inferência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Verifique a validade para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Q, PR |-  Q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38263" y="2603500"/>
            <a:ext cx="27765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PR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         por (SIMP)</a:t>
            </a:r>
          </a:p>
          <a:p>
            <a:endParaRPr lang="en-US" sz="28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30713" y="2209800"/>
            <a:ext cx="25082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P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-------------------------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         por (MP)       </a:t>
            </a:r>
          </a:p>
          <a:p>
            <a:endParaRPr lang="en-US" sz="28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1FB293-DEF8-40B9-983E-573838AE4975}" type="slidenum">
              <a:rPr lang="en-US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Verifique a validade para P</a:t>
            </a:r>
            <a:r>
              <a:rPr lang="en-GB" smtClean="0">
                <a:sym typeface="Symbol" pitchFamily="18" charset="2"/>
              </a:rPr>
              <a:t>Q, PR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S |-  PS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209800"/>
            <a:ext cx="4179887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(1) 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Q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PR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S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----------------------------------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P         (1) por (SIMP)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PR    (3) por (AD)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S         (2,4) por (MP)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S    (3,5) por (CONJ)       </a:t>
            </a:r>
          </a:p>
          <a:p>
            <a:endParaRPr lang="en-US" sz="28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92D82-3EB8-4654-A9AC-A01C47B82DD2}" type="slidenum">
              <a:rPr lang="en-US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Verifique a validade: P</a:t>
            </a:r>
            <a:r>
              <a:rPr lang="en-GB" smtClean="0">
                <a:sym typeface="Wingdings 3" pitchFamily="18" charset="2"/>
              </a:rPr>
              <a:t> </a:t>
            </a:r>
            <a:r>
              <a:rPr lang="en-GB" smtClean="0">
                <a:sym typeface="Symbol" pitchFamily="18" charset="2"/>
              </a:rPr>
              <a:t>(Q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R),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Q, P |-  R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784475"/>
            <a:ext cx="4402137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(1) 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(Q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R)</a:t>
            </a:r>
            <a:endParaRPr lang="en-GB" sz="28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Q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P 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----------------------------------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Q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R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(1,3) por (MP)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Q               (2,3) por (MP)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R               (4,5) por (MP)</a:t>
            </a:r>
          </a:p>
          <a:p>
            <a:endParaRPr lang="en-US" sz="28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B28C2-5233-4F03-8AFB-6713A52707AD}" type="slidenum">
              <a:rPr lang="en-US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Demonstre que: P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Q, PQ</a:t>
            </a:r>
            <a:r>
              <a:rPr lang="en-GB" smtClean="0">
                <a:sym typeface="Wingdings 3" pitchFamily="18" charset="2"/>
              </a:rPr>
              <a:t></a:t>
            </a:r>
            <a:r>
              <a:rPr lang="en-GB" smtClean="0">
                <a:sym typeface="Symbol" pitchFamily="18" charset="2"/>
              </a:rPr>
              <a:t>R, ~(PR) |-  ~P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LMA - Rogério E. da Silva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2784475"/>
            <a:ext cx="4624387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2"/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(1) 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Q</a:t>
            </a:r>
            <a:endParaRPr lang="en-GB" sz="2800">
              <a:solidFill>
                <a:schemeClr val="tx2"/>
              </a:solidFill>
              <a:latin typeface="Franklin Gothic Book" pitchFamily="34" charset="0"/>
              <a:sym typeface="Symbol" pitchFamily="18" charset="2"/>
            </a:endParaRP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(2) PQ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R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(3) ~(PR) 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----------------------------------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(4)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Q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(1) por (ABS)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(5)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R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   (2,4) por (SH)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(6) 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Wingdings 3" pitchFamily="18" charset="2"/>
              </a:rPr>
              <a:t>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P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</a:t>
            </a:r>
            <a:r>
              <a:rPr lang="en-US" sz="2800">
                <a:solidFill>
                  <a:schemeClr val="tx2"/>
                </a:solidFill>
                <a:latin typeface="Franklin Gothic Book" pitchFamily="34" charset="0"/>
              </a:rPr>
              <a:t>R</a:t>
            </a:r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         (5) por (ABS)</a:t>
            </a:r>
          </a:p>
          <a:p>
            <a:pPr marL="0" lvl="2"/>
            <a:r>
              <a:rPr lang="en-GB" sz="2800">
                <a:solidFill>
                  <a:schemeClr val="tx2"/>
                </a:solidFill>
                <a:latin typeface="Franklin Gothic Book" pitchFamily="34" charset="0"/>
                <a:sym typeface="Symbol" pitchFamily="18" charset="2"/>
              </a:rPr>
              <a:t>(7) ~P                (3,6) por (MT)</a:t>
            </a:r>
          </a:p>
          <a:p>
            <a:endParaRPr lang="en-US" sz="2800">
              <a:solidFill>
                <a:schemeClr val="tx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6464" y="4572000"/>
            <a:ext cx="4560536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600" dirty="0">
                <a:sym typeface="Symbol"/>
              </a:rPr>
              <a:t>~P </a:t>
            </a:r>
            <a:r>
              <a:rPr lang="en-US" sz="11500" dirty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31D87-CBC4-4DAC-A6B7-60993B8D6219}" type="slidenum">
              <a:rPr lang="en-US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7716</TotalTime>
  <Words>5472</Words>
  <Application>Microsoft Macintosh PowerPoint</Application>
  <PresentationFormat>On-screen Show (4:3)</PresentationFormat>
  <Paragraphs>1471</Paragraphs>
  <Slides>143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Modelo de apresentação</vt:lpstr>
      </vt:variant>
      <vt:variant>
        <vt:i4>12</vt:i4>
      </vt:variant>
      <vt:variant>
        <vt:lpstr>Títulos dos diapositivos</vt:lpstr>
      </vt:variant>
      <vt:variant>
        <vt:i4>143</vt:i4>
      </vt:variant>
    </vt:vector>
  </HeadingPairs>
  <TitlesOfParts>
    <vt:vector size="165" baseType="lpstr">
      <vt:lpstr>Franklin Gothic Book</vt:lpstr>
      <vt:lpstr>Arial</vt:lpstr>
      <vt:lpstr>Franklin Gothic Medium</vt:lpstr>
      <vt:lpstr>Wingdings 2</vt:lpstr>
      <vt:lpstr>Calibri</vt:lpstr>
      <vt:lpstr>Symbol</vt:lpstr>
      <vt:lpstr>Wingdings 3</vt:lpstr>
      <vt:lpstr>American Typewriter</vt:lpstr>
      <vt:lpstr>MS Gothic</vt:lpstr>
      <vt:lpstr>Lucida Grande</vt:lpstr>
      <vt:lpstr>Trek</vt:lpstr>
      <vt:lpstr>Trek</vt:lpstr>
      <vt:lpstr>Trek</vt:lpstr>
      <vt:lpstr>Trek</vt:lpstr>
      <vt:lpstr>Trek</vt:lpstr>
      <vt:lpstr>Trek</vt:lpstr>
      <vt:lpstr>Trek</vt:lpstr>
      <vt:lpstr>Trek</vt:lpstr>
      <vt:lpstr>Trek</vt:lpstr>
      <vt:lpstr>Trek</vt:lpstr>
      <vt:lpstr>Trek</vt:lpstr>
      <vt:lpstr>Trek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  <vt:lpstr>Diapositivo 34</vt:lpstr>
      <vt:lpstr>Diapositivo 35</vt:lpstr>
      <vt:lpstr>Diapositivo 36</vt:lpstr>
      <vt:lpstr>Diapositivo 37</vt:lpstr>
      <vt:lpstr>Diapositivo 38</vt:lpstr>
      <vt:lpstr>Diapositivo 39</vt:lpstr>
      <vt:lpstr>Diapositivo 40</vt:lpstr>
      <vt:lpstr>Diapositivo 41</vt:lpstr>
      <vt:lpstr>Diapositivo 42</vt:lpstr>
      <vt:lpstr>Diapositivo 43</vt:lpstr>
      <vt:lpstr>Diapositivo 44</vt:lpstr>
      <vt:lpstr>Diapositivo 45</vt:lpstr>
      <vt:lpstr>Diapositivo 46</vt:lpstr>
      <vt:lpstr>Diapositivo 47</vt:lpstr>
      <vt:lpstr>Diapositivo 48</vt:lpstr>
      <vt:lpstr>Diapositivo 49</vt:lpstr>
      <vt:lpstr>Diapositivo 50</vt:lpstr>
      <vt:lpstr>Diapositivo 51</vt:lpstr>
      <vt:lpstr>Diapositivo 52</vt:lpstr>
      <vt:lpstr>Diapositivo 53</vt:lpstr>
      <vt:lpstr>Diapositivo 54</vt:lpstr>
      <vt:lpstr>Diapositivo 55</vt:lpstr>
      <vt:lpstr>Diapositivo 56</vt:lpstr>
      <vt:lpstr>Diapositivo 57</vt:lpstr>
      <vt:lpstr>Diapositivo 58</vt:lpstr>
      <vt:lpstr>Diapositivo 59</vt:lpstr>
      <vt:lpstr>Diapositivo 60</vt:lpstr>
      <vt:lpstr>Diapositivo 61</vt:lpstr>
      <vt:lpstr>Diapositivo 62</vt:lpstr>
      <vt:lpstr>Diapositivo 63</vt:lpstr>
      <vt:lpstr>Diapositivo 64</vt:lpstr>
      <vt:lpstr>Diapositivo 65</vt:lpstr>
      <vt:lpstr>Diapositivo 66</vt:lpstr>
      <vt:lpstr>Diapositivo 67</vt:lpstr>
      <vt:lpstr>Diapositivo 68</vt:lpstr>
      <vt:lpstr>Diapositivo 69</vt:lpstr>
      <vt:lpstr>Diapositivo 70</vt:lpstr>
      <vt:lpstr>Diapositivo 71</vt:lpstr>
      <vt:lpstr>Diapositivo 72</vt:lpstr>
      <vt:lpstr>Diapositivo 73</vt:lpstr>
      <vt:lpstr>Diapositivo 74</vt:lpstr>
      <vt:lpstr>Diapositivo 75</vt:lpstr>
      <vt:lpstr>Diapositivo 76</vt:lpstr>
      <vt:lpstr>Diapositivo 77</vt:lpstr>
      <vt:lpstr>Diapositivo 78</vt:lpstr>
      <vt:lpstr>Diapositivo 79</vt:lpstr>
      <vt:lpstr>Diapositivo 80</vt:lpstr>
      <vt:lpstr>Diapositivo 81</vt:lpstr>
      <vt:lpstr>Diapositivo 82</vt:lpstr>
      <vt:lpstr>Diapositivo 83</vt:lpstr>
      <vt:lpstr>Diapositivo 84</vt:lpstr>
      <vt:lpstr>Diapositivo 85</vt:lpstr>
      <vt:lpstr>Diapositivo 86</vt:lpstr>
      <vt:lpstr>Diapositivo 87</vt:lpstr>
      <vt:lpstr>Diapositivo 88</vt:lpstr>
      <vt:lpstr>Diapositivo 89</vt:lpstr>
      <vt:lpstr>Diapositivo 90</vt:lpstr>
      <vt:lpstr>Diapositivo 91</vt:lpstr>
      <vt:lpstr>Diapositivo 92</vt:lpstr>
      <vt:lpstr>Diapositivo 93</vt:lpstr>
      <vt:lpstr>Diapositivo 94</vt:lpstr>
      <vt:lpstr>Diapositivo 95</vt:lpstr>
      <vt:lpstr>Diapositivo 96</vt:lpstr>
      <vt:lpstr>Diapositivo 97</vt:lpstr>
      <vt:lpstr>Diapositivo 98</vt:lpstr>
      <vt:lpstr>Diapositivo 99</vt:lpstr>
      <vt:lpstr>Diapositivo 100</vt:lpstr>
      <vt:lpstr>Diapositivo 101</vt:lpstr>
      <vt:lpstr>Diapositivo 102</vt:lpstr>
      <vt:lpstr>Diapositivo 103</vt:lpstr>
      <vt:lpstr>Diapositivo 104</vt:lpstr>
      <vt:lpstr>Diapositivo 105</vt:lpstr>
      <vt:lpstr>Diapositivo 106</vt:lpstr>
      <vt:lpstr>Diapositivo 107</vt:lpstr>
      <vt:lpstr>Diapositivo 108</vt:lpstr>
      <vt:lpstr>Diapositivo 109</vt:lpstr>
      <vt:lpstr>Diapositivo 110</vt:lpstr>
      <vt:lpstr>Diapositivo 111</vt:lpstr>
      <vt:lpstr>Diapositivo 112</vt:lpstr>
      <vt:lpstr>Diapositivo 113</vt:lpstr>
      <vt:lpstr>Diapositivo 114</vt:lpstr>
      <vt:lpstr>Diapositivo 115</vt:lpstr>
      <vt:lpstr>Diapositivo 116</vt:lpstr>
      <vt:lpstr>Diapositivo 117</vt:lpstr>
      <vt:lpstr>Diapositivo 118</vt:lpstr>
      <vt:lpstr>Diapositivo 119</vt:lpstr>
      <vt:lpstr>Diapositivo 120</vt:lpstr>
      <vt:lpstr>Diapositivo 121</vt:lpstr>
      <vt:lpstr>Diapositivo 122</vt:lpstr>
      <vt:lpstr>Diapositivo 123</vt:lpstr>
      <vt:lpstr>Diapositivo 124</vt:lpstr>
      <vt:lpstr>Diapositivo 125</vt:lpstr>
      <vt:lpstr>Diapositivo 126</vt:lpstr>
      <vt:lpstr>Diapositivo 127</vt:lpstr>
      <vt:lpstr>Diapositivo 128</vt:lpstr>
      <vt:lpstr>Diapositivo 129</vt:lpstr>
      <vt:lpstr>Diapositivo 130</vt:lpstr>
      <vt:lpstr>Diapositivo 131</vt:lpstr>
      <vt:lpstr>Diapositivo 132</vt:lpstr>
      <vt:lpstr>Diapositivo 133</vt:lpstr>
      <vt:lpstr>Diapositivo 134</vt:lpstr>
      <vt:lpstr>Diapositivo 135</vt:lpstr>
      <vt:lpstr>Diapositivo 136</vt:lpstr>
      <vt:lpstr>Diapositivo 137</vt:lpstr>
      <vt:lpstr>Diapositivo 138</vt:lpstr>
      <vt:lpstr>Diapositivo 139</vt:lpstr>
      <vt:lpstr>Diapositivo 140</vt:lpstr>
      <vt:lpstr>Diapositivo 141</vt:lpstr>
      <vt:lpstr>Diapositivo 142</vt:lpstr>
      <vt:lpstr>Diapositivo 143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Matemática</dc:title>
  <dc:creator>Rogerio Eduardo da Silva</dc:creator>
  <cp:lastModifiedBy>Rogerio</cp:lastModifiedBy>
  <cp:revision>392</cp:revision>
  <dcterms:created xsi:type="dcterms:W3CDTF">2013-09-12T20:01:39Z</dcterms:created>
  <dcterms:modified xsi:type="dcterms:W3CDTF">2014-04-10T13:53:19Z</dcterms:modified>
</cp:coreProperties>
</file>