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64" r:id="rId5"/>
    <p:sldId id="263"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p:cViewPr>
        <p:scale>
          <a:sx n="80" d="100"/>
          <a:sy n="80" d="100"/>
        </p:scale>
        <p:origin x="2262"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10/19/2019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8786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65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18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12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10/19/2019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5200292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89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51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933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51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10/19/2019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616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10/19/2019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30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10/19/2019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200062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rdata.pt/Municipios/Alojamentos+tur%c3%adsticos+total+e+por+tipo+de+alojamento-74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Portugal an opportunity</a:t>
            </a:r>
            <a:r>
              <a:rPr lang="pt-PT" dirty="0">
                <a:solidFill>
                  <a:schemeClr val="bg1"/>
                </a:solidFill>
              </a:rPr>
              <a:t/>
            </a:r>
            <a:br>
              <a:rPr lang="pt-PT" dirty="0">
                <a:solidFill>
                  <a:schemeClr val="bg1"/>
                </a:solidFill>
              </a:rPr>
            </a:br>
            <a:endParaRPr lang="pt-PT" dirty="0">
              <a:solidFill>
                <a:schemeClr val="bg1"/>
              </a:solidFill>
            </a:endParaRPr>
          </a:p>
        </p:txBody>
      </p:sp>
      <p:sp>
        <p:nvSpPr>
          <p:cNvPr id="3" name="Subtitle 2"/>
          <p:cNvSpPr>
            <a:spLocks noGrp="1"/>
          </p:cNvSpPr>
          <p:nvPr>
            <p:ph type="subTitle" idx="1"/>
          </p:nvPr>
        </p:nvSpPr>
        <p:spPr>
          <a:xfrm>
            <a:off x="2277980" y="3400926"/>
            <a:ext cx="7233600" cy="2197769"/>
          </a:xfrm>
        </p:spPr>
        <p:txBody>
          <a:bodyPr>
            <a:normAutofit/>
          </a:bodyPr>
          <a:lstStyle/>
          <a:p>
            <a:r>
              <a:rPr lang="en-US" sz="3200" dirty="0"/>
              <a:t>Data Science by IBM/Coursera</a:t>
            </a:r>
            <a:endParaRPr lang="pt-PT" sz="3200" dirty="0"/>
          </a:p>
          <a:p>
            <a:r>
              <a:rPr lang="en-US" sz="3200" b="1" dirty="0"/>
              <a:t>Cláudio Ferreira</a:t>
            </a:r>
            <a:endParaRPr lang="pt-PT" sz="3200" dirty="0"/>
          </a:p>
          <a:p>
            <a:r>
              <a:rPr lang="pt-PT" sz="3200" dirty="0" smtClean="0"/>
              <a:t>19/10/2019</a:t>
            </a:r>
            <a:endParaRPr lang="pt-PT" sz="3200" dirty="0"/>
          </a:p>
        </p:txBody>
      </p:sp>
    </p:spTree>
    <p:extLst>
      <p:ext uri="{BB962C8B-B14F-4D97-AF65-F5344CB8AC3E}">
        <p14:creationId xmlns:p14="http://schemas.microsoft.com/office/powerpoint/2010/main" val="88096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Invest</a:t>
            </a:r>
            <a:r>
              <a:rPr lang="pt-PT" dirty="0"/>
              <a:t> in Portuguese </a:t>
            </a:r>
            <a:r>
              <a:rPr lang="pt-PT" dirty="0" err="1"/>
              <a:t>Tourism</a:t>
            </a:r>
            <a:endParaRPr lang="pt-PT" dirty="0"/>
          </a:p>
        </p:txBody>
      </p:sp>
      <p:sp>
        <p:nvSpPr>
          <p:cNvPr id="3" name="Content Placeholder 2"/>
          <p:cNvSpPr>
            <a:spLocks noGrp="1"/>
          </p:cNvSpPr>
          <p:nvPr>
            <p:ph idx="1"/>
          </p:nvPr>
        </p:nvSpPr>
        <p:spPr>
          <a:xfrm>
            <a:off x="1239252" y="2171701"/>
            <a:ext cx="9865895" cy="4305300"/>
          </a:xfrm>
        </p:spPr>
        <p:txBody>
          <a:bodyPr/>
          <a:lstStyle/>
          <a:p>
            <a:r>
              <a:rPr lang="en-US" sz="2400" dirty="0"/>
              <a:t>Due to the growth of the Portuguese economy to the increase of the tourist consumption and the incentive measures to the investment. Portugal has become very attractive for foreign investment groups.</a:t>
            </a:r>
            <a:endParaRPr lang="en-US" sz="2400" dirty="0" smtClean="0"/>
          </a:p>
          <a:p>
            <a:endParaRPr lang="en-US" dirty="0" smtClean="0"/>
          </a:p>
          <a:p>
            <a:pPr marL="0" indent="0">
              <a:buNone/>
            </a:pPr>
            <a:r>
              <a:rPr lang="en-US" u="sng" dirty="0" smtClean="0"/>
              <a:t>Take note:</a:t>
            </a:r>
            <a:endParaRPr lang="en-US" u="sng" dirty="0"/>
          </a:p>
          <a:p>
            <a:r>
              <a:rPr lang="en-US" dirty="0" smtClean="0"/>
              <a:t>In </a:t>
            </a:r>
            <a:r>
              <a:rPr lang="en-US" dirty="0"/>
              <a:t>2018, Portugal received </a:t>
            </a:r>
            <a:r>
              <a:rPr lang="en-US" dirty="0" smtClean="0"/>
              <a:t>over </a:t>
            </a:r>
            <a:r>
              <a:rPr lang="en-US" dirty="0"/>
              <a:t>12 million foreign tourists, </a:t>
            </a:r>
            <a:endParaRPr lang="en-US" dirty="0" smtClean="0"/>
          </a:p>
          <a:p>
            <a:r>
              <a:rPr lang="en-US" dirty="0"/>
              <a:t>Revenues in the sector increased 7.7% in </a:t>
            </a:r>
            <a:r>
              <a:rPr lang="en-US" dirty="0" smtClean="0"/>
              <a:t>Jan-Aug (2019), they represent more than 13% of PIB,.</a:t>
            </a:r>
          </a:p>
          <a:p>
            <a:r>
              <a:rPr lang="en-US" dirty="0"/>
              <a:t>In August 2019 Portugal received 3 308.7 guests, which generate an income of </a:t>
            </a:r>
            <a:r>
              <a:rPr lang="en-US" dirty="0" smtClean="0"/>
              <a:t> 630.1€ million </a:t>
            </a:r>
            <a:r>
              <a:rPr lang="en-US" dirty="0"/>
              <a:t>for the sector</a:t>
            </a:r>
            <a:r>
              <a:rPr lang="en-US" dirty="0" smtClean="0"/>
              <a:t>.</a:t>
            </a:r>
          </a:p>
          <a:p>
            <a:endParaRPr lang="en-US" dirty="0"/>
          </a:p>
          <a:p>
            <a:endParaRPr lang="en-US" dirty="0" smtClean="0"/>
          </a:p>
          <a:p>
            <a:endParaRPr lang="pt-PT" dirty="0"/>
          </a:p>
        </p:txBody>
      </p:sp>
    </p:spTree>
    <p:extLst>
      <p:ext uri="{BB962C8B-B14F-4D97-AF65-F5344CB8AC3E}">
        <p14:creationId xmlns:p14="http://schemas.microsoft.com/office/powerpoint/2010/main" val="3014615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Imagine that an investment group wants to invest in a successful business in </a:t>
            </a:r>
            <a:r>
              <a:rPr lang="en-US" dirty="0" smtClean="0"/>
              <a:t>Portugal.</a:t>
            </a:r>
            <a:endParaRPr lang="pt-PT" dirty="0"/>
          </a:p>
        </p:txBody>
      </p:sp>
      <p:sp>
        <p:nvSpPr>
          <p:cNvPr id="3" name="Content Placeholder 2"/>
          <p:cNvSpPr>
            <a:spLocks noGrp="1"/>
          </p:cNvSpPr>
          <p:nvPr>
            <p:ph idx="1"/>
          </p:nvPr>
        </p:nvSpPr>
        <p:spPr>
          <a:xfrm>
            <a:off x="2710615" y="2562736"/>
            <a:ext cx="6770771" cy="3308684"/>
          </a:xfrm>
        </p:spPr>
        <p:txBody>
          <a:bodyPr>
            <a:normAutofit/>
          </a:bodyPr>
          <a:lstStyle/>
          <a:p>
            <a:pPr marL="0" lvl="0" indent="0">
              <a:buNone/>
            </a:pPr>
            <a:r>
              <a:rPr lang="en-US" sz="2800" u="sng" dirty="0" smtClean="0"/>
              <a:t>They need to know</a:t>
            </a:r>
          </a:p>
          <a:p>
            <a:pPr lvl="0"/>
            <a:endParaRPr lang="en-US" sz="2400" dirty="0"/>
          </a:p>
          <a:p>
            <a:pPr lvl="0">
              <a:buFont typeface="Wingdings" panose="05000000000000000000" pitchFamily="2" charset="2"/>
              <a:buChar char="Ø"/>
            </a:pPr>
            <a:r>
              <a:rPr lang="en-US" sz="2400" dirty="0" smtClean="0"/>
              <a:t>What </a:t>
            </a:r>
            <a:r>
              <a:rPr lang="en-US" sz="2400" dirty="0"/>
              <a:t>kinds of businesses the cities already offer?</a:t>
            </a:r>
            <a:endParaRPr lang="pt-PT" sz="2400" dirty="0"/>
          </a:p>
          <a:p>
            <a:pPr lvl="0">
              <a:buFont typeface="Wingdings" panose="05000000000000000000" pitchFamily="2" charset="2"/>
              <a:buChar char="Ø"/>
            </a:pPr>
            <a:r>
              <a:rPr lang="en-US" sz="2400" dirty="0"/>
              <a:t>In which cities they could invest? </a:t>
            </a:r>
            <a:endParaRPr lang="pt-PT" sz="2400" dirty="0"/>
          </a:p>
          <a:p>
            <a:pPr lvl="0">
              <a:buFont typeface="Wingdings" panose="05000000000000000000" pitchFamily="2" charset="2"/>
              <a:buChar char="Ø"/>
            </a:pPr>
            <a:r>
              <a:rPr lang="en-US" sz="2400" dirty="0"/>
              <a:t>What kind of investment should the investment group make??</a:t>
            </a:r>
            <a:endParaRPr lang="pt-PT" sz="2400" dirty="0"/>
          </a:p>
          <a:p>
            <a:endParaRPr lang="pt-PT" dirty="0"/>
          </a:p>
        </p:txBody>
      </p:sp>
    </p:spTree>
    <p:extLst>
      <p:ext uri="{BB962C8B-B14F-4D97-AF65-F5344CB8AC3E}">
        <p14:creationId xmlns:p14="http://schemas.microsoft.com/office/powerpoint/2010/main" val="1438990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70647" y="661736"/>
            <a:ext cx="7914774" cy="2157884"/>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smtClean="0">
                <a:solidFill>
                  <a:schemeClr val="tx2">
                    <a:lumMod val="90000"/>
                    <a:lumOff val="10000"/>
                  </a:schemeClr>
                </a:solidFill>
              </a:rPr>
              <a:t>Data acquisition and cleaning </a:t>
            </a:r>
            <a:r>
              <a:rPr lang="pt-PT" dirty="0" smtClean="0"/>
              <a:t/>
            </a:r>
            <a:br>
              <a:rPr lang="pt-PT" dirty="0" smtClean="0"/>
            </a:br>
            <a:endParaRPr lang="pt-PT" dirty="0"/>
          </a:p>
        </p:txBody>
      </p:sp>
      <p:sp>
        <p:nvSpPr>
          <p:cNvPr id="3" name="Text Placeholder 3"/>
          <p:cNvSpPr txBox="1">
            <a:spLocks/>
          </p:cNvSpPr>
          <p:nvPr/>
        </p:nvSpPr>
        <p:spPr>
          <a:xfrm>
            <a:off x="1455820" y="2346153"/>
            <a:ext cx="9607388" cy="381401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285750" indent="-285750" algn="just">
              <a:buFont typeface="Wingdings" panose="05000000000000000000" pitchFamily="2" charset="2"/>
              <a:buChar char="§"/>
            </a:pPr>
            <a:r>
              <a:rPr lang="en-US" sz="2200" dirty="0" smtClean="0">
                <a:solidFill>
                  <a:schemeClr val="tx2">
                    <a:lumMod val="90000"/>
                    <a:lumOff val="10000"/>
                  </a:schemeClr>
                </a:solidFill>
              </a:rPr>
              <a:t>Info about Portuguese accommodations touristic in 2018, from </a:t>
            </a:r>
            <a:r>
              <a:rPr lang="en-US" sz="2200" dirty="0" err="1" smtClean="0">
                <a:solidFill>
                  <a:schemeClr val="tx2">
                    <a:lumMod val="90000"/>
                    <a:lumOff val="10000"/>
                  </a:schemeClr>
                </a:solidFill>
                <a:hlinkClick r:id="rId2"/>
              </a:rPr>
              <a:t>Pordata</a:t>
            </a:r>
            <a:r>
              <a:rPr lang="en-US" sz="2200" dirty="0" smtClean="0">
                <a:solidFill>
                  <a:schemeClr val="tx2">
                    <a:lumMod val="90000"/>
                    <a:lumOff val="10000"/>
                  </a:schemeClr>
                </a:solidFill>
              </a:rPr>
              <a:t>, as index of most touristic cities.</a:t>
            </a:r>
          </a:p>
          <a:p>
            <a:pPr marL="285750" indent="-285750" algn="just">
              <a:buFont typeface="Wingdings" panose="05000000000000000000" pitchFamily="2" charset="2"/>
              <a:buChar char="§"/>
            </a:pPr>
            <a:r>
              <a:rPr lang="en-US" sz="2200" dirty="0" smtClean="0">
                <a:solidFill>
                  <a:schemeClr val="tx2">
                    <a:lumMod val="90000"/>
                    <a:lumOff val="10000"/>
                  </a:schemeClr>
                </a:solidFill>
              </a:rPr>
              <a:t>Folium library was used to  confirm the correct location and identification of each city on the Portugal map</a:t>
            </a:r>
          </a:p>
          <a:p>
            <a:pPr marL="285750" indent="-285750" algn="just">
              <a:buFont typeface="Wingdings" panose="05000000000000000000" pitchFamily="2" charset="2"/>
              <a:buChar char="§"/>
            </a:pPr>
            <a:r>
              <a:rPr lang="en-US" sz="2200" dirty="0" smtClean="0">
                <a:solidFill>
                  <a:schemeClr val="tx2">
                    <a:lumMod val="90000"/>
                    <a:lumOff val="10000"/>
                  </a:schemeClr>
                </a:solidFill>
              </a:rPr>
              <a:t>Coded a Foursquare loop request based on table 1. The result was a total of 1779 venues, distributed  for 178 venues categories. </a:t>
            </a:r>
          </a:p>
          <a:p>
            <a:pPr marL="285750" indent="-285750" algn="just">
              <a:buFont typeface="Wingdings" panose="05000000000000000000" pitchFamily="2" charset="2"/>
              <a:buChar char="§"/>
            </a:pPr>
            <a:r>
              <a:rPr lang="en-US" sz="2200" dirty="0" smtClean="0">
                <a:solidFill>
                  <a:schemeClr val="tx2">
                    <a:lumMod val="90000"/>
                    <a:lumOff val="10000"/>
                  </a:schemeClr>
                </a:solidFill>
              </a:rPr>
              <a:t>Segmentation by K-Means clustering</a:t>
            </a:r>
          </a:p>
          <a:p>
            <a:pPr marL="285750" indent="-285750">
              <a:buFont typeface="Wingdings" panose="05000000000000000000" pitchFamily="2" charset="2"/>
              <a:buChar char="§"/>
            </a:pPr>
            <a:endParaRPr lang="en-US" dirty="0" smtClean="0"/>
          </a:p>
          <a:p>
            <a:endParaRPr lang="pt-PT" dirty="0"/>
          </a:p>
        </p:txBody>
      </p:sp>
    </p:spTree>
    <p:extLst>
      <p:ext uri="{BB962C8B-B14F-4D97-AF65-F5344CB8AC3E}">
        <p14:creationId xmlns:p14="http://schemas.microsoft.com/office/powerpoint/2010/main" val="108343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6568" y="240631"/>
            <a:ext cx="5029200" cy="745958"/>
          </a:xfrm>
        </p:spPr>
        <p:txBody>
          <a:bodyPr>
            <a:normAutofit fontScale="90000"/>
          </a:bodyPr>
          <a:lstStyle/>
          <a:p>
            <a:r>
              <a:rPr lang="en-US" sz="4000" b="1" dirty="0" smtClean="0">
                <a:solidFill>
                  <a:schemeClr val="bg1"/>
                </a:solidFill>
              </a:rPr>
              <a:t>Cities </a:t>
            </a:r>
            <a:r>
              <a:rPr lang="en-US" sz="4000" b="1" dirty="0">
                <a:solidFill>
                  <a:schemeClr val="bg1"/>
                </a:solidFill>
              </a:rPr>
              <a:t>with the </a:t>
            </a:r>
            <a:r>
              <a:rPr lang="en-US" sz="4000" b="1" dirty="0" smtClean="0">
                <a:solidFill>
                  <a:schemeClr val="bg1"/>
                </a:solidFill>
              </a:rPr>
              <a:t>higher tourism</a:t>
            </a:r>
            <a:r>
              <a:rPr lang="pt-PT" sz="4000" dirty="0"/>
              <a:t/>
            </a:r>
            <a:br>
              <a:rPr lang="pt-PT" sz="4000" dirty="0"/>
            </a:br>
            <a:r>
              <a:rPr lang="pt-PT" dirty="0"/>
              <a:t/>
            </a:r>
            <a:br>
              <a:rPr lang="pt-PT" dirty="0"/>
            </a:br>
            <a:endParaRPr lang="pt-PT" dirty="0"/>
          </a:p>
        </p:txBody>
      </p:sp>
      <p:pic>
        <p:nvPicPr>
          <p:cNvPr id="7" name="Picture 6"/>
          <p:cNvPicPr/>
          <p:nvPr/>
        </p:nvPicPr>
        <p:blipFill rotWithShape="1">
          <a:blip r:embed="rId2">
            <a:extLst>
              <a:ext uri="{28A0092B-C50C-407E-A947-70E740481C1C}">
                <a14:useLocalDpi xmlns:a14="http://schemas.microsoft.com/office/drawing/2010/main" val="0"/>
              </a:ext>
            </a:extLst>
          </a:blip>
          <a:srcRect l="8166"/>
          <a:stretch/>
        </p:blipFill>
        <p:spPr bwMode="auto">
          <a:xfrm>
            <a:off x="607594" y="1462369"/>
            <a:ext cx="4247147" cy="5173572"/>
          </a:xfrm>
          <a:prstGeom prst="rect">
            <a:avLst/>
          </a:prstGeom>
          <a:ln w="12700" cap="sq" cmpd="sng" algn="ctr">
            <a:solidFill>
              <a:srgbClr val="000000"/>
            </a:solidFill>
            <a:prstDash val="solid"/>
            <a:miter lim="800000"/>
            <a:headEnd type="none" w="med" len="med"/>
            <a:tailEnd type="none" w="med" len="med"/>
          </a:ln>
          <a:effectLst/>
          <a:extLst>
            <a:ext uri="{53640926-AAD7-44D8-BBD7-CCE9431645EC}">
              <a14:shadowObscured xmlns:a14="http://schemas.microsoft.com/office/drawing/2010/main"/>
            </a:ext>
          </a:extLst>
        </p:spPr>
      </p:pic>
      <p:sp>
        <p:nvSpPr>
          <p:cNvPr id="8" name="Text Box 2"/>
          <p:cNvSpPr txBox="1">
            <a:spLocks noChangeArrowheads="1"/>
          </p:cNvSpPr>
          <p:nvPr/>
        </p:nvSpPr>
        <p:spPr bwMode="auto">
          <a:xfrm>
            <a:off x="1451607" y="986589"/>
            <a:ext cx="2759445" cy="329057"/>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US" sz="2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Cities </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and </a:t>
            </a:r>
            <a:r>
              <a:rPr lang="en-US" sz="2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coordinates</a:t>
            </a:r>
            <a:endParaRPr lang="pt-PT"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rotWithShape="1">
          <a:blip r:embed="rId3">
            <a:extLst>
              <a:ext uri="{28A0092B-C50C-407E-A947-70E740481C1C}">
                <a14:useLocalDpi xmlns:a14="http://schemas.microsoft.com/office/drawing/2010/main" val="0"/>
              </a:ext>
            </a:extLst>
          </a:blip>
          <a:srcRect l="4553" t="6628" r="9151" b="6335"/>
          <a:stretch/>
        </p:blipFill>
        <p:spPr bwMode="auto">
          <a:xfrm>
            <a:off x="5648425" y="120315"/>
            <a:ext cx="6427269" cy="6617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164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a:p>
        </p:txBody>
      </p:sp>
      <p:sp>
        <p:nvSpPr>
          <p:cNvPr id="3" name="Text Placeholder 2"/>
          <p:cNvSpPr>
            <a:spLocks noGrp="1"/>
          </p:cNvSpPr>
          <p:nvPr>
            <p:ph type="body" idx="1"/>
          </p:nvPr>
        </p:nvSpPr>
        <p:spPr/>
        <p:txBody>
          <a:bodyPr/>
          <a:lstStyle/>
          <a:p>
            <a:endParaRPr lang="pt-PT"/>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1128"/>
            <a:ext cx="12192000" cy="5462337"/>
          </a:xfrm>
          <a:prstGeom prst="rect">
            <a:avLst/>
          </a:prstGeom>
          <a:ln w="9525" cap="sq">
            <a:solidFill>
              <a:srgbClr val="000000"/>
            </a:solidFill>
            <a:miter lim="800000"/>
          </a:ln>
          <a:effectLst/>
        </p:spPr>
      </p:pic>
      <p:sp>
        <p:nvSpPr>
          <p:cNvPr id="5" name="Title 1"/>
          <p:cNvSpPr txBox="1">
            <a:spLocks/>
          </p:cNvSpPr>
          <p:nvPr/>
        </p:nvSpPr>
        <p:spPr>
          <a:xfrm>
            <a:off x="765025" y="0"/>
            <a:ext cx="8361229" cy="2098226"/>
          </a:xfrm>
          <a:prstGeom prst="rect">
            <a:avLst/>
          </a:prstGeom>
        </p:spPr>
        <p:txBody>
          <a:bodyPr vert="horz" lIns="91440" tIns="45720" rIns="91440" bIns="45720" rtlCol="0" anchor="b">
            <a:normAutofit/>
          </a:bodyPr>
          <a:lstStyle>
            <a:lvl1pPr algn="r" defTabSz="914400" rtl="0" eaLnBrk="1" latinLnBrk="0" hangingPunct="1">
              <a:lnSpc>
                <a:spcPct val="89000"/>
              </a:lnSpc>
              <a:spcBef>
                <a:spcPct val="0"/>
              </a:spcBef>
              <a:buNone/>
              <a:defRPr sz="7200" kern="1200" cap="all" baseline="0">
                <a:solidFill>
                  <a:schemeClr val="accent1"/>
                </a:solidFill>
                <a:latin typeface="+mj-lt"/>
                <a:ea typeface="+mj-ea"/>
                <a:cs typeface="+mj-cs"/>
              </a:defRPr>
            </a:lvl1pPr>
          </a:lstStyle>
          <a:p>
            <a:pPr algn="l"/>
            <a:r>
              <a:rPr lang="pt-PT" sz="3600" dirty="0" err="1" smtClean="0">
                <a:solidFill>
                  <a:schemeClr val="tx1"/>
                </a:solidFill>
              </a:rPr>
              <a:t>Most</a:t>
            </a:r>
            <a:r>
              <a:rPr lang="pt-PT" sz="3600" dirty="0" smtClean="0">
                <a:solidFill>
                  <a:schemeClr val="tx1"/>
                </a:solidFill>
              </a:rPr>
              <a:t> </a:t>
            </a:r>
            <a:r>
              <a:rPr lang="pt-PT" sz="3600" dirty="0" err="1" smtClean="0">
                <a:solidFill>
                  <a:schemeClr val="tx1"/>
                </a:solidFill>
              </a:rPr>
              <a:t>common</a:t>
            </a:r>
            <a:r>
              <a:rPr lang="pt-PT" sz="3600" dirty="0" smtClean="0">
                <a:solidFill>
                  <a:schemeClr val="tx1"/>
                </a:solidFill>
              </a:rPr>
              <a:t> </a:t>
            </a:r>
            <a:r>
              <a:rPr lang="pt-PT" sz="3600" dirty="0" err="1" smtClean="0">
                <a:solidFill>
                  <a:schemeClr val="tx1"/>
                </a:solidFill>
              </a:rPr>
              <a:t>venues</a:t>
            </a:r>
            <a:r>
              <a:rPr lang="pt-PT" dirty="0" smtClean="0">
                <a:solidFill>
                  <a:schemeClr val="bg1"/>
                </a:solidFill>
              </a:rPr>
              <a:t/>
            </a:r>
            <a:br>
              <a:rPr lang="pt-PT" dirty="0" smtClean="0">
                <a:solidFill>
                  <a:schemeClr val="bg1"/>
                </a:solidFill>
              </a:rPr>
            </a:br>
            <a:endParaRPr lang="pt-PT" dirty="0">
              <a:solidFill>
                <a:schemeClr val="bg1"/>
              </a:solidFill>
            </a:endParaRPr>
          </a:p>
        </p:txBody>
      </p:sp>
    </p:spTree>
    <p:extLst>
      <p:ext uri="{BB962C8B-B14F-4D97-AF65-F5344CB8AC3E}">
        <p14:creationId xmlns:p14="http://schemas.microsoft.com/office/powerpoint/2010/main" val="3089608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48916"/>
            <a:ext cx="3855720" cy="721895"/>
          </a:xfrm>
        </p:spPr>
        <p:txBody>
          <a:bodyPr/>
          <a:lstStyle/>
          <a:p>
            <a:r>
              <a:rPr lang="en-US" sz="4000" b="1" dirty="0">
                <a:solidFill>
                  <a:schemeClr val="bg1"/>
                </a:solidFill>
              </a:rPr>
              <a:t>Exploring the Clusters</a:t>
            </a:r>
            <a:r>
              <a:rPr lang="pt-PT" dirty="0"/>
              <a:t/>
            </a:r>
            <a:br>
              <a:rPr lang="pt-PT" dirty="0"/>
            </a:br>
            <a:endParaRPr lang="pt-PT"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517" r="11585"/>
          <a:stretch/>
        </p:blipFill>
        <p:spPr>
          <a:xfrm>
            <a:off x="5522495" y="493294"/>
            <a:ext cx="6669505" cy="5885129"/>
          </a:xfrm>
          <a:prstGeom prst="rect">
            <a:avLst/>
          </a:prstGeom>
          <a:ln w="9525" cap="sq">
            <a:solidFill>
              <a:srgbClr val="000000"/>
            </a:solidFill>
            <a:miter lim="800000"/>
          </a:ln>
          <a:effectLst/>
        </p:spPr>
      </p:pic>
      <p:sp>
        <p:nvSpPr>
          <p:cNvPr id="6" name="Text Box 2"/>
          <p:cNvSpPr txBox="1">
            <a:spLocks noChangeArrowheads="1"/>
          </p:cNvSpPr>
          <p:nvPr/>
        </p:nvSpPr>
        <p:spPr bwMode="auto">
          <a:xfrm>
            <a:off x="7736306" y="6326802"/>
            <a:ext cx="4612106" cy="410882"/>
          </a:xfrm>
          <a:prstGeom prst="rect">
            <a:avLst/>
          </a:prstGeom>
          <a:noFill/>
          <a:ln w="9525">
            <a:noFill/>
            <a:miter lim="800000"/>
            <a:headEnd/>
            <a:tailEnd/>
          </a:ln>
        </p:spPr>
        <p:txBody>
          <a:bodyPr rot="0" vert="horz" wrap="square" lIns="91440" tIns="45720" rIns="91440" bIns="45720" anchor="t" anchorCtr="0">
            <a:spAutoFit/>
          </a:bodyPr>
          <a:lstStyle/>
          <a:p>
            <a:pPr algn="just">
              <a:lnSpc>
                <a:spcPct val="115000"/>
              </a:lnSpc>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Map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1 </a:t>
            </a:r>
            <a:r>
              <a:rPr lang="en-US" dirty="0">
                <a:effectLst/>
                <a:latin typeface="Calibri" panose="020F0502020204030204" pitchFamily="34" charset="0"/>
                <a:ea typeface="Calibri" panose="020F0502020204030204" pitchFamily="34" charset="0"/>
                <a:cs typeface="Times New Roman" panose="02020603050405020304" pitchFamily="18" charset="0"/>
              </a:rPr>
              <a:t>– Representation of Cluster “0” and “1” </a:t>
            </a:r>
            <a:endParaRPr lang="pt-P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587" r="2268"/>
          <a:stretch/>
        </p:blipFill>
        <p:spPr>
          <a:xfrm>
            <a:off x="0" y="1740304"/>
            <a:ext cx="5314347" cy="4635449"/>
          </a:xfrm>
          <a:prstGeom prst="rect">
            <a:avLst/>
          </a:prstGeom>
          <a:ln w="9525">
            <a:solidFill>
              <a:schemeClr val="tx1"/>
            </a:solidFill>
          </a:ln>
        </p:spPr>
      </p:pic>
      <p:sp>
        <p:nvSpPr>
          <p:cNvPr id="9" name="Text Box 2"/>
          <p:cNvSpPr txBox="1">
            <a:spLocks noChangeArrowheads="1"/>
          </p:cNvSpPr>
          <p:nvPr/>
        </p:nvSpPr>
        <p:spPr bwMode="auto">
          <a:xfrm>
            <a:off x="591548" y="1322335"/>
            <a:ext cx="4487779" cy="467229"/>
          </a:xfrm>
          <a:prstGeom prst="rect">
            <a:avLst/>
          </a:prstGeom>
          <a:noFill/>
          <a:ln w="9525">
            <a:noFill/>
            <a:miter lim="800000"/>
            <a:headEnd/>
            <a:tailEnd/>
          </a:ln>
        </p:spPr>
        <p:txBody>
          <a:bodyPr rot="0" vert="horz" wrap="square" lIns="91440" tIns="45720" rIns="91440" bIns="45720" anchor="t" anchorCtr="0">
            <a:noAutofit/>
          </a:bodyPr>
          <a:lstStyle/>
          <a:p>
            <a:pPr algn="just">
              <a:lnSpc>
                <a:spcPct val="115000"/>
              </a:lnSpc>
              <a:spcAft>
                <a:spcPts val="1000"/>
              </a:spcAft>
            </a:pPr>
            <a:r>
              <a:rPr lang="en-US"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Average of most common venues per city</a:t>
            </a:r>
            <a:r>
              <a:rPr lang="en-US" sz="20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pt-PT"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5623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6274"/>
          </a:xfrm>
        </p:spPr>
        <p:txBody>
          <a:bodyPr/>
          <a:lstStyle/>
          <a:p>
            <a:r>
              <a:rPr lang="pt-PT" dirty="0" err="1" smtClean="0"/>
              <a:t>Conclusions</a:t>
            </a:r>
            <a:endParaRPr lang="pt-PT" dirty="0"/>
          </a:p>
        </p:txBody>
      </p:sp>
      <p:sp>
        <p:nvSpPr>
          <p:cNvPr id="3" name="Content Placeholder 2"/>
          <p:cNvSpPr>
            <a:spLocks noGrp="1"/>
          </p:cNvSpPr>
          <p:nvPr>
            <p:ph idx="1"/>
          </p:nvPr>
        </p:nvSpPr>
        <p:spPr/>
        <p:txBody>
          <a:bodyPr/>
          <a:lstStyle/>
          <a:p>
            <a:r>
              <a:rPr lang="en-US" dirty="0"/>
              <a:t>M</a:t>
            </a:r>
            <a:r>
              <a:rPr lang="en-US" dirty="0" smtClean="0"/>
              <a:t>achine </a:t>
            </a:r>
            <a:r>
              <a:rPr lang="en-US" dirty="0"/>
              <a:t>learning techniques </a:t>
            </a:r>
            <a:r>
              <a:rPr lang="en-US" dirty="0" smtClean="0"/>
              <a:t>is useful  </a:t>
            </a:r>
            <a:r>
              <a:rPr lang="en-US" dirty="0"/>
              <a:t>help the decision making of an investor group. </a:t>
            </a:r>
            <a:endParaRPr lang="en-US" dirty="0" smtClean="0"/>
          </a:p>
          <a:p>
            <a:r>
              <a:rPr lang="en-US" dirty="0"/>
              <a:t>It is necessary to find a platform with a database similar to Foursquare but with a larger number of Portuguese </a:t>
            </a:r>
            <a:r>
              <a:rPr lang="en-US" dirty="0" smtClean="0"/>
              <a:t>users  </a:t>
            </a:r>
            <a:r>
              <a:rPr lang="en-US" dirty="0"/>
              <a:t>more </a:t>
            </a:r>
            <a:r>
              <a:rPr lang="en-US" dirty="0"/>
              <a:t>venues registered </a:t>
            </a:r>
            <a:r>
              <a:rPr lang="en-US" dirty="0" smtClean="0"/>
              <a:t>and updated.</a:t>
            </a:r>
            <a:endParaRPr lang="pt-PT" dirty="0" smtClean="0"/>
          </a:p>
          <a:p>
            <a:r>
              <a:rPr lang="pt-PT" dirty="0" smtClean="0"/>
              <a:t>Portuguese </a:t>
            </a:r>
            <a:r>
              <a:rPr lang="pt-PT" dirty="0" err="1" smtClean="0"/>
              <a:t>Restaurants</a:t>
            </a:r>
            <a:r>
              <a:rPr lang="pt-PT" dirty="0" smtClean="0"/>
              <a:t> are </a:t>
            </a:r>
            <a:r>
              <a:rPr lang="pt-PT" dirty="0" err="1" smtClean="0"/>
              <a:t>the</a:t>
            </a:r>
            <a:r>
              <a:rPr lang="pt-PT" dirty="0" smtClean="0"/>
              <a:t> </a:t>
            </a:r>
            <a:r>
              <a:rPr lang="pt-PT" dirty="0" err="1" smtClean="0"/>
              <a:t>most</a:t>
            </a:r>
            <a:r>
              <a:rPr lang="pt-PT" dirty="0" smtClean="0"/>
              <a:t>  </a:t>
            </a:r>
            <a:r>
              <a:rPr lang="en-US" dirty="0"/>
              <a:t>represented business in practically all </a:t>
            </a:r>
            <a:r>
              <a:rPr lang="en-US" dirty="0" smtClean="0"/>
              <a:t>cities.</a:t>
            </a:r>
          </a:p>
          <a:p>
            <a:r>
              <a:rPr lang="en-US" dirty="0"/>
              <a:t>C</a:t>
            </a:r>
            <a:r>
              <a:rPr lang="en-US" dirty="0" smtClean="0"/>
              <a:t>ities </a:t>
            </a:r>
            <a:r>
              <a:rPr lang="en-US" dirty="0"/>
              <a:t>in cluster </a:t>
            </a:r>
            <a:r>
              <a:rPr lang="en-US" dirty="0" smtClean="0"/>
              <a:t>1 </a:t>
            </a:r>
            <a:r>
              <a:rPr lang="en-US" dirty="0"/>
              <a:t>have more potential to invest</a:t>
            </a:r>
            <a:r>
              <a:rPr lang="en-US" dirty="0" smtClean="0"/>
              <a:t>.</a:t>
            </a:r>
          </a:p>
          <a:p>
            <a:pPr lvl="1"/>
            <a:r>
              <a:rPr lang="en-US" dirty="0"/>
              <a:t>Venues found on average a lower number compared to cities in cluster </a:t>
            </a:r>
            <a:r>
              <a:rPr lang="en-US" dirty="0" smtClean="0"/>
              <a:t>0 .</a:t>
            </a:r>
            <a:endParaRPr lang="pt-PT" dirty="0" smtClean="0"/>
          </a:p>
          <a:p>
            <a:r>
              <a:rPr lang="en-US" dirty="0"/>
              <a:t>I recommend that the investment made in the construction of a hotel in the cities of Faro and especially Porto. </a:t>
            </a:r>
            <a:endParaRPr lang="pt-PT" dirty="0"/>
          </a:p>
          <a:p>
            <a:endParaRPr lang="en-US" dirty="0" smtClean="0"/>
          </a:p>
        </p:txBody>
      </p:sp>
    </p:spTree>
    <p:extLst>
      <p:ext uri="{BB962C8B-B14F-4D97-AF65-F5344CB8AC3E}">
        <p14:creationId xmlns:p14="http://schemas.microsoft.com/office/powerpoint/2010/main" val="139142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Crop</Template>
  <TotalTime>88</TotalTime>
  <Words>350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Franklin Gothic Book</vt:lpstr>
      <vt:lpstr>Times New Roman</vt:lpstr>
      <vt:lpstr>Wingdings</vt:lpstr>
      <vt:lpstr>Crop</vt:lpstr>
      <vt:lpstr>Portugal an opportunity </vt:lpstr>
      <vt:lpstr>Invest in Portuguese Tourism</vt:lpstr>
      <vt:lpstr>Imagine that an investment group wants to invest in a successful business in Portugal.</vt:lpstr>
      <vt:lpstr>PowerPoint Presentation</vt:lpstr>
      <vt:lpstr>Cities with the higher tourism  </vt:lpstr>
      <vt:lpstr>PowerPoint Presentation</vt:lpstr>
      <vt:lpstr>Exploring the Clusters </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Portugal an opportunity</dc:title>
  <dc:creator>claudio Ferreira</dc:creator>
  <cp:lastModifiedBy>claudio Ferreira</cp:lastModifiedBy>
  <cp:revision>9</cp:revision>
  <dcterms:created xsi:type="dcterms:W3CDTF">2019-10-19T00:28:58Z</dcterms:created>
  <dcterms:modified xsi:type="dcterms:W3CDTF">2019-10-19T01:57:04Z</dcterms:modified>
</cp:coreProperties>
</file>