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5673a8a2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5673a8a2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7f7f837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7f7f837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817307f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17307f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7f7f837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f7f837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7f7f837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7f7f837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5673a8a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5673a8a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5673a8a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5673a8a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5673a8a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5673a8a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5673a8a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5673a8a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5673a8a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5673a8a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7f7f837d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7f7f837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83ca476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83ca476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783ca47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783ca47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783ca47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783ca47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83ca47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83ca47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783ca476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783ca476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b79f8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b79f8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f7f83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f7f83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hyperlink" Target="https://github.com/wbkd/awesome-interactive-journalism" TargetMode="External"/><Relationship Id="rId5" Type="http://schemas.openxmlformats.org/officeDocument/2006/relationships/hyperlink" Target="https://observablehq.com/@dakoop/getting-started-learn-js-data" TargetMode="External"/><Relationship Id="rId6" Type="http://schemas.openxmlformats.org/officeDocument/2006/relationships/hyperlink" Target="https://www.tidyverse.org/" TargetMode="External"/><Relationship Id="rId7" Type="http://schemas.openxmlformats.org/officeDocument/2006/relationships/hyperlink" Target="https://www.scipy.org/" TargetMode="External"/><Relationship Id="rId8" Type="http://schemas.openxmlformats.org/officeDocument/2006/relationships/hyperlink" Target="https://d3js.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laudiotubertini.github.io/WHOmanities/covid_italy.cs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w3.org/publishing/epub32/epub-contentdocs.html#example-4" TargetMode="External"/><Relationship Id="rId4" Type="http://schemas.openxmlformats.org/officeDocument/2006/relationships/hyperlink" Target="https://ionicframework.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bservablehq.com/@d3/gallery" TargetMode="External"/><Relationship Id="rId4" Type="http://schemas.openxmlformats.org/officeDocument/2006/relationships/hyperlink" Target="https://github.com/d3/d3/blob/master/API.m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r4ds.had.co.nz/" TargetMode="External"/><Relationship Id="rId5" Type="http://schemas.openxmlformats.org/officeDocument/2006/relationships/hyperlink" Target="https://ggplot2.tidyverse.org/" TargetMode="External"/><Relationship Id="rId6" Type="http://schemas.openxmlformats.org/officeDocument/2006/relationships/hyperlink" Target="https://www.oreilly.com/onl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eveloper.mozilla.org/en-US/docs/Web/API/Canvas_API/Tutorial" TargetMode="External"/><Relationship Id="rId4" Type="http://schemas.openxmlformats.org/officeDocument/2006/relationships/image" Target="../media/image2.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90650"/>
            <a:ext cx="8520600" cy="2406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 “simple” D3 example for digital publishing</a:t>
            </a:r>
            <a:endParaRPr/>
          </a:p>
          <a:p>
            <a:pPr indent="0" lvl="0" marL="0" rtl="0" algn="ctr">
              <a:spcBef>
                <a:spcPts val="0"/>
              </a:spcBef>
              <a:spcAft>
                <a:spcPts val="0"/>
              </a:spcAft>
              <a:buNone/>
            </a:pPr>
            <a:r>
              <a:rPr lang="en"/>
              <a:t>FIRST DRAFT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Claudio Tubertini CLUEB Bologna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2"/>
          <p:cNvPicPr preferRelativeResize="0"/>
          <p:nvPr/>
        </p:nvPicPr>
        <p:blipFill>
          <a:blip r:embed="rId3">
            <a:alphaModFix/>
          </a:blip>
          <a:stretch>
            <a:fillRect/>
          </a:stretch>
        </p:blipFill>
        <p:spPr>
          <a:xfrm>
            <a:off x="381000" y="762000"/>
            <a:ext cx="2989474" cy="2989474"/>
          </a:xfrm>
          <a:prstGeom prst="rect">
            <a:avLst/>
          </a:prstGeom>
          <a:noFill/>
          <a:ln>
            <a:noFill/>
          </a:ln>
        </p:spPr>
      </p:pic>
      <p:pic>
        <p:nvPicPr>
          <p:cNvPr id="148" name="Google Shape;148;p22"/>
          <p:cNvPicPr preferRelativeResize="0"/>
          <p:nvPr/>
        </p:nvPicPr>
        <p:blipFill>
          <a:blip r:embed="rId4">
            <a:alphaModFix/>
          </a:blip>
          <a:stretch>
            <a:fillRect/>
          </a:stretch>
        </p:blipFill>
        <p:spPr>
          <a:xfrm>
            <a:off x="4986650" y="1849450"/>
            <a:ext cx="2989476" cy="144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3"/>
          <p:cNvSpPr/>
          <p:nvPr/>
        </p:nvSpPr>
        <p:spPr>
          <a:xfrm>
            <a:off x="1087426" y="1362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3498257" y="1316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23"/>
          <p:cNvCxnSpPr>
            <a:stCxn id="153" idx="4"/>
            <a:endCxn id="154" idx="1"/>
          </p:cNvCxnSpPr>
          <p:nvPr/>
        </p:nvCxnSpPr>
        <p:spPr>
          <a:xfrm flipH="1" rot="10800000">
            <a:off x="1966386" y="5574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stCxn id="154" idx="3"/>
          </p:cNvCxnSpPr>
          <p:nvPr/>
        </p:nvCxnSpPr>
        <p:spPr>
          <a:xfrm>
            <a:off x="4441457" y="5573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157" name="Google Shape;157;p23"/>
          <p:cNvPicPr preferRelativeResize="0"/>
          <p:nvPr/>
        </p:nvPicPr>
        <p:blipFill>
          <a:blip r:embed="rId3">
            <a:alphaModFix/>
          </a:blip>
          <a:stretch>
            <a:fillRect/>
          </a:stretch>
        </p:blipFill>
        <p:spPr>
          <a:xfrm>
            <a:off x="6030321" y="145316"/>
            <a:ext cx="2008777" cy="851343"/>
          </a:xfrm>
          <a:prstGeom prst="rect">
            <a:avLst/>
          </a:prstGeom>
          <a:noFill/>
          <a:ln>
            <a:noFill/>
          </a:ln>
        </p:spPr>
      </p:pic>
      <p:sp>
        <p:nvSpPr>
          <p:cNvPr id="158" name="Google Shape;158;p23"/>
          <p:cNvSpPr txBox="1"/>
          <p:nvPr/>
        </p:nvSpPr>
        <p:spPr>
          <a:xfrm>
            <a:off x="1266950" y="1027725"/>
            <a:ext cx="716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59" name="Google Shape;159;p23"/>
          <p:cNvSpPr txBox="1"/>
          <p:nvPr/>
        </p:nvSpPr>
        <p:spPr>
          <a:xfrm>
            <a:off x="2981925" y="932725"/>
            <a:ext cx="22005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Processing with visualization grammar</a:t>
            </a:r>
            <a:endParaRPr/>
          </a:p>
        </p:txBody>
      </p:sp>
      <p:sp>
        <p:nvSpPr>
          <p:cNvPr id="160" name="Google Shape;160;p23"/>
          <p:cNvSpPr txBox="1"/>
          <p:nvPr/>
        </p:nvSpPr>
        <p:spPr>
          <a:xfrm>
            <a:off x="6486650" y="1027725"/>
            <a:ext cx="14175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br>
              <a:rPr lang="en"/>
            </a:br>
            <a:r>
              <a:rPr lang="en"/>
              <a:t>HTML, PDF</a:t>
            </a:r>
            <a:endParaRPr/>
          </a:p>
        </p:txBody>
      </p:sp>
      <p:sp>
        <p:nvSpPr>
          <p:cNvPr id="161" name="Google Shape;161;p23"/>
          <p:cNvSpPr txBox="1"/>
          <p:nvPr/>
        </p:nvSpPr>
        <p:spPr>
          <a:xfrm>
            <a:off x="820350" y="3738150"/>
            <a:ext cx="5005500" cy="1040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Why data visualization is so important?</a:t>
            </a:r>
            <a:endParaRPr sz="1600"/>
          </a:p>
          <a:p>
            <a:pPr indent="0" lvl="0" marL="0" rtl="0" algn="l">
              <a:spcBef>
                <a:spcPts val="0"/>
              </a:spcBef>
              <a:spcAft>
                <a:spcPts val="0"/>
              </a:spcAft>
              <a:buNone/>
            </a:pPr>
            <a:r>
              <a:rPr lang="en" sz="1600"/>
              <a:t>Infographics examples:</a:t>
            </a:r>
            <a:endParaRPr sz="1600"/>
          </a:p>
          <a:p>
            <a:pPr indent="0" lvl="0" marL="0" rtl="0" algn="l">
              <a:spcBef>
                <a:spcPts val="0"/>
              </a:spcBef>
              <a:spcAft>
                <a:spcPts val="0"/>
              </a:spcAft>
              <a:buNone/>
            </a:pPr>
            <a:r>
              <a:rPr lang="en" sz="1100" u="sng">
                <a:solidFill>
                  <a:schemeClr val="hlink"/>
                </a:solidFill>
                <a:hlinkClick r:id="rId4"/>
              </a:rPr>
              <a:t>https://github.com/wbkd/awesome-interactive-journalism</a:t>
            </a:r>
            <a:endParaRPr/>
          </a:p>
        </p:txBody>
      </p:sp>
      <p:sp>
        <p:nvSpPr>
          <p:cNvPr id="162" name="Google Shape;162;p23"/>
          <p:cNvSpPr txBox="1"/>
          <p:nvPr/>
        </p:nvSpPr>
        <p:spPr>
          <a:xfrm>
            <a:off x="6172200" y="3738150"/>
            <a:ext cx="2200500" cy="1054800"/>
          </a:xfrm>
          <a:prstGeom prst="rect">
            <a:avLst/>
          </a:prstGeom>
          <a:noFill/>
          <a:ln cap="flat" cmpd="sng" w="2857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Aside</a:t>
            </a:r>
            <a:br>
              <a:rPr b="1" lang="en"/>
            </a:br>
            <a:r>
              <a:rPr lang="en"/>
              <a:t>To keep yourself updated</a:t>
            </a:r>
            <a:endParaRPr/>
          </a:p>
          <a:p>
            <a:pPr indent="0" lvl="0" marL="0" rtl="0" algn="l">
              <a:spcBef>
                <a:spcPts val="0"/>
              </a:spcBef>
              <a:spcAft>
                <a:spcPts val="0"/>
              </a:spcAft>
              <a:buNone/>
            </a:pPr>
            <a:r>
              <a:rPr lang="en"/>
              <a:t>u</a:t>
            </a:r>
            <a:r>
              <a:rPr lang="en"/>
              <a:t>se an rss feed reader</a:t>
            </a:r>
            <a:endParaRPr/>
          </a:p>
        </p:txBody>
      </p:sp>
      <p:sp>
        <p:nvSpPr>
          <p:cNvPr id="163" name="Google Shape;163;p23"/>
          <p:cNvSpPr txBox="1"/>
          <p:nvPr/>
        </p:nvSpPr>
        <p:spPr>
          <a:xfrm>
            <a:off x="455750" y="1680250"/>
            <a:ext cx="2123400" cy="19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import data you can use D3 and Lodash (</a:t>
            </a:r>
            <a:r>
              <a:rPr lang="en" sz="1100" u="sng">
                <a:solidFill>
                  <a:schemeClr val="hlink"/>
                </a:solidFill>
                <a:hlinkClick r:id="rId5"/>
              </a:rPr>
              <a:t>https://observablehq.com/@dakoop/getting-started-learn-js-data</a:t>
            </a:r>
            <a:r>
              <a:rPr lang="en"/>
              <a:t>) but it’s easier if you use Python or R and pass a json object to D3</a:t>
            </a:r>
            <a:endParaRPr/>
          </a:p>
        </p:txBody>
      </p:sp>
      <p:sp>
        <p:nvSpPr>
          <p:cNvPr id="164" name="Google Shape;164;p23"/>
          <p:cNvSpPr txBox="1"/>
          <p:nvPr/>
        </p:nvSpPr>
        <p:spPr>
          <a:xfrm>
            <a:off x="2929850" y="1810000"/>
            <a:ext cx="2604300" cy="15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you aim to a PDF, stick to R (</a:t>
            </a:r>
            <a:r>
              <a:rPr lang="en" sz="1100" u="sng">
                <a:solidFill>
                  <a:schemeClr val="hlink"/>
                </a:solidFill>
                <a:hlinkClick r:id="rId6"/>
              </a:rPr>
              <a:t>https://www.tidyverse.org/</a:t>
            </a:r>
            <a:r>
              <a:rPr lang="en"/>
              <a:t>)</a:t>
            </a:r>
            <a:r>
              <a:rPr lang="en"/>
              <a:t> or Python (</a:t>
            </a:r>
            <a:r>
              <a:rPr lang="en" sz="1100" u="sng">
                <a:solidFill>
                  <a:schemeClr val="hlink"/>
                </a:solidFill>
                <a:hlinkClick r:id="rId7"/>
              </a:rPr>
              <a:t>https://www.scipy.org/</a:t>
            </a:r>
            <a:r>
              <a:rPr lang="en"/>
              <a:t>)</a:t>
            </a:r>
            <a:r>
              <a:rPr lang="en"/>
              <a:t>, but for HTML output  D3 really shines (</a:t>
            </a:r>
            <a:r>
              <a:rPr lang="en" sz="1100" u="sng">
                <a:solidFill>
                  <a:schemeClr val="hlink"/>
                </a:solidFill>
                <a:hlinkClick r:id="rId8"/>
              </a:rPr>
              <a:t>https://d3js.org/</a:t>
            </a: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D3 basic grammar</a:t>
            </a:r>
            <a:endParaRPr/>
          </a:p>
        </p:txBody>
      </p:sp>
      <p:sp>
        <p:nvSpPr>
          <p:cNvPr id="170" name="Google Shape;17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Consolas"/>
                <a:ea typeface="Consolas"/>
                <a:cs typeface="Consolas"/>
                <a:sym typeface="Consolas"/>
              </a:rPr>
              <a:t>d3.select()</a:t>
            </a:r>
            <a:r>
              <a:rPr lang="en">
                <a:solidFill>
                  <a:srgbClr val="000000"/>
                </a:solidFill>
              </a:rPr>
              <a:t>, return the first item; </a:t>
            </a:r>
            <a:br>
              <a:rPr lang="en">
                <a:solidFill>
                  <a:srgbClr val="000000"/>
                </a:solidFill>
              </a:rPr>
            </a:br>
            <a:r>
              <a:rPr lang="en" sz="1200">
                <a:solidFill>
                  <a:srgbClr val="000000"/>
                </a:solidFill>
                <a:latin typeface="Consolas"/>
                <a:ea typeface="Consolas"/>
                <a:cs typeface="Consolas"/>
                <a:sym typeface="Consolas"/>
              </a:rPr>
              <a:t>d3.selectAll()</a:t>
            </a:r>
            <a:r>
              <a:rPr lang="en">
                <a:solidFill>
                  <a:srgbClr val="000000"/>
                </a:solidFill>
              </a:rPr>
              <a:t> 	return an array, can be used to access DOM elements by name, class, id, or other css selectors.</a:t>
            </a:r>
            <a:endParaRPr>
              <a:solidFill>
                <a:srgbClr val="000000"/>
              </a:solidFill>
            </a:endParaRPr>
          </a:p>
          <a:p>
            <a:pPr indent="0" lvl="0" marL="0" rtl="0" algn="l">
              <a:spcBef>
                <a:spcPts val="1600"/>
              </a:spcBef>
              <a:spcAft>
                <a:spcPts val="0"/>
              </a:spcAft>
              <a:buNone/>
            </a:pPr>
            <a:r>
              <a:rPr lang="en">
                <a:solidFill>
                  <a:srgbClr val="000000"/>
                </a:solidFill>
              </a:rPr>
              <a:t>Modifying selected elements:</a:t>
            </a:r>
            <a:br>
              <a:rPr lang="en" sz="1700">
                <a:solidFill>
                  <a:srgbClr val="000000"/>
                </a:solidFill>
              </a:rPr>
            </a:br>
            <a:r>
              <a:rPr lang="en" sz="1200">
                <a:solidFill>
                  <a:srgbClr val="000000"/>
                </a:solidFill>
                <a:latin typeface="Consolas"/>
                <a:ea typeface="Consolas"/>
                <a:cs typeface="Consolas"/>
                <a:sym typeface="Consolas"/>
              </a:rPr>
              <a:t>d3.selectAll(“circle”).attr(“fill”, “#ff0000”)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d3.select(“h1”).text(“Hello World!”)</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d3.select(“svg”).append(“rect”).attr(“x”,50).attr(“y”,100)</a:t>
            </a:r>
            <a:br>
              <a:rPr lang="en" sz="1200">
                <a:solidFill>
                  <a:srgbClr val="000000"/>
                </a:solidFill>
                <a:latin typeface="Consolas"/>
                <a:ea typeface="Consolas"/>
                <a:cs typeface="Consolas"/>
                <a:sym typeface="Consolas"/>
              </a:rPr>
            </a:br>
            <a:r>
              <a:rPr lang="en" sz="1200">
                <a:solidFill>
                  <a:srgbClr val="000000"/>
                </a:solidFill>
                <a:latin typeface="Consolas"/>
                <a:ea typeface="Consolas"/>
                <a:cs typeface="Consolas"/>
                <a:sym typeface="Consolas"/>
              </a:rPr>
              <a:t>.attr(“width”,100).attr(“height”,100).attr(“fill”,”#0000FF”)</a:t>
            </a:r>
            <a:endParaRPr>
              <a:solidFill>
                <a:srgbClr val="000000"/>
              </a:solidFill>
            </a:endParaRPr>
          </a:p>
          <a:p>
            <a:pPr indent="0" lvl="0" marL="0" rtl="0" algn="l">
              <a:spcBef>
                <a:spcPts val="1600"/>
              </a:spcBef>
              <a:spcAft>
                <a:spcPts val="0"/>
              </a:spcAft>
              <a:buClr>
                <a:schemeClr val="dk1"/>
              </a:buClr>
              <a:buSzPts val="1100"/>
              <a:buFont typeface="Arial"/>
              <a:buNone/>
            </a:pPr>
            <a:r>
              <a:rPr lang="en" sz="1200">
                <a:solidFill>
                  <a:srgbClr val="000000"/>
                </a:solidFill>
                <a:latin typeface="Consolas"/>
                <a:ea typeface="Consolas"/>
                <a:cs typeface="Consolas"/>
                <a:sym typeface="Consolas"/>
              </a:rPr>
              <a:t>data()</a:t>
            </a:r>
            <a:r>
              <a:rPr lang="en">
                <a:solidFill>
                  <a:srgbClr val="000000"/>
                </a:solidFill>
              </a:rPr>
              <a:t> function  binds</a:t>
            </a:r>
            <a:r>
              <a:rPr b="1" i="1" lang="en">
                <a:solidFill>
                  <a:srgbClr val="000000"/>
                </a:solidFill>
              </a:rPr>
              <a:t> </a:t>
            </a:r>
            <a:r>
              <a:rPr lang="en" sz="1200">
                <a:solidFill>
                  <a:srgbClr val="000000"/>
                </a:solidFill>
                <a:latin typeface="Consolas"/>
                <a:ea typeface="Consolas"/>
                <a:cs typeface="Consolas"/>
                <a:sym typeface="Consolas"/>
              </a:rPr>
              <a:t>data</a:t>
            </a:r>
            <a:r>
              <a:rPr lang="en">
                <a:solidFill>
                  <a:srgbClr val="000000"/>
                </a:solidFill>
              </a:rPr>
              <a:t> to a selection.</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202729"/>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a:t>
            </a:r>
            <a:r>
              <a:rPr lang="en" sz="1800">
                <a:solidFill>
                  <a:schemeClr val="dk2"/>
                </a:solidFill>
              </a:rPr>
              <a:t>tep by step a bar-graph with color transition I part</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176" name="Google Shape;17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Retrieve the data</a:t>
            </a:r>
            <a:endParaRPr/>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d3.csv("</a:t>
            </a:r>
            <a:r>
              <a:rPr lang="en" sz="1200" u="sng">
                <a:solidFill>
                  <a:schemeClr val="hlink"/>
                </a:solidFill>
                <a:latin typeface="Consolas"/>
                <a:ea typeface="Consolas"/>
                <a:cs typeface="Consolas"/>
                <a:sym typeface="Consolas"/>
                <a:hlinkClick r:id="rId3"/>
              </a:rPr>
              <a:t>https://claudiotubertini.github.io/WHOmanities/covid_italy.csv</a:t>
            </a:r>
            <a:r>
              <a:rPr lang="en" sz="1200">
                <a:latin typeface="Consolas"/>
                <a:ea typeface="Consolas"/>
                <a:cs typeface="Consolas"/>
                <a:sym typeface="Consolas"/>
              </a:rPr>
              <a:t>")</a:t>
            </a:r>
            <a:br>
              <a:rPr lang="en" sz="1200">
                <a:latin typeface="Consolas"/>
                <a:ea typeface="Consolas"/>
                <a:cs typeface="Consolas"/>
                <a:sym typeface="Consolas"/>
              </a:rPr>
            </a:br>
            <a:r>
              <a:rPr lang="en" sz="1200">
                <a:latin typeface="Consolas"/>
                <a:ea typeface="Consolas"/>
                <a:cs typeface="Consolas"/>
                <a:sym typeface="Consolas"/>
              </a:rPr>
              <a:t>	.then(data =&gt; data.map(x =&gt; {return {</a:t>
            </a:r>
            <a:br>
              <a:rPr lang="en" sz="1200">
                <a:latin typeface="Consolas"/>
                <a:ea typeface="Consolas"/>
                <a:cs typeface="Consolas"/>
                <a:sym typeface="Consolas"/>
              </a:rPr>
            </a:br>
            <a:r>
              <a:rPr lang="en" sz="1200">
                <a:latin typeface="Consolas"/>
                <a:ea typeface="Consolas"/>
                <a:cs typeface="Consolas"/>
                <a:sym typeface="Consolas"/>
              </a:rPr>
              <a:t>	day: x["day"], </a:t>
            </a:r>
            <a:br>
              <a:rPr lang="en" sz="1200">
                <a:latin typeface="Consolas"/>
                <a:ea typeface="Consolas"/>
                <a:cs typeface="Consolas"/>
                <a:sym typeface="Consolas"/>
              </a:rPr>
            </a:br>
            <a:r>
              <a:rPr lang="en" sz="1200">
                <a:latin typeface="Consolas"/>
                <a:ea typeface="Consolas"/>
                <a:cs typeface="Consolas"/>
                <a:sym typeface="Consolas"/>
              </a:rPr>
              <a:t>	Region: x["Region"], </a:t>
            </a:r>
            <a:br>
              <a:rPr lang="en" sz="1200">
                <a:latin typeface="Consolas"/>
                <a:ea typeface="Consolas"/>
                <a:cs typeface="Consolas"/>
                <a:sym typeface="Consolas"/>
              </a:rPr>
            </a:br>
            <a:r>
              <a:rPr lang="en" sz="1200">
                <a:latin typeface="Consolas"/>
                <a:ea typeface="Consolas"/>
                <a:cs typeface="Consolas"/>
                <a:sym typeface="Consolas"/>
              </a:rPr>
              <a:t>	country: x["Country Name"],</a:t>
            </a:r>
            <a:br>
              <a:rPr lang="en" sz="1200">
                <a:latin typeface="Consolas"/>
                <a:ea typeface="Consolas"/>
                <a:cs typeface="Consolas"/>
                <a:sym typeface="Consolas"/>
              </a:rPr>
            </a:br>
            <a:r>
              <a:rPr lang="en" sz="1200">
                <a:latin typeface="Consolas"/>
                <a:ea typeface="Consolas"/>
                <a:cs typeface="Consolas"/>
                <a:sym typeface="Consolas"/>
              </a:rPr>
              <a:t>	Confirmed: +x["Confirmed"],</a:t>
            </a:r>
            <a:br>
              <a:rPr lang="en" sz="1200">
                <a:latin typeface="Consolas"/>
                <a:ea typeface="Consolas"/>
                <a:cs typeface="Consolas"/>
                <a:sym typeface="Consolas"/>
              </a:rPr>
            </a:br>
            <a:r>
              <a:rPr lang="en" sz="1200">
                <a:latin typeface="Consolas"/>
                <a:ea typeface="Consolas"/>
                <a:cs typeface="Consolas"/>
                <a:sym typeface="Consolas"/>
              </a:rPr>
              <a:t>	"Cumulative Confirmed": +x["Cumulative Confirmed"]}}))</a:t>
            </a:r>
            <a:br>
              <a:rPr lang="en" sz="1200">
                <a:latin typeface="Consolas"/>
                <a:ea typeface="Consolas"/>
                <a:cs typeface="Consolas"/>
                <a:sym typeface="Consolas"/>
              </a:rPr>
            </a:br>
            <a:r>
              <a:rPr lang="en" sz="1200">
                <a:latin typeface="Consolas"/>
                <a:ea typeface="Consolas"/>
                <a:cs typeface="Consolas"/>
                <a:sym typeface="Consolas"/>
              </a:rPr>
              <a:t>	.then(function(data){</a:t>
            </a:r>
            <a:br>
              <a:rPr lang="en" sz="1200">
                <a:latin typeface="Consolas"/>
                <a:ea typeface="Consolas"/>
                <a:cs typeface="Consolas"/>
                <a:sym typeface="Consolas"/>
              </a:rPr>
            </a:br>
            <a:r>
              <a:rPr lang="en" sz="1200">
                <a:latin typeface="Consolas"/>
                <a:ea typeface="Consolas"/>
                <a:cs typeface="Consolas"/>
                <a:sym typeface="Consolas"/>
              </a:rPr>
              <a:t>		return console.log(JSON.stringify(data))</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77" name="Google Shape;177;p25"/>
          <p:cNvSpPr txBox="1"/>
          <p:nvPr/>
        </p:nvSpPr>
        <p:spPr>
          <a:xfrm>
            <a:off x="6322675" y="846875"/>
            <a:ext cx="2200500" cy="442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Check index_1.html</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1</a:t>
            </a:r>
            <a:endParaRPr sz="1800">
              <a:solidFill>
                <a:schemeClr val="dk2"/>
              </a:solidFill>
            </a:endParaRPr>
          </a:p>
          <a:p>
            <a:pPr indent="0" lvl="0" marL="0" rtl="0" algn="l">
              <a:spcBef>
                <a:spcPts val="1600"/>
              </a:spcBef>
              <a:spcAft>
                <a:spcPts val="0"/>
              </a:spcAft>
              <a:buNone/>
            </a:pPr>
            <a:r>
              <a:t/>
            </a:r>
            <a:endParaRPr/>
          </a:p>
        </p:txBody>
      </p:sp>
      <p:sp>
        <p:nvSpPr>
          <p:cNvPr id="183" name="Google Shape;183;p26"/>
          <p:cNvSpPr txBox="1"/>
          <p:nvPr>
            <p:ph idx="1" type="body"/>
          </p:nvPr>
        </p:nvSpPr>
        <p:spPr>
          <a:xfrm>
            <a:off x="311700" y="972775"/>
            <a:ext cx="8520600" cy="424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Designing the bar chart</a:t>
            </a:r>
            <a:br>
              <a:rPr lang="en"/>
            </a:br>
            <a:r>
              <a:rPr lang="en" sz="1200">
                <a:latin typeface="Consolas"/>
                <a:ea typeface="Consolas"/>
                <a:cs typeface="Consolas"/>
                <a:sym typeface="Consolas"/>
              </a:rPr>
              <a:t>// set the dimensions and margins of the graph</a:t>
            </a:r>
            <a:br>
              <a:rPr lang="en" sz="1200">
                <a:latin typeface="Consolas"/>
                <a:ea typeface="Consolas"/>
                <a:cs typeface="Consolas"/>
                <a:sym typeface="Consolas"/>
              </a:rPr>
            </a:br>
            <a:r>
              <a:rPr lang="en" sz="1200">
                <a:latin typeface="Consolas"/>
                <a:ea typeface="Consolas"/>
                <a:cs typeface="Consolas"/>
                <a:sym typeface="Consolas"/>
              </a:rPr>
              <a:t>	var margin = {top: 40, right: 20, bottom: 70, left: 100},</a:t>
            </a:r>
            <a:br>
              <a:rPr lang="en" sz="1200">
                <a:latin typeface="Consolas"/>
                <a:ea typeface="Consolas"/>
                <a:cs typeface="Consolas"/>
                <a:sym typeface="Consolas"/>
              </a:rPr>
            </a:br>
            <a:r>
              <a:rPr lang="en" sz="1200">
                <a:latin typeface="Consolas"/>
                <a:ea typeface="Consolas"/>
                <a:cs typeface="Consolas"/>
                <a:sym typeface="Consolas"/>
              </a:rPr>
              <a:t>	width = 1260 - margin.left - margin.right,</a:t>
            </a:r>
            <a:br>
              <a:rPr lang="en" sz="1200">
                <a:latin typeface="Consolas"/>
                <a:ea typeface="Consolas"/>
                <a:cs typeface="Consolas"/>
                <a:sym typeface="Consolas"/>
              </a:rPr>
            </a:br>
            <a:r>
              <a:rPr lang="en" sz="1200">
                <a:latin typeface="Consolas"/>
                <a:ea typeface="Consolas"/>
                <a:cs typeface="Consolas"/>
                <a:sym typeface="Consolas"/>
              </a:rPr>
              <a:t>	height = 700 - margin.top - margin.bottom;</a:t>
            </a:r>
            <a:br>
              <a:rPr lang="en" sz="1200">
                <a:latin typeface="Consolas"/>
                <a:ea typeface="Consolas"/>
                <a:cs typeface="Consolas"/>
                <a:sym typeface="Consolas"/>
              </a:rPr>
            </a:br>
            <a:r>
              <a:rPr lang="en" sz="1200">
                <a:latin typeface="Consolas"/>
                <a:ea typeface="Consolas"/>
                <a:cs typeface="Consolas"/>
                <a:sym typeface="Consolas"/>
              </a:rPr>
              <a:t>// Set the ranges and axis</a:t>
            </a:r>
            <a:br>
              <a:rPr lang="en" sz="1200">
                <a:latin typeface="Consolas"/>
                <a:ea typeface="Consolas"/>
                <a:cs typeface="Consolas"/>
                <a:sym typeface="Consolas"/>
              </a:rPr>
            </a:br>
            <a:r>
              <a:rPr lang="en" sz="1200">
                <a:latin typeface="Consolas"/>
                <a:ea typeface="Consolas"/>
                <a:cs typeface="Consolas"/>
                <a:sym typeface="Consolas"/>
              </a:rPr>
              <a:t>	var x = d3.scaleBand().range([0, width])</a:t>
            </a:r>
            <a:br>
              <a:rPr lang="en" sz="1200">
                <a:latin typeface="Consolas"/>
                <a:ea typeface="Consolas"/>
                <a:cs typeface="Consolas"/>
                <a:sym typeface="Consolas"/>
              </a:rPr>
            </a:br>
            <a:r>
              <a:rPr lang="en" sz="1200">
                <a:latin typeface="Consolas"/>
                <a:ea typeface="Consolas"/>
                <a:cs typeface="Consolas"/>
                <a:sym typeface="Consolas"/>
              </a:rPr>
              <a:t>	var y = d3.scaleLinear().range([height, 0]);</a:t>
            </a:r>
            <a:br>
              <a:rPr lang="en" sz="1200">
                <a:latin typeface="Consolas"/>
                <a:ea typeface="Consolas"/>
                <a:cs typeface="Consolas"/>
                <a:sym typeface="Consolas"/>
              </a:rPr>
            </a:br>
            <a:r>
              <a:rPr lang="en" sz="1200">
                <a:latin typeface="Consolas"/>
                <a:ea typeface="Consolas"/>
                <a:cs typeface="Consolas"/>
                <a:sym typeface="Consolas"/>
              </a:rPr>
              <a:t>	var xAxis = d3.axisBottom().scale(x);</a:t>
            </a:r>
            <a:br>
              <a:rPr lang="en" sz="1200">
                <a:latin typeface="Consolas"/>
                <a:ea typeface="Consolas"/>
                <a:cs typeface="Consolas"/>
                <a:sym typeface="Consolas"/>
              </a:rPr>
            </a:br>
            <a:r>
              <a:rPr lang="en" sz="1200">
                <a:latin typeface="Consolas"/>
                <a:ea typeface="Consolas"/>
                <a:cs typeface="Consolas"/>
                <a:sym typeface="Consolas"/>
              </a:rPr>
              <a:t>	var yAxis = d3.axisLeft().scale(y).ticks(10);</a:t>
            </a:r>
            <a:br>
              <a:rPr lang="en" sz="1200">
                <a:latin typeface="Consolas"/>
                <a:ea typeface="Consolas"/>
                <a:cs typeface="Consolas"/>
                <a:sym typeface="Consolas"/>
              </a:rPr>
            </a:br>
            <a:r>
              <a:rPr lang="en" sz="1200">
                <a:latin typeface="Consolas"/>
                <a:ea typeface="Consolas"/>
                <a:cs typeface="Consolas"/>
                <a:sym typeface="Consolas"/>
              </a:rPr>
              <a:t>// append the svg object to the body of the page</a:t>
            </a:r>
            <a:br>
              <a:rPr lang="en" sz="1200">
                <a:latin typeface="Consolas"/>
                <a:ea typeface="Consolas"/>
                <a:cs typeface="Consolas"/>
                <a:sym typeface="Consolas"/>
              </a:rPr>
            </a:br>
            <a:r>
              <a:rPr lang="en" sz="1200">
                <a:latin typeface="Consolas"/>
                <a:ea typeface="Consolas"/>
                <a:cs typeface="Consolas"/>
                <a:sym typeface="Consolas"/>
              </a:rPr>
              <a:t>// append a 'group' element to 'svg'</a:t>
            </a:r>
            <a:br>
              <a:rPr lang="en" sz="1200">
                <a:latin typeface="Consolas"/>
                <a:ea typeface="Consolas"/>
                <a:cs typeface="Consolas"/>
                <a:sym typeface="Consolas"/>
              </a:rPr>
            </a:br>
            <a:r>
              <a:rPr lang="en" sz="1200">
                <a:latin typeface="Consolas"/>
                <a:ea typeface="Consolas"/>
                <a:cs typeface="Consolas"/>
                <a:sym typeface="Consolas"/>
              </a:rPr>
              <a:t>// moves the 'group' element to the top left margin</a:t>
            </a:r>
            <a:br>
              <a:rPr lang="en" sz="1200">
                <a:latin typeface="Consolas"/>
                <a:ea typeface="Consolas"/>
                <a:cs typeface="Consolas"/>
                <a:sym typeface="Consolas"/>
              </a:rPr>
            </a:br>
            <a:r>
              <a:rPr lang="en" sz="1200">
                <a:latin typeface="Consolas"/>
                <a:ea typeface="Consolas"/>
                <a:cs typeface="Consolas"/>
                <a:sym typeface="Consolas"/>
              </a:rPr>
              <a:t>	var svg = d3.select("body").append("svg")</a:t>
            </a:r>
            <a:br>
              <a:rPr lang="en" sz="1200">
                <a:latin typeface="Consolas"/>
                <a:ea typeface="Consolas"/>
                <a:cs typeface="Consolas"/>
                <a:sym typeface="Consolas"/>
              </a:rPr>
            </a:br>
            <a:r>
              <a:rPr lang="en" sz="1200">
                <a:latin typeface="Consolas"/>
                <a:ea typeface="Consolas"/>
                <a:cs typeface="Consolas"/>
                <a:sym typeface="Consolas"/>
              </a:rPr>
              <a:t>	.attr("width", width + margin.left + margin.right)</a:t>
            </a:r>
            <a:br>
              <a:rPr lang="en" sz="1200">
                <a:latin typeface="Consolas"/>
                <a:ea typeface="Consolas"/>
                <a:cs typeface="Consolas"/>
                <a:sym typeface="Consolas"/>
              </a:rPr>
            </a:br>
            <a:r>
              <a:rPr lang="en" sz="1200">
                <a:latin typeface="Consolas"/>
                <a:ea typeface="Consolas"/>
                <a:cs typeface="Consolas"/>
                <a:sym typeface="Consolas"/>
              </a:rPr>
              <a:t>	.attr("height", height + margin.top + margin.bottom)</a:t>
            </a:r>
            <a:br>
              <a:rPr lang="en" sz="1200">
                <a:latin typeface="Consolas"/>
                <a:ea typeface="Consolas"/>
                <a:cs typeface="Consolas"/>
                <a:sym typeface="Consolas"/>
              </a:rPr>
            </a:br>
            <a:r>
              <a:rPr lang="en" sz="1200">
                <a:latin typeface="Consolas"/>
                <a:ea typeface="Consolas"/>
                <a:cs typeface="Consolas"/>
                <a:sym typeface="Consolas"/>
              </a:rPr>
              <a:t>	.append("g").attr("transform", "translate(" + margin.left + "," + margin.top + ")");</a:t>
            </a:r>
            <a:endParaRPr sz="1200">
              <a:latin typeface="Consolas"/>
              <a:ea typeface="Consolas"/>
              <a:cs typeface="Consolas"/>
              <a:sym typeface="Consolas"/>
            </a:endParaRPr>
          </a:p>
        </p:txBody>
      </p:sp>
      <p:sp>
        <p:nvSpPr>
          <p:cNvPr id="184" name="Google Shape;184;p26"/>
          <p:cNvSpPr txBox="1"/>
          <p:nvPr/>
        </p:nvSpPr>
        <p:spPr>
          <a:xfrm>
            <a:off x="6572975" y="972775"/>
            <a:ext cx="2278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rPr>
              <a:t>Check index_2.htm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 part 2</a:t>
            </a:r>
            <a:endParaRPr sz="1800">
              <a:solidFill>
                <a:schemeClr val="dk2"/>
              </a:solidFill>
            </a:endParaRPr>
          </a:p>
          <a:p>
            <a:pPr indent="0" lvl="0" marL="0" rtl="0" algn="l">
              <a:spcBef>
                <a:spcPts val="1600"/>
              </a:spcBef>
              <a:spcAft>
                <a:spcPts val="0"/>
              </a:spcAft>
              <a:buNone/>
            </a:pPr>
            <a:r>
              <a:t/>
            </a:r>
            <a:endParaRPr/>
          </a:p>
        </p:txBody>
      </p:sp>
      <p:sp>
        <p:nvSpPr>
          <p:cNvPr id="190" name="Google Shape;190;p27"/>
          <p:cNvSpPr txBox="1"/>
          <p:nvPr>
            <p:ph idx="1" type="body"/>
          </p:nvPr>
        </p:nvSpPr>
        <p:spPr>
          <a:xfrm>
            <a:off x="311700" y="1152475"/>
            <a:ext cx="8738100" cy="37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Scale the range of the data in the domains</a:t>
            </a:r>
            <a:br>
              <a:rPr lang="en" sz="1200">
                <a:latin typeface="Consolas"/>
                <a:ea typeface="Consolas"/>
                <a:cs typeface="Consolas"/>
                <a:sym typeface="Consolas"/>
              </a:rPr>
            </a:br>
            <a:r>
              <a:rPr lang="en" sz="1200">
                <a:latin typeface="Consolas"/>
                <a:ea typeface="Consolas"/>
                <a:cs typeface="Consolas"/>
                <a:sym typeface="Consolas"/>
              </a:rPr>
              <a:t>	x.domain(data.map(function(d) { return d.date; }));</a:t>
            </a:r>
            <a:br>
              <a:rPr lang="en" sz="1200">
                <a:latin typeface="Consolas"/>
                <a:ea typeface="Consolas"/>
                <a:cs typeface="Consolas"/>
                <a:sym typeface="Consolas"/>
              </a:rPr>
            </a:br>
            <a:r>
              <a:rPr lang="en" sz="1200">
                <a:latin typeface="Consolas"/>
                <a:ea typeface="Consolas"/>
                <a:cs typeface="Consolas"/>
                <a:sym typeface="Consolas"/>
              </a:rPr>
              <a:t>	y.domain([0, d3.max(data, function(d) { return d["Cumulative Confirmed"]; })]);</a:t>
            </a:r>
            <a:br>
              <a:rPr lang="en" sz="1200">
                <a:latin typeface="Consolas"/>
                <a:ea typeface="Consolas"/>
                <a:cs typeface="Consolas"/>
                <a:sym typeface="Consolas"/>
              </a:rPr>
            </a:br>
            <a:r>
              <a:rPr lang="en" sz="1200">
                <a:latin typeface="Consolas"/>
                <a:ea typeface="Consolas"/>
                <a:cs typeface="Consolas"/>
                <a:sym typeface="Consolas"/>
              </a:rPr>
              <a:t>// append the rectangles for the bar chart</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.enter().append("rect")</a:t>
            </a:r>
            <a:br>
              <a:rPr lang="en" sz="1200">
                <a:latin typeface="Consolas"/>
                <a:ea typeface="Consolas"/>
                <a:cs typeface="Consolas"/>
                <a:sym typeface="Consolas"/>
              </a:rPr>
            </a:br>
            <a:r>
              <a:rPr lang="en" sz="1200">
                <a:latin typeface="Consolas"/>
                <a:ea typeface="Consolas"/>
                <a:cs typeface="Consolas"/>
                <a:sym typeface="Consolas"/>
              </a:rPr>
              <a:t>	.attr("class", "bar")</a:t>
            </a:r>
            <a:br>
              <a:rPr lang="en" sz="1200">
                <a:latin typeface="Consolas"/>
                <a:ea typeface="Consolas"/>
                <a:cs typeface="Consolas"/>
                <a:sym typeface="Consolas"/>
              </a:rPr>
            </a:br>
            <a:r>
              <a:rPr lang="en" sz="1200">
                <a:latin typeface="Consolas"/>
                <a:ea typeface="Consolas"/>
                <a:cs typeface="Consolas"/>
                <a:sym typeface="Consolas"/>
              </a:rPr>
              <a:t>	.style("fill", 'lime')</a:t>
            </a:r>
            <a:br>
              <a:rPr lang="en" sz="1200">
                <a:latin typeface="Consolas"/>
                <a:ea typeface="Consolas"/>
                <a:cs typeface="Consolas"/>
                <a:sym typeface="Consolas"/>
              </a:rPr>
            </a:br>
            <a:r>
              <a:rPr lang="en" sz="1200">
                <a:latin typeface="Consolas"/>
                <a:ea typeface="Consolas"/>
                <a:cs typeface="Consolas"/>
                <a:sym typeface="Consolas"/>
              </a:rPr>
              <a:t>	.attr("x", function(d) { return x(d.date);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Axis labels and titles </a:t>
            </a:r>
            <a:br>
              <a:rPr lang="en" sz="1200">
                <a:latin typeface="Consolas"/>
                <a:ea typeface="Consolas"/>
                <a:cs typeface="Consolas"/>
                <a:sym typeface="Consolas"/>
              </a:rPr>
            </a:br>
            <a:r>
              <a:rPr lang="en" sz="1200">
                <a:latin typeface="Consolas"/>
                <a:ea typeface="Consolas"/>
                <a:cs typeface="Consolas"/>
                <a:sym typeface="Consolas"/>
              </a:rPr>
              <a:t>	svg.append("g").attr("class", "x axis")</a:t>
            </a:r>
            <a:br>
              <a:rPr lang="en" sz="1200">
                <a:latin typeface="Consolas"/>
                <a:ea typeface="Consolas"/>
                <a:cs typeface="Consolas"/>
                <a:sym typeface="Consolas"/>
              </a:rPr>
            </a:br>
            <a:r>
              <a:rPr lang="en" sz="1200">
                <a:latin typeface="Consolas"/>
                <a:ea typeface="Consolas"/>
                <a:cs typeface="Consolas"/>
                <a:sym typeface="Consolas"/>
              </a:rPr>
              <a:t>	.attr("transform", "translate(0," + height + ")").call(xAxis).selectAll("text")</a:t>
            </a:r>
            <a:br>
              <a:rPr lang="en" sz="1200">
                <a:latin typeface="Consolas"/>
                <a:ea typeface="Consolas"/>
                <a:cs typeface="Consolas"/>
                <a:sym typeface="Consolas"/>
              </a:rPr>
            </a:br>
            <a:r>
              <a:rPr lang="en" sz="1200">
                <a:latin typeface="Consolas"/>
                <a:ea typeface="Consolas"/>
                <a:cs typeface="Consolas"/>
                <a:sym typeface="Consolas"/>
              </a:rPr>
              <a:t>	.style("text-anchor", "end").attr("dx", "-.8em").attr("dy", "-.55em")</a:t>
            </a:r>
            <a:br>
              <a:rPr lang="en" sz="1200">
                <a:latin typeface="Consolas"/>
                <a:ea typeface="Consolas"/>
                <a:cs typeface="Consolas"/>
                <a:sym typeface="Consolas"/>
              </a:rPr>
            </a:br>
            <a:r>
              <a:rPr lang="en" sz="1200">
                <a:latin typeface="Consolas"/>
                <a:ea typeface="Consolas"/>
                <a:cs typeface="Consolas"/>
                <a:sym typeface="Consolas"/>
              </a:rPr>
              <a:t>	.attr("transform", "rotate(-90)" );</a:t>
            </a:r>
            <a:endParaRPr sz="1200">
              <a:latin typeface="Consolas"/>
              <a:ea typeface="Consolas"/>
              <a:cs typeface="Consolas"/>
              <a:sym typeface="Consolas"/>
            </a:endParaRPr>
          </a:p>
          <a:p>
            <a:pPr indent="0" lvl="0" marL="0" rtl="0" algn="l">
              <a:spcBef>
                <a:spcPts val="1600"/>
              </a:spcBef>
              <a:spcAft>
                <a:spcPts val="0"/>
              </a:spcAft>
              <a:buNone/>
            </a:pPr>
            <a:r>
              <a:t/>
            </a:r>
            <a:endParaRPr sz="1200">
              <a:latin typeface="Consolas"/>
              <a:ea typeface="Consolas"/>
              <a:cs typeface="Consolas"/>
              <a:sym typeface="Consolas"/>
            </a:endParaRPr>
          </a:p>
          <a:p>
            <a:pPr indent="0" lvl="0" marL="0" rtl="0" algn="l">
              <a:spcBef>
                <a:spcPts val="1600"/>
              </a:spcBef>
              <a:spcAft>
                <a:spcPts val="1600"/>
              </a:spcAft>
              <a:buNone/>
            </a:pPr>
            <a:r>
              <a:rPr lang="en" sz="1200">
                <a:latin typeface="Consolas"/>
                <a:ea typeface="Consolas"/>
                <a:cs typeface="Consolas"/>
                <a:sym typeface="Consolas"/>
              </a:rPr>
              <a:t>		  </a:t>
            </a:r>
            <a:endParaRPr sz="12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Building step by step a bar-graph with color transition III 1</a:t>
            </a:r>
            <a:endParaRPr sz="1800">
              <a:solidFill>
                <a:schemeClr val="dk2"/>
              </a:solidFill>
            </a:endParaRPr>
          </a:p>
          <a:p>
            <a:pPr indent="0" lvl="0" marL="0" rtl="0" algn="l">
              <a:spcBef>
                <a:spcPts val="1600"/>
              </a:spcBef>
              <a:spcAft>
                <a:spcPts val="0"/>
              </a:spcAft>
              <a:buNone/>
            </a:pPr>
            <a:r>
              <a:t/>
            </a:r>
            <a:endParaRPr/>
          </a:p>
        </p:txBody>
      </p:sp>
      <p:sp>
        <p:nvSpPr>
          <p:cNvPr id="196" name="Google Shape;19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(very simple) </a:t>
            </a:r>
            <a:r>
              <a:rPr lang="en"/>
              <a:t>transition example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download two different data set</a:t>
            </a:r>
            <a:br>
              <a:rPr lang="en"/>
            </a:br>
            <a:r>
              <a:rPr lang="en" sz="1200">
                <a:latin typeface="Consolas"/>
                <a:ea typeface="Consolas"/>
                <a:cs typeface="Consolas"/>
                <a:sym typeface="Consolas"/>
              </a:rPr>
              <a:t>let data = await d3.csv("https://claudiotubertini.github.io/WHOmanities/covid_italy.csv")	</a:t>
            </a:r>
            <a:endParaRPr sz="1200">
              <a:latin typeface="Consolas"/>
              <a:ea typeface="Consolas"/>
              <a:cs typeface="Consolas"/>
              <a:sym typeface="Consolas"/>
            </a:endParaRPr>
          </a:p>
          <a:p>
            <a:pPr indent="0" lvl="0" marL="0" rtl="0" algn="l">
              <a:spcBef>
                <a:spcPts val="1600"/>
              </a:spcBef>
              <a:spcAft>
                <a:spcPts val="0"/>
              </a:spcAft>
              <a:buNone/>
            </a:pPr>
            <a:r>
              <a:rPr lang="en" sz="1200">
                <a:latin typeface="Consolas"/>
                <a:ea typeface="Consolas"/>
                <a:cs typeface="Consolas"/>
                <a:sym typeface="Consolas"/>
              </a:rPr>
              <a:t>let data2 = await d3.csv("https://claudiotubertini.github.io/WHOmanities/covid_germany.csv")</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
        <p:nvSpPr>
          <p:cNvPr id="197" name="Google Shape;197;p28"/>
          <p:cNvSpPr txBox="1"/>
          <p:nvPr/>
        </p:nvSpPr>
        <p:spPr>
          <a:xfrm>
            <a:off x="6575875" y="1106825"/>
            <a:ext cx="2317800" cy="455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t>Check index_3.html</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800">
                <a:solidFill>
                  <a:schemeClr val="dk2"/>
                </a:solidFill>
              </a:rPr>
              <a:t>Building step by step a bar-graph with color transition III 2</a:t>
            </a:r>
            <a:endParaRPr/>
          </a:p>
        </p:txBody>
      </p:sp>
      <p:sp>
        <p:nvSpPr>
          <p:cNvPr id="203" name="Google Shape;20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create an onclick event on the svg</a:t>
            </a:r>
            <a:endParaRPr sz="2400"/>
          </a:p>
          <a:p>
            <a:pPr indent="0" lvl="0" marL="0" rtl="0" algn="l">
              <a:spcBef>
                <a:spcPts val="1600"/>
              </a:spcBef>
              <a:spcAft>
                <a:spcPts val="0"/>
              </a:spcAft>
              <a:buClr>
                <a:schemeClr val="dk1"/>
              </a:buClr>
              <a:buSzPts val="1100"/>
              <a:buFont typeface="Arial"/>
              <a:buNone/>
            </a:pPr>
            <a:r>
              <a:rPr lang="en" sz="1200">
                <a:latin typeface="Consolas"/>
                <a:ea typeface="Consolas"/>
                <a:cs typeface="Consolas"/>
                <a:sym typeface="Consolas"/>
              </a:rPr>
              <a:t>svg.on( "click", function() {</a:t>
            </a:r>
            <a:br>
              <a:rPr lang="en" sz="1200">
                <a:latin typeface="Consolas"/>
                <a:ea typeface="Consolas"/>
                <a:cs typeface="Consolas"/>
                <a:sym typeface="Consolas"/>
              </a:rPr>
            </a:br>
            <a:r>
              <a:rPr lang="en" sz="1200">
                <a:latin typeface="Consolas"/>
                <a:ea typeface="Consolas"/>
                <a:cs typeface="Consolas"/>
                <a:sym typeface="Consolas"/>
              </a:rPr>
              <a:t>	[ data, data2 ] = [ data2, data ];</a:t>
            </a:r>
            <a:br>
              <a:rPr lang="en" sz="1200">
                <a:latin typeface="Consolas"/>
                <a:ea typeface="Consolas"/>
                <a:cs typeface="Consolas"/>
                <a:sym typeface="Consolas"/>
              </a:rPr>
            </a:br>
            <a:r>
              <a:rPr lang="en" sz="1200">
                <a:latin typeface="Consolas"/>
                <a:ea typeface="Consolas"/>
                <a:cs typeface="Consolas"/>
                <a:sym typeface="Consolas"/>
              </a:rPr>
              <a:t>	mycolor = (mycolor == "steelblue")? "lime" : "steelblue";</a:t>
            </a:r>
            <a:br>
              <a:rPr lang="en" sz="1200">
                <a:latin typeface="Consolas"/>
                <a:ea typeface="Consolas"/>
                <a:cs typeface="Consolas"/>
                <a:sym typeface="Consolas"/>
              </a:rPr>
            </a:br>
            <a:r>
              <a:rPr lang="en" sz="1200">
                <a:latin typeface="Consolas"/>
                <a:ea typeface="Consolas"/>
                <a:cs typeface="Consolas"/>
                <a:sym typeface="Consolas"/>
              </a:rPr>
              <a:t>	svg.selectAll(".bar").data(data)</a:t>
            </a:r>
            <a:br>
              <a:rPr lang="en" sz="1200">
                <a:latin typeface="Consolas"/>
                <a:ea typeface="Consolas"/>
                <a:cs typeface="Consolas"/>
                <a:sym typeface="Consolas"/>
              </a:rPr>
            </a:br>
            <a:r>
              <a:rPr lang="en" sz="1200">
                <a:latin typeface="Consolas"/>
                <a:ea typeface="Consolas"/>
                <a:cs typeface="Consolas"/>
                <a:sym typeface="Consolas"/>
              </a:rPr>
              <a:t>	.transition().duration( 1000 ).delay( (d,i)=&gt;100*i )</a:t>
            </a:r>
            <a:br>
              <a:rPr lang="en" sz="1200">
                <a:latin typeface="Consolas"/>
                <a:ea typeface="Consolas"/>
                <a:cs typeface="Consolas"/>
                <a:sym typeface="Consolas"/>
              </a:rPr>
            </a:br>
            <a:r>
              <a:rPr lang="en" sz="1200">
                <a:latin typeface="Consolas"/>
                <a:ea typeface="Consolas"/>
                <a:cs typeface="Consolas"/>
                <a:sym typeface="Consolas"/>
              </a:rPr>
              <a:t>	.style("fill", mycolor)</a:t>
            </a:r>
            <a:br>
              <a:rPr lang="en" sz="1200">
                <a:latin typeface="Consolas"/>
                <a:ea typeface="Consolas"/>
                <a:cs typeface="Consolas"/>
                <a:sym typeface="Consolas"/>
              </a:rPr>
            </a:br>
            <a:r>
              <a:rPr lang="en" sz="1200">
                <a:latin typeface="Consolas"/>
                <a:ea typeface="Consolas"/>
                <a:cs typeface="Consolas"/>
                <a:sym typeface="Consolas"/>
              </a:rPr>
              <a:t>	.attr("x", function(d) { return x(d.date); })</a:t>
            </a:r>
            <a:br>
              <a:rPr lang="en" sz="1200">
                <a:latin typeface="Consolas"/>
                <a:ea typeface="Consolas"/>
                <a:cs typeface="Consolas"/>
                <a:sym typeface="Consolas"/>
              </a:rPr>
            </a:br>
            <a:r>
              <a:rPr lang="en" sz="1200">
                <a:latin typeface="Consolas"/>
                <a:ea typeface="Consolas"/>
                <a:cs typeface="Consolas"/>
                <a:sym typeface="Consolas"/>
              </a:rPr>
              <a:t>	.attr("width", 10)</a:t>
            </a:r>
            <a:br>
              <a:rPr lang="en" sz="1200">
                <a:latin typeface="Consolas"/>
                <a:ea typeface="Consolas"/>
                <a:cs typeface="Consolas"/>
                <a:sym typeface="Consolas"/>
              </a:rPr>
            </a:br>
            <a:r>
              <a:rPr lang="en" sz="1200">
                <a:latin typeface="Consolas"/>
                <a:ea typeface="Consolas"/>
                <a:cs typeface="Consolas"/>
                <a:sym typeface="Consolas"/>
              </a:rPr>
              <a:t>	.attr("y", function(d) { return y(d["Cumulative Confirmed"]); })</a:t>
            </a:r>
            <a:br>
              <a:rPr lang="en" sz="1200">
                <a:latin typeface="Consolas"/>
                <a:ea typeface="Consolas"/>
                <a:cs typeface="Consolas"/>
                <a:sym typeface="Consolas"/>
              </a:rPr>
            </a:br>
            <a:r>
              <a:rPr lang="en" sz="1200">
                <a:latin typeface="Consolas"/>
                <a:ea typeface="Consolas"/>
                <a:cs typeface="Consolas"/>
                <a:sym typeface="Consolas"/>
              </a:rPr>
              <a:t>	.attr("height", function(d) { return height - y(d["Cumulative Confirmed"]); });</a:t>
            </a:r>
            <a:br>
              <a:rPr lang="en" sz="1200">
                <a:latin typeface="Consolas"/>
                <a:ea typeface="Consolas"/>
                <a:cs typeface="Consolas"/>
                <a:sym typeface="Consolas"/>
              </a:rPr>
            </a:b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Distributable scripting content </a:t>
            </a:r>
            <a:endParaRPr/>
          </a:p>
        </p:txBody>
      </p:sp>
      <p:sp>
        <p:nvSpPr>
          <p:cNvPr id="209" name="Google Shape;209;p30"/>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can present both in web site and books (epub)</a:t>
            </a:r>
            <a:endParaRPr/>
          </a:p>
          <a:p>
            <a:pPr indent="0" lvl="0" marL="0" rtl="0" algn="ctr">
              <a:spcBef>
                <a:spcPts val="1600"/>
              </a:spcBef>
              <a:spcAft>
                <a:spcPts val="0"/>
              </a:spcAft>
              <a:buNone/>
            </a:pPr>
            <a:r>
              <a:rPr b="1" lang="en">
                <a:highlight>
                  <a:srgbClr val="FFFF00"/>
                </a:highlight>
              </a:rPr>
              <a:t>Books can be read offline, are shareable, and are durable</a:t>
            </a:r>
            <a:endParaRPr b="1">
              <a:highlight>
                <a:srgbClr val="FFFF00"/>
              </a:highlight>
            </a:endParaRPr>
          </a:p>
          <a:p>
            <a:pPr indent="0" lvl="0" marL="0" rtl="0" algn="l">
              <a:lnSpc>
                <a:spcPct val="197727"/>
              </a:lnSpc>
              <a:spcBef>
                <a:spcPts val="1600"/>
              </a:spcBef>
              <a:spcAft>
                <a:spcPts val="2300"/>
              </a:spcAft>
              <a:buNone/>
            </a:pPr>
            <a:r>
              <a:t/>
            </a:r>
            <a:endParaRPr/>
          </a:p>
        </p:txBody>
      </p:sp>
      <p:sp>
        <p:nvSpPr>
          <p:cNvPr id="210" name="Google Shape;210;p30"/>
          <p:cNvSpPr txBox="1"/>
          <p:nvPr/>
        </p:nvSpPr>
        <p:spPr>
          <a:xfrm>
            <a:off x="4935150" y="2750925"/>
            <a:ext cx="35157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ePub3:</a:t>
            </a:r>
            <a:r>
              <a:rPr lang="en" sz="1800">
                <a:solidFill>
                  <a:schemeClr val="dk2"/>
                </a:solidFill>
              </a:rPr>
              <a:t> insert interactive content using D3, canvas or webGL in an iframe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sz="1500" u="sng">
                <a:solidFill>
                  <a:schemeClr val="accent5"/>
                </a:solidFill>
                <a:hlinkClick r:id="rId3"/>
              </a:rPr>
              <a:t>https://www.w3.org/publishing/epub32/epub-contentdocs.html#example-4</a:t>
            </a:r>
            <a:endParaRPr sz="2200">
              <a:solidFill>
                <a:schemeClr val="dk2"/>
              </a:solidFill>
            </a:endParaRPr>
          </a:p>
          <a:p>
            <a:pPr indent="0" lvl="0" marL="0" rtl="0" algn="l">
              <a:spcBef>
                <a:spcPts val="1600"/>
              </a:spcBef>
              <a:spcAft>
                <a:spcPts val="0"/>
              </a:spcAft>
              <a:buNone/>
            </a:pPr>
            <a:r>
              <a:t/>
            </a:r>
            <a:endParaRPr/>
          </a:p>
        </p:txBody>
      </p:sp>
      <p:sp>
        <p:nvSpPr>
          <p:cNvPr id="211" name="Google Shape;211;p30"/>
          <p:cNvSpPr txBox="1"/>
          <p:nvPr/>
        </p:nvSpPr>
        <p:spPr>
          <a:xfrm>
            <a:off x="612000" y="2743675"/>
            <a:ext cx="3112200" cy="2122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If you want to distribute your content as a multi device app try:</a:t>
            </a:r>
            <a:endParaRPr sz="1800">
              <a:solidFill>
                <a:schemeClr val="dk2"/>
              </a:solidFill>
            </a:endParaRPr>
          </a:p>
          <a:p>
            <a:pPr indent="0" lvl="0" marL="0" rtl="0" algn="l">
              <a:lnSpc>
                <a:spcPct val="197727"/>
              </a:lnSpc>
              <a:spcBef>
                <a:spcPts val="1600"/>
              </a:spcBef>
              <a:spcAft>
                <a:spcPts val="0"/>
              </a:spcAft>
              <a:buClr>
                <a:schemeClr val="dk1"/>
              </a:buClr>
              <a:buSzPts val="1100"/>
              <a:buFont typeface="Arial"/>
              <a:buNone/>
            </a:pPr>
            <a:r>
              <a:rPr b="1" lang="en" sz="1800">
                <a:solidFill>
                  <a:srgbClr val="5B708B"/>
                </a:solidFill>
                <a:highlight>
                  <a:srgbClr val="FFFFFF"/>
                </a:highlight>
              </a:rPr>
              <a:t>Ionic Framework 5 (</a:t>
            </a:r>
            <a:r>
              <a:rPr lang="en" sz="1500" u="sng">
                <a:solidFill>
                  <a:schemeClr val="accent5"/>
                </a:solidFill>
                <a:hlinkClick r:id="rId4"/>
              </a:rPr>
              <a:t>https://ionicframework.com/</a:t>
            </a:r>
            <a:r>
              <a:rPr lang="en" sz="1800">
                <a:solidFill>
                  <a:schemeClr val="dk2"/>
                </a:solidFill>
              </a:rPr>
              <a:t>)</a:t>
            </a:r>
            <a:endParaRPr sz="1800">
              <a:solidFill>
                <a:schemeClr val="dk2"/>
              </a:solidFill>
            </a:endParaRPr>
          </a:p>
          <a:p>
            <a:pPr indent="0" lvl="0" marL="0" rtl="0" algn="l">
              <a:spcBef>
                <a:spcPts val="2300"/>
              </a:spcBef>
              <a:spcAft>
                <a:spcPts val="0"/>
              </a:spcAft>
              <a:buNone/>
            </a:pPr>
            <a:r>
              <a:t/>
            </a:r>
            <a:endParaRPr/>
          </a:p>
        </p:txBody>
      </p:sp>
      <p:cxnSp>
        <p:nvCxnSpPr>
          <p:cNvPr id="212" name="Google Shape;212;p30"/>
          <p:cNvCxnSpPr>
            <a:endCxn id="211" idx="0"/>
          </p:cNvCxnSpPr>
          <p:nvPr/>
        </p:nvCxnSpPr>
        <p:spPr>
          <a:xfrm flipH="1">
            <a:off x="2168100" y="2148475"/>
            <a:ext cx="2050800" cy="5952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30"/>
          <p:cNvCxnSpPr>
            <a:endCxn id="210" idx="0"/>
          </p:cNvCxnSpPr>
          <p:nvPr/>
        </p:nvCxnSpPr>
        <p:spPr>
          <a:xfrm>
            <a:off x="4349100" y="2135625"/>
            <a:ext cx="2343900" cy="615300"/>
          </a:xfrm>
          <a:prstGeom prst="straightConnector1">
            <a:avLst/>
          </a:prstGeom>
          <a:noFill/>
          <a:ln cap="flat" cmpd="sng" w="9525">
            <a:solidFill>
              <a:schemeClr val="dk2"/>
            </a:solidFill>
            <a:prstDash val="solid"/>
            <a:round/>
            <a:headEnd len="med" w="med" type="none"/>
            <a:tailEnd len="med" w="med" type="triangle"/>
          </a:ln>
        </p:spPr>
      </p:cxnSp>
      <p:sp>
        <p:nvSpPr>
          <p:cNvPr id="214" name="Google Shape;214;p30"/>
          <p:cNvSpPr txBox="1"/>
          <p:nvPr/>
        </p:nvSpPr>
        <p:spPr>
          <a:xfrm>
            <a:off x="7825925" y="764900"/>
            <a:ext cx="1171800" cy="8334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Online? May be on paper</a:t>
            </a:r>
            <a:endParaRPr/>
          </a:p>
        </p:txBody>
      </p:sp>
      <p:cxnSp>
        <p:nvCxnSpPr>
          <p:cNvPr id="215" name="Google Shape;215;p30"/>
          <p:cNvCxnSpPr>
            <a:stCxn id="214" idx="1"/>
          </p:cNvCxnSpPr>
          <p:nvPr/>
        </p:nvCxnSpPr>
        <p:spPr>
          <a:xfrm flipH="1">
            <a:off x="7409225" y="1181600"/>
            <a:ext cx="416700" cy="524100"/>
          </a:xfrm>
          <a:prstGeom prst="curvedConnector2">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 Bibliography</a:t>
            </a:r>
            <a:endParaRPr/>
          </a:p>
        </p:txBody>
      </p:sp>
      <p:sp>
        <p:nvSpPr>
          <p:cNvPr id="221" name="Google Shape;22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https://observablehq.com/@d3/gallery</a:t>
            </a:r>
            <a:endParaRPr sz="2500"/>
          </a:p>
          <a:p>
            <a:pPr indent="0" lvl="0" marL="0" rtl="0" algn="l">
              <a:spcBef>
                <a:spcPts val="1600"/>
              </a:spcBef>
              <a:spcAft>
                <a:spcPts val="1600"/>
              </a:spcAft>
              <a:buNone/>
            </a:pPr>
            <a:r>
              <a:rPr lang="en" u="sng">
                <a:solidFill>
                  <a:schemeClr val="hlink"/>
                </a:solidFill>
                <a:hlinkClick r:id="rId4"/>
              </a:rPr>
              <a:t>https://github.com/d3/d3/blob/master/API.md</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855000" y="416700"/>
            <a:ext cx="31383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t>Visualization grammar</a:t>
            </a:r>
            <a:endParaRPr b="1" sz="1700"/>
          </a:p>
        </p:txBody>
      </p:sp>
      <p:pic>
        <p:nvPicPr>
          <p:cNvPr id="61" name="Google Shape;61;p14"/>
          <p:cNvPicPr preferRelativeResize="0"/>
          <p:nvPr/>
        </p:nvPicPr>
        <p:blipFill>
          <a:blip r:embed="rId3">
            <a:alphaModFix/>
          </a:blip>
          <a:stretch>
            <a:fillRect/>
          </a:stretch>
        </p:blipFill>
        <p:spPr>
          <a:xfrm>
            <a:off x="2475550" y="898500"/>
            <a:ext cx="3741025" cy="1844575"/>
          </a:xfrm>
          <a:prstGeom prst="rect">
            <a:avLst/>
          </a:prstGeom>
          <a:noFill/>
          <a:ln>
            <a:noFill/>
          </a:ln>
        </p:spPr>
      </p:pic>
      <p:sp>
        <p:nvSpPr>
          <p:cNvPr id="62" name="Google Shape;62;p14"/>
          <p:cNvSpPr/>
          <p:nvPr/>
        </p:nvSpPr>
        <p:spPr>
          <a:xfrm>
            <a:off x="1093800" y="2956375"/>
            <a:ext cx="911525" cy="10287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3593950" y="2951050"/>
            <a:ext cx="978000" cy="976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6680050" y="2880175"/>
            <a:ext cx="1106838" cy="1132866"/>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915375" y="4072338"/>
            <a:ext cx="1263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(input)</a:t>
            </a:r>
            <a:endParaRPr/>
          </a:p>
        </p:txBody>
      </p:sp>
      <p:sp>
        <p:nvSpPr>
          <p:cNvPr id="66" name="Google Shape;66;p14"/>
          <p:cNvSpPr txBox="1"/>
          <p:nvPr/>
        </p:nvSpPr>
        <p:spPr>
          <a:xfrm>
            <a:off x="3374500" y="4065125"/>
            <a:ext cx="1445400" cy="47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processing</a:t>
            </a:r>
            <a:endParaRPr/>
          </a:p>
        </p:txBody>
      </p:sp>
      <p:sp>
        <p:nvSpPr>
          <p:cNvPr id="67" name="Google Shape;67;p14"/>
          <p:cNvSpPr txBox="1"/>
          <p:nvPr/>
        </p:nvSpPr>
        <p:spPr>
          <a:xfrm>
            <a:off x="6031375" y="4074444"/>
            <a:ext cx="21876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Output: HTML, PDF, etc.</a:t>
            </a:r>
            <a:endParaRPr/>
          </a:p>
        </p:txBody>
      </p:sp>
      <p:cxnSp>
        <p:nvCxnSpPr>
          <p:cNvPr id="68" name="Google Shape;68;p14"/>
          <p:cNvCxnSpPr>
            <a:stCxn id="62" idx="4"/>
            <a:endCxn id="63" idx="1"/>
          </p:cNvCxnSpPr>
          <p:nvPr/>
        </p:nvCxnSpPr>
        <p:spPr>
          <a:xfrm flipH="1" rot="10800000">
            <a:off x="2005325" y="3439225"/>
            <a:ext cx="1588500" cy="31500"/>
          </a:xfrm>
          <a:prstGeom prst="straightConnector1">
            <a:avLst/>
          </a:prstGeom>
          <a:noFill/>
          <a:ln cap="flat" cmpd="sng" w="9525">
            <a:solidFill>
              <a:schemeClr val="dk2"/>
            </a:solidFill>
            <a:prstDash val="solid"/>
            <a:round/>
            <a:headEnd len="med" w="med" type="none"/>
            <a:tailEnd len="med" w="med" type="triangle"/>
          </a:ln>
        </p:spPr>
      </p:cxnSp>
      <p:cxnSp>
        <p:nvCxnSpPr>
          <p:cNvPr id="69" name="Google Shape;69;p14"/>
          <p:cNvCxnSpPr>
            <a:stCxn id="63" idx="3"/>
            <a:endCxn id="64" idx="1"/>
          </p:cNvCxnSpPr>
          <p:nvPr/>
        </p:nvCxnSpPr>
        <p:spPr>
          <a:xfrm>
            <a:off x="4571950" y="3439300"/>
            <a:ext cx="2108100" cy="72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6406575" y="976625"/>
            <a:ext cx="2187600" cy="14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 model  in R, Python, Java, C++</a:t>
            </a:r>
            <a:endParaRPr/>
          </a:p>
        </p:txBody>
      </p:sp>
      <p:sp>
        <p:nvSpPr>
          <p:cNvPr id="71" name="Google Shape;71;p14"/>
          <p:cNvSpPr txBox="1"/>
          <p:nvPr/>
        </p:nvSpPr>
        <p:spPr>
          <a:xfrm>
            <a:off x="468775" y="937550"/>
            <a:ext cx="20052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https://r4ds.had.co.nz/</a:t>
            </a:r>
            <a:endParaRPr/>
          </a:p>
          <a:p>
            <a:pPr indent="0" lvl="0" marL="0" rtl="0" algn="l">
              <a:spcBef>
                <a:spcPts val="0"/>
              </a:spcBef>
              <a:spcAft>
                <a:spcPts val="0"/>
              </a:spcAft>
              <a:buNone/>
            </a:pPr>
            <a:r>
              <a:rPr lang="en" sz="1100" u="sng">
                <a:solidFill>
                  <a:schemeClr val="hlink"/>
                </a:solidFill>
                <a:hlinkClick r:id="rId5"/>
              </a:rPr>
              <a:t>https://ggplot2.tidyverse.org/</a:t>
            </a:r>
            <a:endParaRPr/>
          </a:p>
          <a:p>
            <a:pPr indent="0" lvl="0" marL="0" rtl="0" algn="l">
              <a:spcBef>
                <a:spcPts val="0"/>
              </a:spcBef>
              <a:spcAft>
                <a:spcPts val="0"/>
              </a:spcAft>
              <a:buNone/>
            </a:pPr>
            <a:r>
              <a:rPr lang="en" sz="1000"/>
              <a:t>Kyran Dale, Data Visualization with Python and JavaScript, O'Reilly Media, 2016</a:t>
            </a:r>
            <a:endParaRPr sz="1000"/>
          </a:p>
          <a:p>
            <a:pPr indent="0" lvl="0" marL="0" rtl="0" algn="l">
              <a:spcBef>
                <a:spcPts val="0"/>
              </a:spcBef>
              <a:spcAft>
                <a:spcPts val="0"/>
              </a:spcAft>
              <a:buNone/>
            </a:pPr>
            <a:r>
              <a:rPr lang="en" sz="1000" u="sng">
                <a:solidFill>
                  <a:schemeClr val="hlink"/>
                </a:solidFill>
                <a:hlinkClick r:id="rId6"/>
              </a:rPr>
              <a:t>https://www.oreilly.com/online-learning/</a:t>
            </a:r>
            <a:endParaRPr sz="1000"/>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781300" y="1211000"/>
            <a:ext cx="1276200" cy="178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924525" y="887400"/>
            <a:ext cx="924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849050" y="755250"/>
            <a:ext cx="15105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341225" y="768275"/>
            <a:ext cx="390600" cy="299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690150" y="710400"/>
            <a:ext cx="4043700" cy="10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ggplot(mpg, aes(displ, hwy))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geom_point(aes(color = class))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geom_smooth(se = FALSE)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labs(title = "Fuel efficiency generally</a:t>
            </a:r>
            <a:br>
              <a:rPr lang="en" sz="1200">
                <a:latin typeface="Courier New"/>
                <a:ea typeface="Courier New"/>
                <a:cs typeface="Courier New"/>
                <a:sym typeface="Courier New"/>
              </a:rPr>
            </a:br>
            <a:r>
              <a:rPr lang="en" sz="1200">
                <a:latin typeface="Courier New"/>
                <a:ea typeface="Courier New"/>
                <a:cs typeface="Courier New"/>
                <a:sym typeface="Courier New"/>
              </a:rPr>
              <a:t>        decreases with engine size")</a:t>
            </a:r>
            <a:endParaRPr sz="1200">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2057400" y="1848900"/>
            <a:ext cx="4841313" cy="2989799"/>
          </a:xfrm>
          <a:prstGeom prst="rect">
            <a:avLst/>
          </a:prstGeom>
          <a:noFill/>
          <a:ln>
            <a:noFill/>
          </a:ln>
        </p:spPr>
      </p:pic>
      <p:sp>
        <p:nvSpPr>
          <p:cNvPr id="82" name="Google Shape;82;p15"/>
          <p:cNvSpPr txBox="1"/>
          <p:nvPr/>
        </p:nvSpPr>
        <p:spPr>
          <a:xfrm>
            <a:off x="855550" y="221375"/>
            <a:ext cx="7333800" cy="4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Data visualization in R</a:t>
            </a:r>
            <a:endParaRPr b="1"/>
          </a:p>
        </p:txBody>
      </p:sp>
      <p:sp>
        <p:nvSpPr>
          <p:cNvPr id="83" name="Google Shape;83;p15"/>
          <p:cNvSpPr txBox="1"/>
          <p:nvPr/>
        </p:nvSpPr>
        <p:spPr>
          <a:xfrm>
            <a:off x="5143500" y="590550"/>
            <a:ext cx="3905400" cy="121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200"/>
              <a:t>M</a:t>
            </a:r>
            <a:r>
              <a:rPr i="1" lang="en" sz="1200"/>
              <a:t>pg </a:t>
            </a:r>
            <a:r>
              <a:rPr lang="en" sz="1200"/>
              <a:t>are the data over which we apply the aesthetic (in this case is a geometric relation between displacement and highway miles per gallon, </a:t>
            </a:r>
            <a:r>
              <a:rPr i="1" lang="en" sz="1200"/>
              <a:t>aes(displ, hwy)</a:t>
            </a:r>
            <a:r>
              <a:rPr lang="en" sz="1200"/>
              <a:t>, then we apply a type of representation, points of colors related to class (sport, wagon, etc.) , then a statistics (a smooth curve), and eventually the labels .</a:t>
            </a:r>
            <a:endParaRPr i="1" sz="1200"/>
          </a:p>
        </p:txBody>
      </p:sp>
      <p:sp>
        <p:nvSpPr>
          <p:cNvPr id="84" name="Google Shape;84;p15"/>
          <p:cNvSpPr txBox="1"/>
          <p:nvPr/>
        </p:nvSpPr>
        <p:spPr>
          <a:xfrm>
            <a:off x="7090900" y="2616350"/>
            <a:ext cx="1769100" cy="9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Displ: engine displacement, in litres</a:t>
            </a:r>
            <a:endParaRPr sz="9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900">
                <a:solidFill>
                  <a:schemeClr val="dk1"/>
                </a:solidFill>
                <a:highlight>
                  <a:srgbClr val="FFFFFF"/>
                </a:highlight>
              </a:rPr>
              <a:t>Hwy: highway miles per gallon</a:t>
            </a:r>
            <a:endParaRPr sz="9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An alternative route</a:t>
            </a:r>
            <a:r>
              <a:rPr lang="en" sz="1700"/>
              <a:t>: canvas</a:t>
            </a:r>
            <a:endParaRPr sz="1700"/>
          </a:p>
          <a:p>
            <a:pPr indent="0" lvl="0" marL="0" rtl="0" algn="ctr">
              <a:spcBef>
                <a:spcPts val="0"/>
              </a:spcBef>
              <a:spcAft>
                <a:spcPts val="0"/>
              </a:spcAft>
              <a:buNone/>
            </a:pPr>
            <a:r>
              <a:rPr lang="en" sz="1400" u="sng">
                <a:solidFill>
                  <a:schemeClr val="hlink"/>
                </a:solidFill>
                <a:hlinkClick r:id="rId3"/>
              </a:rPr>
              <a:t>https://developer.mozilla.org/en-US/docs/Web/API/Canvas_API/Tutorial</a:t>
            </a:r>
            <a:endParaRPr sz="2000"/>
          </a:p>
        </p:txBody>
      </p:sp>
      <p:sp>
        <p:nvSpPr>
          <p:cNvPr id="90" name="Google Shape;90;p16"/>
          <p:cNvSpPr/>
          <p:nvPr/>
        </p:nvSpPr>
        <p:spPr>
          <a:xfrm>
            <a:off x="1086100" y="1653725"/>
            <a:ext cx="1002672" cy="918000"/>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677125" y="2721500"/>
            <a:ext cx="1901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&lt;canvas&gt;&lt;/canvas&gt; </a:t>
            </a:r>
            <a:endParaRPr/>
          </a:p>
        </p:txBody>
      </p:sp>
      <p:pic>
        <p:nvPicPr>
          <p:cNvPr id="92" name="Google Shape;92;p16"/>
          <p:cNvPicPr preferRelativeResize="0"/>
          <p:nvPr/>
        </p:nvPicPr>
        <p:blipFill>
          <a:blip r:embed="rId4">
            <a:alphaModFix/>
          </a:blip>
          <a:stretch>
            <a:fillRect/>
          </a:stretch>
        </p:blipFill>
        <p:spPr>
          <a:xfrm>
            <a:off x="5473825" y="1170125"/>
            <a:ext cx="2195850" cy="1685300"/>
          </a:xfrm>
          <a:prstGeom prst="rect">
            <a:avLst/>
          </a:prstGeom>
          <a:noFill/>
          <a:ln>
            <a:noFill/>
          </a:ln>
        </p:spPr>
      </p:pic>
      <p:cxnSp>
        <p:nvCxnSpPr>
          <p:cNvPr id="93" name="Google Shape;93;p16"/>
          <p:cNvCxnSpPr/>
          <p:nvPr/>
        </p:nvCxnSpPr>
        <p:spPr>
          <a:xfrm>
            <a:off x="2565250" y="2057400"/>
            <a:ext cx="2421900" cy="26100"/>
          </a:xfrm>
          <a:prstGeom prst="straightConnector1">
            <a:avLst/>
          </a:prstGeom>
          <a:noFill/>
          <a:ln cap="flat" cmpd="sng" w="28575">
            <a:solidFill>
              <a:schemeClr val="dk2"/>
            </a:solidFill>
            <a:prstDash val="solid"/>
            <a:round/>
            <a:headEnd len="med" w="med" type="none"/>
            <a:tailEnd len="med" w="med" type="triangle"/>
          </a:ln>
        </p:spPr>
      </p:cxnSp>
      <p:sp>
        <p:nvSpPr>
          <p:cNvPr id="94" name="Google Shape;94;p16"/>
          <p:cNvSpPr txBox="1"/>
          <p:nvPr/>
        </p:nvSpPr>
        <p:spPr>
          <a:xfrm>
            <a:off x="3256825" y="1592475"/>
            <a:ext cx="12357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Canvas API</a:t>
            </a:r>
            <a:endParaRPr/>
          </a:p>
        </p:txBody>
      </p:sp>
      <p:pic>
        <p:nvPicPr>
          <p:cNvPr id="95" name="Google Shape;95;p16"/>
          <p:cNvPicPr preferRelativeResize="0"/>
          <p:nvPr/>
        </p:nvPicPr>
        <p:blipFill>
          <a:blip r:embed="rId5">
            <a:alphaModFix/>
          </a:blip>
          <a:stretch>
            <a:fillRect/>
          </a:stretch>
        </p:blipFill>
        <p:spPr>
          <a:xfrm>
            <a:off x="5016625" y="3236425"/>
            <a:ext cx="3304511" cy="1685300"/>
          </a:xfrm>
          <a:prstGeom prst="rect">
            <a:avLst/>
          </a:prstGeom>
          <a:noFill/>
          <a:ln>
            <a:noFill/>
          </a:ln>
        </p:spPr>
      </p:pic>
      <p:sp>
        <p:nvSpPr>
          <p:cNvPr id="96" name="Google Shape;96;p16"/>
          <p:cNvSpPr txBox="1"/>
          <p:nvPr/>
        </p:nvSpPr>
        <p:spPr>
          <a:xfrm>
            <a:off x="7083700" y="2835575"/>
            <a:ext cx="20235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E.g. gamification, </a:t>
            </a:r>
            <a:endParaRPr/>
          </a:p>
        </p:txBody>
      </p:sp>
      <p:cxnSp>
        <p:nvCxnSpPr>
          <p:cNvPr id="97" name="Google Shape;97;p16"/>
          <p:cNvCxnSpPr/>
          <p:nvPr/>
        </p:nvCxnSpPr>
        <p:spPr>
          <a:xfrm>
            <a:off x="6571750" y="2855425"/>
            <a:ext cx="97200" cy="38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a:t>
            </a:r>
            <a:r>
              <a:rPr lang="en" sz="2000"/>
              <a:t>canvas example</a:t>
            </a:r>
            <a:endParaRPr sz="2000"/>
          </a:p>
        </p:txBody>
      </p:sp>
      <p:sp>
        <p:nvSpPr>
          <p:cNvPr id="103" name="Google Shape;103;p17"/>
          <p:cNvSpPr txBox="1"/>
          <p:nvPr>
            <p:ph idx="1" type="body"/>
          </p:nvPr>
        </p:nvSpPr>
        <p:spPr>
          <a:xfrm>
            <a:off x="311700" y="877075"/>
            <a:ext cx="3791100" cy="31995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canvas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document.</a:t>
            </a:r>
            <a:r>
              <a:rPr lang="en" sz="900">
                <a:solidFill>
                  <a:srgbClr val="6F42C1"/>
                </a:solidFill>
                <a:highlight>
                  <a:srgbClr val="FFFFFF"/>
                </a:highlight>
                <a:latin typeface="Consolas"/>
                <a:ea typeface="Consolas"/>
                <a:cs typeface="Consolas"/>
                <a:sym typeface="Consolas"/>
              </a:rPr>
              <a:t>querySelector</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'.myCanvas'</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width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innerWidth</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height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005CC5"/>
                </a:solidFill>
                <a:highlight>
                  <a:srgbClr val="FFFFFF"/>
                </a:highlight>
                <a:latin typeface="Consolas"/>
                <a:ea typeface="Consolas"/>
                <a:cs typeface="Consolas"/>
                <a:sym typeface="Consolas"/>
              </a:rPr>
              <a:t>height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window.</a:t>
            </a:r>
            <a:r>
              <a:rPr lang="en" sz="900">
                <a:solidFill>
                  <a:srgbClr val="005CC5"/>
                </a:solidFill>
                <a:highlight>
                  <a:srgbClr val="FFFFFF"/>
                </a:highlight>
                <a:latin typeface="Consolas"/>
                <a:ea typeface="Consolas"/>
                <a:cs typeface="Consolas"/>
                <a:sym typeface="Consolas"/>
              </a:rPr>
              <a:t>innerHeight</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D73A49"/>
                </a:solidFill>
                <a:highlight>
                  <a:srgbClr val="FFFFFF"/>
                </a:highlight>
                <a:latin typeface="Consolas"/>
                <a:ea typeface="Consolas"/>
                <a:cs typeface="Consolas"/>
                <a:sym typeface="Consolas"/>
              </a:rPr>
              <a:t>const</a:t>
            </a:r>
            <a:r>
              <a:rPr lang="en" sz="900">
                <a:solidFill>
                  <a:srgbClr val="24292E"/>
                </a:solidFill>
                <a:highlight>
                  <a:srgbClr val="FFFFFF"/>
                </a:highlight>
                <a:latin typeface="Consolas"/>
                <a:ea typeface="Consolas"/>
                <a:cs typeface="Consolas"/>
                <a:sym typeface="Consolas"/>
              </a:rPr>
              <a:t> ctx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canvas.</a:t>
            </a:r>
            <a:r>
              <a:rPr lang="en" sz="900">
                <a:solidFill>
                  <a:srgbClr val="6F42C1"/>
                </a:solidFill>
                <a:highlight>
                  <a:srgbClr val="FFFFFF"/>
                </a:highlight>
                <a:latin typeface="Consolas"/>
                <a:ea typeface="Consolas"/>
                <a:cs typeface="Consolas"/>
                <a:sym typeface="Consolas"/>
              </a:rPr>
              <a:t>getContext</a:t>
            </a:r>
            <a:r>
              <a:rPr lang="en" sz="900">
                <a:solidFill>
                  <a:srgbClr val="24292E"/>
                </a:solidFill>
                <a:highlight>
                  <a:srgbClr val="FFFFFF"/>
                </a:highlight>
                <a:latin typeface="Consolas"/>
                <a:ea typeface="Consolas"/>
                <a:cs typeface="Consolas"/>
                <a:sym typeface="Consolas"/>
              </a:rPr>
              <a:t>(</a:t>
            </a:r>
            <a:r>
              <a:rPr lang="en" sz="900">
                <a:solidFill>
                  <a:srgbClr val="032F62"/>
                </a:solidFill>
                <a:highlight>
                  <a:srgbClr val="FFFFFF"/>
                </a:highlight>
                <a:latin typeface="Consolas"/>
                <a:ea typeface="Consolas"/>
                <a:cs typeface="Consolas"/>
                <a:sym typeface="Consolas"/>
              </a:rPr>
              <a:t>'2d'</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0</a:t>
            </a:r>
            <a:r>
              <a:rPr lang="en" sz="900">
                <a:solidFill>
                  <a:srgbClr val="24292E"/>
                </a:solidFill>
                <a:highlight>
                  <a:srgbClr val="FFFFFF"/>
                </a:highlight>
                <a:latin typeface="Consolas"/>
                <a:ea typeface="Consolas"/>
                <a:cs typeface="Consolas"/>
                <a:sym typeface="Consolas"/>
              </a:rPr>
              <a:t>,width,height);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'rgb(0,255,0)'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fillStyle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'rgba(255,0,255,0.75)'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fillRect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100</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50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strokeStyle</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32F62"/>
                </a:solidFill>
                <a:highlight>
                  <a:srgbClr val="FFFFFF"/>
                </a:highlight>
                <a:latin typeface="Consolas"/>
                <a:ea typeface="Consolas"/>
                <a:cs typeface="Consolas"/>
                <a:sym typeface="Consolas"/>
              </a:rPr>
              <a:t>'rgb(255,255,255)'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005CC5"/>
                </a:solidFill>
                <a:highlight>
                  <a:srgbClr val="FFFFFF"/>
                </a:highlight>
                <a:latin typeface="Consolas"/>
                <a:ea typeface="Consolas"/>
                <a:cs typeface="Consolas"/>
                <a:sym typeface="Consolas"/>
              </a:rPr>
              <a:t>lineWidth</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a:t>
            </a:r>
            <a:r>
              <a:rPr lang="en" sz="900">
                <a:solidFill>
                  <a:srgbClr val="24292E"/>
                </a:solidFill>
                <a:highlight>
                  <a:srgbClr val="FFFFFF"/>
                </a:highlight>
                <a:latin typeface="Consolas"/>
                <a:ea typeface="Consolas"/>
                <a:cs typeface="Consolas"/>
                <a:sym typeface="Consolas"/>
              </a:rPr>
              <a:t> </a:t>
            </a:r>
            <a:r>
              <a:rPr lang="en" sz="900">
                <a:solidFill>
                  <a:srgbClr val="005CC5"/>
                </a:solidFill>
                <a:highlight>
                  <a:srgbClr val="FFFFFF"/>
                </a:highlight>
                <a:latin typeface="Consolas"/>
                <a:ea typeface="Consolas"/>
                <a:cs typeface="Consolas"/>
                <a:sym typeface="Consolas"/>
              </a:rPr>
              <a:t>5</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lnSpc>
                <a:spcPct val="142857"/>
              </a:lnSpc>
              <a:spcBef>
                <a:spcPts val="0"/>
              </a:spcBef>
              <a:spcAft>
                <a:spcPts val="0"/>
              </a:spcAft>
              <a:buNone/>
            </a:pPr>
            <a:r>
              <a:rPr lang="en" sz="900">
                <a:solidFill>
                  <a:srgbClr val="24292E"/>
                </a:solidFill>
                <a:highlight>
                  <a:srgbClr val="FFFFFF"/>
                </a:highlight>
                <a:latin typeface="Consolas"/>
                <a:ea typeface="Consolas"/>
                <a:cs typeface="Consolas"/>
                <a:sym typeface="Consolas"/>
              </a:rPr>
              <a:t>ctx.</a:t>
            </a:r>
            <a:r>
              <a:rPr lang="en" sz="900">
                <a:solidFill>
                  <a:srgbClr val="6F42C1"/>
                </a:solidFill>
                <a:highlight>
                  <a:srgbClr val="FFFFFF"/>
                </a:highlight>
                <a:latin typeface="Consolas"/>
                <a:ea typeface="Consolas"/>
                <a:cs typeface="Consolas"/>
                <a:sym typeface="Consolas"/>
              </a:rPr>
              <a:t>strokeRect</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175</a:t>
            </a:r>
            <a:r>
              <a:rPr lang="en" sz="900">
                <a:solidFill>
                  <a:srgbClr val="24292E"/>
                </a:solidFill>
                <a:highlight>
                  <a:srgbClr val="FFFFFF"/>
                </a:highlight>
                <a:latin typeface="Consolas"/>
                <a:ea typeface="Consolas"/>
                <a:cs typeface="Consolas"/>
                <a:sym typeface="Consolas"/>
              </a:rPr>
              <a:t>,</a:t>
            </a:r>
            <a:r>
              <a:rPr lang="en" sz="900">
                <a:solidFill>
                  <a:srgbClr val="005CC5"/>
                </a:solidFill>
                <a:highlight>
                  <a:srgbClr val="FFFFFF"/>
                </a:highlight>
                <a:latin typeface="Consolas"/>
                <a:ea typeface="Consolas"/>
                <a:cs typeface="Consolas"/>
                <a:sym typeface="Consolas"/>
              </a:rPr>
              <a:t>200</a:t>
            </a:r>
            <a:r>
              <a:rPr lang="en" sz="900">
                <a:solidFill>
                  <a:srgbClr val="24292E"/>
                </a:solidFill>
                <a:highlight>
                  <a:srgbClr val="FFFFFF"/>
                </a:highlight>
                <a:latin typeface="Consolas"/>
                <a:ea typeface="Consolas"/>
                <a:cs typeface="Consolas"/>
                <a:sym typeface="Consolas"/>
              </a:rPr>
              <a:t>);</a:t>
            </a:r>
            <a:endParaRPr sz="900">
              <a:solidFill>
                <a:srgbClr val="24292E"/>
              </a:solidFill>
              <a:highlight>
                <a:srgbClr val="FFFFFF"/>
              </a:highlight>
              <a:latin typeface="Consolas"/>
              <a:ea typeface="Consolas"/>
              <a:cs typeface="Consolas"/>
              <a:sym typeface="Consolas"/>
            </a:endParaRPr>
          </a:p>
          <a:p>
            <a:pPr indent="0" lvl="0" marL="0" rtl="0" algn="l">
              <a:spcBef>
                <a:spcPts val="0"/>
              </a:spcBef>
              <a:spcAft>
                <a:spcPts val="1600"/>
              </a:spcAft>
              <a:buNone/>
            </a:pPr>
            <a:r>
              <a:t/>
            </a:r>
            <a:endParaRPr/>
          </a:p>
        </p:txBody>
      </p:sp>
      <p:sp>
        <p:nvSpPr>
          <p:cNvPr id="104" name="Google Shape;104;p17"/>
          <p:cNvSpPr txBox="1"/>
          <p:nvPr/>
        </p:nvSpPr>
        <p:spPr>
          <a:xfrm>
            <a:off x="4591050" y="819150"/>
            <a:ext cx="4410000" cy="31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Set the </a:t>
            </a:r>
            <a:r>
              <a:rPr lang="en" sz="1000">
                <a:latin typeface="Courier New"/>
                <a:ea typeface="Courier New"/>
                <a:cs typeface="Courier New"/>
                <a:sym typeface="Courier New"/>
              </a:rPr>
              <a:t>canvas</a:t>
            </a:r>
            <a:r>
              <a:rPr lang="en" sz="1000"/>
              <a:t> with </a:t>
            </a:r>
            <a:r>
              <a:rPr lang="en" sz="1000">
                <a:latin typeface="Courier New"/>
                <a:ea typeface="Courier New"/>
                <a:cs typeface="Courier New"/>
                <a:sym typeface="Courier New"/>
              </a:rPr>
              <a:t>class=’myCanvas’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a:t>
            </a:r>
            <a:r>
              <a:rPr lang="en" sz="1000"/>
              <a:t> extends all available space in the  </a:t>
            </a:r>
            <a:r>
              <a:rPr lang="en" sz="1000">
                <a:latin typeface="Courier New"/>
                <a:ea typeface="Courier New"/>
                <a:cs typeface="Courier New"/>
                <a:sym typeface="Courier New"/>
              </a:rPr>
              <a:t>window</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canvas.getcontext</a:t>
            </a:r>
            <a:r>
              <a:rPr lang="en" sz="1000"/>
              <a:t> return canvas object with the methods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the canvas with color black</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color red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Fill a square of different size of color green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Now a square with opacity less than 1 that is alpha = 0.75</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Then just a square contour with a stroke of 5px of color white</a:t>
            </a:r>
            <a:endParaRPr sz="1000"/>
          </a:p>
        </p:txBody>
      </p:sp>
      <p:sp>
        <p:nvSpPr>
          <p:cNvPr id="105" name="Google Shape;105;p17"/>
          <p:cNvSpPr txBox="1"/>
          <p:nvPr/>
        </p:nvSpPr>
        <p:spPr>
          <a:xfrm>
            <a:off x="5599250" y="117200"/>
            <a:ext cx="2122500" cy="327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canvas_example.html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The result in a browser</a:t>
            </a:r>
            <a:endParaRPr sz="2300"/>
          </a:p>
        </p:txBody>
      </p:sp>
      <p:pic>
        <p:nvPicPr>
          <p:cNvPr id="111" name="Google Shape;111;p18"/>
          <p:cNvPicPr preferRelativeResize="0"/>
          <p:nvPr/>
        </p:nvPicPr>
        <p:blipFill>
          <a:blip r:embed="rId3">
            <a:alphaModFix/>
          </a:blip>
          <a:stretch>
            <a:fillRect/>
          </a:stretch>
        </p:blipFill>
        <p:spPr>
          <a:xfrm>
            <a:off x="1371600" y="1762125"/>
            <a:ext cx="6400800" cy="238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9"/>
          <p:cNvSpPr/>
          <p:nvPr/>
        </p:nvSpPr>
        <p:spPr>
          <a:xfrm>
            <a:off x="7565500" y="2408975"/>
            <a:ext cx="1380300" cy="1182300"/>
          </a:xfrm>
          <a:prstGeom prst="doubleWave">
            <a:avLst>
              <a:gd fmla="val 625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D3 is halfway between data processing and html canvas</a:t>
            </a:r>
            <a:endParaRPr sz="2100"/>
          </a:p>
        </p:txBody>
      </p:sp>
      <p:sp>
        <p:nvSpPr>
          <p:cNvPr id="118" name="Google Shape;118;p19"/>
          <p:cNvSpPr/>
          <p:nvPr/>
        </p:nvSpPr>
        <p:spPr>
          <a:xfrm>
            <a:off x="1087426" y="974492"/>
            <a:ext cx="878960" cy="896851"/>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498257" y="969850"/>
            <a:ext cx="943200" cy="851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915375" y="1809751"/>
            <a:ext cx="12180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Data import and processing data</a:t>
            </a:r>
            <a:endParaRPr sz="1100"/>
          </a:p>
        </p:txBody>
      </p:sp>
      <p:sp>
        <p:nvSpPr>
          <p:cNvPr id="121" name="Google Shape;121;p19"/>
          <p:cNvSpPr txBox="1"/>
          <p:nvPr/>
        </p:nvSpPr>
        <p:spPr>
          <a:xfrm>
            <a:off x="3286647" y="1788733"/>
            <a:ext cx="1907700" cy="5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Processing and design DOM element</a:t>
            </a:r>
            <a:endParaRPr sz="1100"/>
          </a:p>
        </p:txBody>
      </p:sp>
      <p:sp>
        <p:nvSpPr>
          <p:cNvPr id="122" name="Google Shape;122;p19"/>
          <p:cNvSpPr txBox="1"/>
          <p:nvPr/>
        </p:nvSpPr>
        <p:spPr>
          <a:xfrm>
            <a:off x="6583381" y="1796863"/>
            <a:ext cx="686700" cy="4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HTML</a:t>
            </a:r>
            <a:endParaRPr sz="1100"/>
          </a:p>
        </p:txBody>
      </p:sp>
      <p:cxnSp>
        <p:nvCxnSpPr>
          <p:cNvPr id="123" name="Google Shape;123;p19"/>
          <p:cNvCxnSpPr>
            <a:stCxn id="118" idx="4"/>
            <a:endCxn id="119" idx="1"/>
          </p:cNvCxnSpPr>
          <p:nvPr/>
        </p:nvCxnSpPr>
        <p:spPr>
          <a:xfrm flipH="1" rot="10800000">
            <a:off x="1966386" y="1395618"/>
            <a:ext cx="1531800" cy="273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9"/>
          <p:cNvCxnSpPr>
            <a:stCxn id="119" idx="3"/>
          </p:cNvCxnSpPr>
          <p:nvPr/>
        </p:nvCxnSpPr>
        <p:spPr>
          <a:xfrm>
            <a:off x="4441457" y="1395550"/>
            <a:ext cx="1628700" cy="8700"/>
          </a:xfrm>
          <a:prstGeom prst="straightConnector1">
            <a:avLst/>
          </a:prstGeom>
          <a:noFill/>
          <a:ln cap="flat" cmpd="sng" w="9525">
            <a:solidFill>
              <a:schemeClr val="dk2"/>
            </a:solidFill>
            <a:prstDash val="solid"/>
            <a:round/>
            <a:headEnd len="med" w="med" type="none"/>
            <a:tailEnd len="med" w="med" type="triangle"/>
          </a:ln>
        </p:spPr>
      </p:cxnSp>
      <p:pic>
        <p:nvPicPr>
          <p:cNvPr id="125" name="Google Shape;125;p19"/>
          <p:cNvPicPr preferRelativeResize="0"/>
          <p:nvPr/>
        </p:nvPicPr>
        <p:blipFill>
          <a:blip r:embed="rId3">
            <a:alphaModFix/>
          </a:blip>
          <a:stretch>
            <a:fillRect/>
          </a:stretch>
        </p:blipFill>
        <p:spPr>
          <a:xfrm>
            <a:off x="6030321" y="983516"/>
            <a:ext cx="2008777" cy="851343"/>
          </a:xfrm>
          <a:prstGeom prst="rect">
            <a:avLst/>
          </a:prstGeom>
          <a:noFill/>
          <a:ln>
            <a:noFill/>
          </a:ln>
        </p:spPr>
      </p:pic>
      <p:sp>
        <p:nvSpPr>
          <p:cNvPr id="126" name="Google Shape;126;p19"/>
          <p:cNvSpPr txBox="1"/>
          <p:nvPr/>
        </p:nvSpPr>
        <p:spPr>
          <a:xfrm>
            <a:off x="904875" y="4219575"/>
            <a:ext cx="35367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88"/>
                </a:solidFill>
                <a:highlight>
                  <a:srgbClr val="FFFFFF"/>
                </a:highlight>
                <a:latin typeface="Courier New"/>
                <a:ea typeface="Courier New"/>
                <a:cs typeface="Courier New"/>
                <a:sym typeface="Courier New"/>
              </a:rPr>
              <a:t>d3</a:t>
            </a:r>
            <a:r>
              <a:rPr lang="en" sz="950">
                <a:solidFill>
                  <a:schemeClr val="dk1"/>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select</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"svg"</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selectAll</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data</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enter</a:t>
            </a:r>
            <a:r>
              <a:rPr lang="en" sz="950">
                <a:solidFill>
                  <a:schemeClr val="dk1"/>
                </a:solidFill>
                <a:highlight>
                  <a:srgbClr val="FFFFFF"/>
                </a:highlight>
                <a:latin typeface="Courier New"/>
                <a:ea typeface="Courier New"/>
                <a:cs typeface="Courier New"/>
                <a:sym typeface="Courier New"/>
              </a:rPr>
              <a:t>()</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append</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"circle"</a:t>
            </a:r>
            <a:r>
              <a:rPr lang="en" sz="950">
                <a:solidFill>
                  <a:schemeClr val="dk1"/>
                </a:solidFill>
                <a:highlight>
                  <a:srgbClr val="FFFFFF"/>
                </a:highlight>
                <a:latin typeface="Courier New"/>
                <a:ea typeface="Courier New"/>
                <a:cs typeface="Courier New"/>
                <a:sym typeface="Courier New"/>
              </a:rPr>
              <a:t> ).</a:t>
            </a:r>
            <a:r>
              <a:rPr lang="en" sz="950">
                <a:solidFill>
                  <a:srgbClr val="000088"/>
                </a:solidFill>
                <a:highlight>
                  <a:srgbClr val="FFFFFF"/>
                </a:highlight>
                <a:latin typeface="Courier New"/>
                <a:ea typeface="Courier New"/>
                <a:cs typeface="Courier New"/>
                <a:sym typeface="Courier New"/>
              </a:rPr>
              <a:t>attr</a:t>
            </a:r>
            <a:r>
              <a:rPr lang="en" sz="950">
                <a:solidFill>
                  <a:schemeClr val="dk1"/>
                </a:solidFill>
                <a:highlight>
                  <a:srgbClr val="FFFFFF"/>
                </a:highlight>
                <a:latin typeface="Courier New"/>
                <a:ea typeface="Courier New"/>
                <a:cs typeface="Courier New"/>
                <a:sym typeface="Courier New"/>
              </a:rPr>
              <a:t>( </a:t>
            </a:r>
            <a:r>
              <a:rPr lang="en" sz="950">
                <a:solidFill>
                  <a:srgbClr val="CC3300"/>
                </a:solidFill>
                <a:highlight>
                  <a:srgbClr val="FFFFFF"/>
                </a:highlight>
                <a:latin typeface="Courier New"/>
                <a:ea typeface="Courier New"/>
                <a:cs typeface="Courier New"/>
                <a:sym typeface="Courier New"/>
              </a:rPr>
              <a:t>"fill"</a:t>
            </a:r>
            <a:r>
              <a:rPr lang="en" sz="950">
                <a:solidFill>
                  <a:schemeClr val="dk1"/>
                </a:solidFill>
                <a:highlight>
                  <a:srgbClr val="FFFFFF"/>
                </a:highlight>
                <a:latin typeface="Courier New"/>
                <a:ea typeface="Courier New"/>
                <a:cs typeface="Courier New"/>
                <a:sym typeface="Courier New"/>
              </a:rPr>
              <a:t>, </a:t>
            </a:r>
            <a:r>
              <a:rPr lang="en" sz="950">
                <a:solidFill>
                  <a:srgbClr val="AA0000"/>
                </a:solidFill>
                <a:highlight>
                  <a:srgbClr val="FFFFFF"/>
                </a:highlight>
                <a:latin typeface="Courier New"/>
                <a:ea typeface="Courier New"/>
                <a:cs typeface="Courier New"/>
                <a:sym typeface="Courier New"/>
              </a:rPr>
              <a:t>"</a:t>
            </a:r>
            <a:r>
              <a:rPr lang="en" sz="950">
                <a:solidFill>
                  <a:srgbClr val="000088"/>
                </a:solidFill>
                <a:highlight>
                  <a:srgbClr val="FFFFFF"/>
                </a:highlight>
                <a:latin typeface="Courier New"/>
                <a:ea typeface="Courier New"/>
                <a:cs typeface="Courier New"/>
                <a:sym typeface="Courier New"/>
              </a:rPr>
              <a:t>red</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127" name="Google Shape;127;p19"/>
          <p:cNvPicPr preferRelativeResize="0"/>
          <p:nvPr/>
        </p:nvPicPr>
        <p:blipFill>
          <a:blip r:embed="rId4">
            <a:alphaModFix/>
          </a:blip>
          <a:stretch>
            <a:fillRect/>
          </a:stretch>
        </p:blipFill>
        <p:spPr>
          <a:xfrm>
            <a:off x="1219200" y="2447824"/>
            <a:ext cx="6072634" cy="1776050"/>
          </a:xfrm>
          <a:prstGeom prst="rect">
            <a:avLst/>
          </a:prstGeom>
          <a:noFill/>
          <a:ln>
            <a:noFill/>
          </a:ln>
        </p:spPr>
      </p:pic>
      <p:sp>
        <p:nvSpPr>
          <p:cNvPr id="128" name="Google Shape;128;p19"/>
          <p:cNvSpPr txBox="1"/>
          <p:nvPr/>
        </p:nvSpPr>
        <p:spPr>
          <a:xfrm>
            <a:off x="7639050" y="2457450"/>
            <a:ext cx="13239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t>Node</a:t>
            </a:r>
            <a:r>
              <a:rPr lang="en" sz="1100"/>
              <a:t> are selected DOM elements to which data are associated one-to-one</a:t>
            </a:r>
            <a:endParaRPr sz="1100"/>
          </a:p>
        </p:txBody>
      </p:sp>
      <p:sp>
        <p:nvSpPr>
          <p:cNvPr id="129" name="Google Shape;129;p19"/>
          <p:cNvSpPr txBox="1"/>
          <p:nvPr/>
        </p:nvSpPr>
        <p:spPr>
          <a:xfrm>
            <a:off x="4695825" y="4165400"/>
            <a:ext cx="4250100" cy="9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We select the element ‘</a:t>
            </a:r>
            <a:r>
              <a:rPr lang="en" sz="1000"/>
              <a:t> svg’ under which we select subnodes ‘circle’. If there are more data than nodes, we use enter() (adding nodes that receive data). On the contrary if there are more nodes than data, we can use exit()  to remove the the extra nodes or to add different data. In D3V5 join() with its three parameters reduce all this mess..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311700" y="468775"/>
            <a:ext cx="8520600" cy="41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example of this bootcamp require I/O from external file. To avoid CORS problems run a web server in the same directory where are the example files</a:t>
            </a:r>
            <a:endParaRPr/>
          </a:p>
          <a:p>
            <a:pPr indent="0" lvl="0" marL="0" rtl="0" algn="l">
              <a:spcBef>
                <a:spcPts val="1600"/>
              </a:spcBef>
              <a:spcAft>
                <a:spcPts val="0"/>
              </a:spcAft>
              <a:buNone/>
            </a:pPr>
            <a:r>
              <a:rPr lang="en"/>
              <a:t>In nodejs</a:t>
            </a:r>
            <a:br>
              <a:rPr lang="en"/>
            </a:br>
            <a:r>
              <a:rPr lang="en" sz="950">
                <a:solidFill>
                  <a:schemeClr val="dk1"/>
                </a:solidFill>
                <a:highlight>
                  <a:srgbClr val="FFFFFF"/>
                </a:highlight>
                <a:latin typeface="Courier New"/>
                <a:ea typeface="Courier New"/>
                <a:cs typeface="Courier New"/>
                <a:sym typeface="Courier New"/>
              </a:rPr>
              <a:t>npm install -g http-server</a:t>
            </a:r>
            <a:br>
              <a:rPr lang="en" sz="950">
                <a:solidFill>
                  <a:schemeClr val="dk1"/>
                </a:solidFill>
                <a:highlight>
                  <a:srgbClr val="FFFFFF"/>
                </a:highlight>
                <a:latin typeface="Courier New"/>
                <a:ea typeface="Courier New"/>
                <a:cs typeface="Courier New"/>
                <a:sym typeface="Courier New"/>
              </a:rPr>
            </a:br>
            <a:r>
              <a:rPr lang="en" sz="950">
                <a:solidFill>
                  <a:schemeClr val="dk1"/>
                </a:solidFill>
                <a:highlight>
                  <a:srgbClr val="FFFFFF"/>
                </a:highlight>
                <a:latin typeface="Courier New"/>
                <a:ea typeface="Courier New"/>
                <a:cs typeface="Courier New"/>
                <a:sym typeface="Courier New"/>
              </a:rPr>
              <a:t>http-server ./your/directory -p 8080 </a:t>
            </a:r>
            <a:endParaRPr sz="950">
              <a:solidFill>
                <a:schemeClr val="dk1"/>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a:highlight>
                  <a:srgbClr val="FFFFFF"/>
                </a:highlight>
              </a:rPr>
              <a:t>In Python  </a:t>
            </a:r>
            <a:r>
              <a:rPr lang="en">
                <a:solidFill>
                  <a:schemeClr val="dk1"/>
                </a:solidFill>
                <a:highlight>
                  <a:srgbClr val="FFFFFF"/>
                </a:highlight>
              </a:rPr>
              <a:t> </a:t>
            </a:r>
            <a:r>
              <a:rPr lang="en" sz="950">
                <a:solidFill>
                  <a:schemeClr val="dk1"/>
                </a:solidFill>
                <a:highlight>
                  <a:srgbClr val="FFFFFF"/>
                </a:highlight>
              </a:rPr>
              <a:t>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python -m http.server -d ./your/directory 8080	</a:t>
            </a:r>
            <a:br>
              <a:rPr lang="en" sz="950">
                <a:solidFill>
                  <a:schemeClr val="dk1"/>
                </a:solidFill>
                <a:highlight>
                  <a:srgbClr val="FFFFFF"/>
                </a:highlight>
              </a:rPr>
            </a:br>
            <a:r>
              <a:rPr lang="en" sz="950">
                <a:solidFill>
                  <a:schemeClr val="dk1"/>
                </a:solidFill>
                <a:highlight>
                  <a:srgbClr val="FFFFFF"/>
                </a:highlight>
                <a:latin typeface="Courier New"/>
                <a:ea typeface="Courier New"/>
                <a:cs typeface="Courier New"/>
                <a:sym typeface="Courier Ne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nvSpPr>
        <p:spPr>
          <a:xfrm>
            <a:off x="481800" y="403675"/>
            <a:ext cx="4036800" cy="42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 DOM_example_0.html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808591"/>
                </a:solidFill>
                <a:highlight>
                  <a:srgbClr val="F2F2F2"/>
                </a:highlight>
                <a:latin typeface="Consolas"/>
                <a:ea typeface="Consolas"/>
                <a:cs typeface="Consolas"/>
                <a:sym typeface="Consolas"/>
              </a:rPr>
              <a:t>&lt;!DOCTYPE html&gt;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 </a:t>
            </a:r>
            <a:r>
              <a:rPr lang="en" sz="1000">
                <a:solidFill>
                  <a:srgbClr val="08966B"/>
                </a:solidFill>
                <a:highlight>
                  <a:srgbClr val="F2F2F2"/>
                </a:highlight>
                <a:latin typeface="Consolas"/>
                <a:ea typeface="Consolas"/>
                <a:cs typeface="Consolas"/>
                <a:sym typeface="Consolas"/>
              </a:rPr>
              <a:t>lang</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en</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D3: Selections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title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head</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 </a:t>
            </a:r>
            <a:r>
              <a:rPr lang="en" sz="1000">
                <a:solidFill>
                  <a:srgbClr val="08966B"/>
                </a:solidFill>
                <a:highlight>
                  <a:srgbClr val="F2F2F2"/>
                </a:highlight>
                <a:latin typeface="Consolas"/>
                <a:ea typeface="Consolas"/>
                <a:cs typeface="Consolas"/>
                <a:sym typeface="Consolas"/>
              </a:rPr>
              <a:t>class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about-me</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Ciao benvenuti a WHOmanities!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p</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 </a:t>
            </a:r>
            <a:r>
              <a:rPr lang="en" sz="1000">
                <a:solidFill>
                  <a:srgbClr val="08966B"/>
                </a:solidFill>
                <a:highlight>
                  <a:srgbClr val="F2F2F2"/>
                </a:highlight>
                <a:latin typeface="Consolas"/>
                <a:ea typeface="Consolas"/>
                <a:cs typeface="Consolas"/>
                <a:sym typeface="Consolas"/>
              </a:rPr>
              <a:t>id</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list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a powerlifter</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I'm studying DHDK</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I love D3.js!</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ul</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div</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https://d3js.org/d3.v5.min.js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script </a:t>
            </a:r>
            <a:r>
              <a:rPr lang="en" sz="1000">
                <a:solidFill>
                  <a:srgbClr val="08966B"/>
                </a:solidFill>
                <a:highlight>
                  <a:srgbClr val="F2F2F2"/>
                </a:highlight>
                <a:latin typeface="Consolas"/>
                <a:ea typeface="Consolas"/>
                <a:cs typeface="Consolas"/>
                <a:sym typeface="Consolas"/>
              </a:rPr>
              <a:t>src</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main.js</a:t>
            </a:r>
            <a:r>
              <a:rPr lang="en" sz="1000">
                <a:solidFill>
                  <a:srgbClr val="666A71"/>
                </a:solidFill>
                <a:highlight>
                  <a:srgbClr val="F2F2F2"/>
                </a:highlight>
                <a:latin typeface="Consolas"/>
                <a:ea typeface="Consolas"/>
                <a:cs typeface="Consolas"/>
                <a:sym typeface="Consolas"/>
              </a:rPr>
              <a:t>"&gt;&lt;/</a:t>
            </a:r>
            <a:r>
              <a:rPr lang="en" sz="1000">
                <a:solidFill>
                  <a:srgbClr val="0069FF"/>
                </a:solidFill>
                <a:highlight>
                  <a:srgbClr val="F2F2F2"/>
                </a:highlight>
                <a:latin typeface="Consolas"/>
                <a:ea typeface="Consolas"/>
                <a:cs typeface="Consolas"/>
                <a:sym typeface="Consolas"/>
              </a:rPr>
              <a:t>script</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body</a:t>
            </a:r>
            <a:r>
              <a:rPr lang="en" sz="1000">
                <a:solidFill>
                  <a:srgbClr val="666A71"/>
                </a:solidFill>
                <a:highlight>
                  <a:srgbClr val="F2F2F2"/>
                </a:highlight>
                <a:latin typeface="Consolas"/>
                <a:ea typeface="Consolas"/>
                <a:cs typeface="Consolas"/>
                <a:sym typeface="Consolas"/>
              </a:rPr>
              <a:t>&gt;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rPr lang="en" sz="1000">
                <a:solidFill>
                  <a:srgbClr val="666A71"/>
                </a:solidFill>
                <a:highlight>
                  <a:srgbClr val="F2F2F2"/>
                </a:highlight>
                <a:latin typeface="Consolas"/>
                <a:ea typeface="Consolas"/>
                <a:cs typeface="Consolas"/>
                <a:sym typeface="Consolas"/>
              </a:rPr>
              <a:t>&lt;/</a:t>
            </a:r>
            <a:r>
              <a:rPr lang="en" sz="1000">
                <a:solidFill>
                  <a:srgbClr val="0069FF"/>
                </a:solidFill>
                <a:highlight>
                  <a:srgbClr val="F2F2F2"/>
                </a:highlight>
                <a:latin typeface="Consolas"/>
                <a:ea typeface="Consolas"/>
                <a:cs typeface="Consolas"/>
                <a:sym typeface="Consolas"/>
              </a:rPr>
              <a:t>html</a:t>
            </a:r>
            <a:r>
              <a:rPr lang="en" sz="1000">
                <a:solidFill>
                  <a:srgbClr val="666A71"/>
                </a:solidFill>
                <a:highlight>
                  <a:srgbClr val="F2F2F2"/>
                </a:highlight>
                <a:latin typeface="Consolas"/>
                <a:ea typeface="Consolas"/>
                <a:cs typeface="Consolas"/>
                <a:sym typeface="Consolas"/>
              </a:rPr>
              <a:t>&gt;</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0" name="Google Shape;140;p21"/>
          <p:cNvSpPr txBox="1"/>
          <p:nvPr/>
        </p:nvSpPr>
        <p:spPr>
          <a:xfrm>
            <a:off x="4153875" y="520850"/>
            <a:ext cx="4557600" cy="23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808591"/>
                </a:solidFill>
                <a:highlight>
                  <a:srgbClr val="F2F2F2"/>
                </a:highlight>
                <a:latin typeface="Consolas"/>
                <a:ea typeface="Consolas"/>
                <a:cs typeface="Consolas"/>
                <a:sym typeface="Consolas"/>
              </a:rPr>
              <a:t>&lt;!-- main.js --&gt;</a:t>
            </a:r>
            <a:endParaRPr sz="1000">
              <a:solidFill>
                <a:srgbClr val="80859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sz="1000">
              <a:solidFill>
                <a:srgbClr val="0069FF"/>
              </a:solidFill>
              <a:highlight>
                <a:srgbClr val="F2F2F2"/>
              </a:highlight>
              <a:latin typeface="Consolas"/>
              <a:ea typeface="Consolas"/>
              <a:cs typeface="Consolas"/>
              <a:sym typeface="Consolas"/>
            </a:endParaRPr>
          </a:p>
          <a:p>
            <a:pPr indent="0" lvl="0" marL="0" rtl="0" algn="l">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listItems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document</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getElementsByTagName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endParaRPr sz="1000">
              <a:solidFill>
                <a:srgbClr val="545454"/>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545454"/>
                </a:solidFill>
                <a:highlight>
                  <a:srgbClr val="F2F2F2"/>
                </a:highlight>
                <a:latin typeface="Consolas"/>
                <a:ea typeface="Consolas"/>
                <a:cs typeface="Consolas"/>
                <a:sym typeface="Consolas"/>
              </a:rPr>
              <a:t>listItems</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map</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item </a:t>
            </a:r>
            <a:r>
              <a:rPr lang="en" sz="1000">
                <a:solidFill>
                  <a:srgbClr val="666A71"/>
                </a:solidFill>
                <a:highlight>
                  <a:srgbClr val="F2F2F2"/>
                </a:highlight>
                <a:latin typeface="Consolas"/>
                <a:ea typeface="Consolas"/>
                <a:cs typeface="Consolas"/>
                <a:sym typeface="Consolas"/>
              </a:rPr>
              <a:t>=&gt;</a:t>
            </a:r>
            <a:r>
              <a:rPr lang="en" sz="1000">
                <a:solidFill>
                  <a:srgbClr val="545454"/>
                </a:solidFill>
                <a:highlight>
                  <a:srgbClr val="F2F2F2"/>
                </a:highlight>
                <a:latin typeface="Consolas"/>
                <a:ea typeface="Consolas"/>
                <a:cs typeface="Consolas"/>
                <a:sym typeface="Consolas"/>
              </a:rPr>
              <a:t> item</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setProperty</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document.getElementsByTagName('ul')[0];</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newItem = document.createElement('li');</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newItem.appendChild(document.createTextNode(`I'm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ul.appendChild(newItem);</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Clr>
                <a:schemeClr val="dk1"/>
              </a:buClr>
              <a:buSzPts val="1100"/>
              <a:buFont typeface="Arial"/>
              <a:buNone/>
            </a:pPr>
            <a:r>
              <a:t/>
            </a:r>
            <a:endParaRPr sz="1000">
              <a:solidFill>
                <a:srgbClr val="666A71"/>
              </a:solidFill>
              <a:highlight>
                <a:srgbClr val="F2F2F2"/>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41" name="Google Shape;141;p21"/>
          <p:cNvSpPr txBox="1"/>
          <p:nvPr/>
        </p:nvSpPr>
        <p:spPr>
          <a:xfrm>
            <a:off x="4104650" y="3319050"/>
            <a:ext cx="4948200" cy="1595700"/>
          </a:xfrm>
          <a:prstGeom prst="rect">
            <a:avLst/>
          </a:prstGeom>
          <a:noFill/>
          <a:ln>
            <a:noFill/>
          </a:ln>
          <a:effectLst>
            <a:outerShdw blurRad="57150" rotWithShape="0" algn="bl" dir="5400000" dist="19050">
              <a:srgbClr val="808591">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Consolas"/>
                <a:ea typeface="Consolas"/>
                <a:cs typeface="Consolas"/>
                <a:sym typeface="Consolas"/>
              </a:rPr>
              <a:t>&lt;!-- main_D3.js --&gt;</a:t>
            </a:r>
            <a:endParaRPr sz="1000">
              <a:solidFill>
                <a:srgbClr val="434343"/>
              </a:solidFill>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0069FF"/>
                </a:solidFill>
                <a:highlight>
                  <a:srgbClr val="F2F2F2"/>
                </a:highlight>
                <a:latin typeface="Consolas"/>
                <a:ea typeface="Consolas"/>
                <a:cs typeface="Consolas"/>
                <a:sym typeface="Consolas"/>
              </a:rPr>
              <a:t>const</a:t>
            </a:r>
            <a:r>
              <a:rPr lang="en" sz="1000">
                <a:solidFill>
                  <a:srgbClr val="545454"/>
                </a:solidFill>
                <a:highlight>
                  <a:srgbClr val="F2F2F2"/>
                </a:highlight>
                <a:latin typeface="Consolas"/>
                <a:ea typeface="Consolas"/>
                <a:cs typeface="Consolas"/>
                <a:sym typeface="Consolas"/>
              </a:rPr>
              <a:t> li </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d3</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selectAll</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'li'</a:t>
            </a:r>
            <a:r>
              <a:rPr lang="en" sz="1000">
                <a:solidFill>
                  <a:srgbClr val="666A71"/>
                </a:solidFill>
                <a:highlight>
                  <a:srgbClr val="F2F2F2"/>
                </a:highlight>
                <a:latin typeface="Consolas"/>
                <a:ea typeface="Consolas"/>
                <a:cs typeface="Consolas"/>
                <a:sym typeface="Consolas"/>
              </a:rPr>
              <a:t>).</a:t>
            </a:r>
            <a:r>
              <a:rPr lang="en" sz="1000">
                <a:solidFill>
                  <a:srgbClr val="E0276A"/>
                </a:solidFill>
                <a:highlight>
                  <a:srgbClr val="F2F2F2"/>
                </a:highlight>
                <a:latin typeface="Consolas"/>
                <a:ea typeface="Consolas"/>
                <a:cs typeface="Consolas"/>
                <a:sym typeface="Consolas"/>
              </a:rPr>
              <a:t>style</a:t>
            </a:r>
            <a:r>
              <a:rPr lang="en" sz="1000">
                <a:solidFill>
                  <a:srgbClr val="666A71"/>
                </a:solidFill>
                <a:highlight>
                  <a:srgbClr val="F2F2F2"/>
                </a:highlight>
                <a:latin typeface="Consolas"/>
                <a:ea typeface="Consolas"/>
                <a:cs typeface="Consolas"/>
                <a:sym typeface="Consolas"/>
              </a:rPr>
              <a:t>(</a:t>
            </a:r>
            <a:r>
              <a:rPr lang="en" sz="1000">
                <a:solidFill>
                  <a:srgbClr val="08966B"/>
                </a:solidFill>
                <a:highlight>
                  <a:srgbClr val="F2F2F2"/>
                </a:highlight>
                <a:latin typeface="Consolas"/>
                <a:ea typeface="Consolas"/>
                <a:cs typeface="Consolas"/>
                <a:sym typeface="Consolas"/>
              </a:rPr>
              <a:t>'font-weight'</a:t>
            </a:r>
            <a:r>
              <a:rPr lang="en" sz="1000">
                <a:solidFill>
                  <a:srgbClr val="666A71"/>
                </a:solidFill>
                <a:highlight>
                  <a:srgbClr val="F2F2F2"/>
                </a:highlight>
                <a:latin typeface="Consolas"/>
                <a:ea typeface="Consolas"/>
                <a:cs typeface="Consolas"/>
                <a:sym typeface="Consolas"/>
              </a:rPr>
              <a:t>,</a:t>
            </a:r>
            <a:r>
              <a:rPr lang="en" sz="1000">
                <a:solidFill>
                  <a:srgbClr val="545454"/>
                </a:solidFill>
                <a:highlight>
                  <a:srgbClr val="F2F2F2"/>
                </a:highlight>
                <a:latin typeface="Consolas"/>
                <a:ea typeface="Consolas"/>
                <a:cs typeface="Consolas"/>
                <a:sym typeface="Consolas"/>
              </a:rPr>
              <a:t> </a:t>
            </a:r>
            <a:r>
              <a:rPr lang="en" sz="1000">
                <a:solidFill>
                  <a:srgbClr val="08966B"/>
                </a:solidFill>
                <a:highlight>
                  <a:srgbClr val="F2F2F2"/>
                </a:highlight>
                <a:latin typeface="Consolas"/>
                <a:ea typeface="Consolas"/>
                <a:cs typeface="Consolas"/>
                <a:sym typeface="Consolas"/>
              </a:rPr>
              <a:t>'bold'</a:t>
            </a:r>
            <a:r>
              <a:rPr lang="en" sz="1000">
                <a:solidFill>
                  <a:srgbClr val="666A71"/>
                </a:solidFill>
                <a:highlight>
                  <a:srgbClr val="F2F2F2"/>
                </a:highlight>
                <a:latin typeface="Consolas"/>
                <a:ea typeface="Consolas"/>
                <a:cs typeface="Consolas"/>
                <a:sym typeface="Consolas"/>
              </a:rPr>
              <a:t>);</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const ul = d3.select('ul');</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ul.select('li').style('color', 'red');</a:t>
            </a:r>
            <a:endParaRPr sz="1000">
              <a:solidFill>
                <a:srgbClr val="666A71"/>
              </a:solidFill>
              <a:highlight>
                <a:srgbClr val="F2F2F2"/>
              </a:highlight>
              <a:latin typeface="Consolas"/>
              <a:ea typeface="Consolas"/>
              <a:cs typeface="Consolas"/>
              <a:sym typeface="Consolas"/>
            </a:endParaRPr>
          </a:p>
          <a:p>
            <a:pPr indent="0" lvl="0" marL="0" rtl="0" algn="l">
              <a:lnSpc>
                <a:spcPct val="140000"/>
              </a:lnSpc>
              <a:spcBef>
                <a:spcPts val="0"/>
              </a:spcBef>
              <a:spcAft>
                <a:spcPts val="0"/>
              </a:spcAft>
              <a:buNone/>
            </a:pPr>
            <a:r>
              <a:rPr lang="en" sz="1000">
                <a:solidFill>
                  <a:srgbClr val="666A71"/>
                </a:solidFill>
                <a:highlight>
                  <a:srgbClr val="F2F2F2"/>
                </a:highlight>
                <a:latin typeface="Consolas"/>
                <a:ea typeface="Consolas"/>
                <a:cs typeface="Consolas"/>
                <a:sym typeface="Consolas"/>
              </a:rPr>
              <a:t>ul.append('li').text(`I'm learning about selections`);</a:t>
            </a:r>
            <a:endParaRPr/>
          </a:p>
        </p:txBody>
      </p:sp>
      <p:sp>
        <p:nvSpPr>
          <p:cNvPr id="142" name="Google Shape;142;p21"/>
          <p:cNvSpPr txBox="1"/>
          <p:nvPr/>
        </p:nvSpPr>
        <p:spPr>
          <a:xfrm>
            <a:off x="2827125" y="134075"/>
            <a:ext cx="2656500" cy="4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Modifying</a:t>
            </a:r>
            <a:r>
              <a:rPr lang="en" sz="1600"/>
              <a:t> DOM elements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