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284e68a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284e68a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156ee3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156ee3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156ee3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156ee3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03c312fb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03c312fb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156ee38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156ee3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156ee38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156ee3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156ee38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156ee38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fca9521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fca9521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156ee38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156ee38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ce19ad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ce19ad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0ce19a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0ce19a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284e68a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284e68a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0ce19ad6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0ce19ad6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5442095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5442095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5c28edb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5c28edb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e8e1de0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e8e1de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e8e1de0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e8e1de0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e8e1de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e8e1de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e8e1de0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e8e1de0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f0dfe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f0dfe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e8e1de0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e8e1de0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f0dfed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f0dfed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libreriauniversitaria.it/macroeconomia-prospettiva-europea-blanchard-olivier/libro/9788815265715" TargetMode="External"/><Relationship Id="rId4" Type="http://schemas.openxmlformats.org/officeDocument/2006/relationships/hyperlink" Target="https://www.libreriauniversitaria.it/macroeconomia-prospettiva-europea-blanchard-olivier/libro/9788815265715" TargetMode="External"/><Relationship Id="rId5" Type="http://schemas.openxmlformats.org/officeDocument/2006/relationships/hyperlink" Target="https://www.libreriauniversitaria.it/macroeconomia-prospettiva-europea-blanchard-olivier/libro/9788815265715" TargetMode="External"/><Relationship Id="rId6" Type="http://schemas.openxmlformats.org/officeDocument/2006/relationships/hyperlink" Target="https://www.libreriauniversitaria.it/macroeconomia-prospettiva-europea-blanchard-olivier/libro/9788815265715" TargetMode="External"/><Relationship Id="rId7" Type="http://schemas.openxmlformats.org/officeDocument/2006/relationships/hyperlink" Target="https://www.libreriauniversitaria.it/macroeconomia-prospettiva-europea-blanchard-olivier/libro/978881526571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5.jp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chema.org/Boo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lettore automatico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00900" y="1047200"/>
            <a:ext cx="85206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L’officina e gli strumenti di </a:t>
            </a:r>
            <a:br>
              <a:rPr b="1" lang="en" sz="1900"/>
            </a:br>
            <a:r>
              <a:rPr b="1" lang="en" sz="1900"/>
              <a:t>lettura automatica sul web</a:t>
            </a:r>
            <a:endParaRPr b="1"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di Claudio Tubertini</a:t>
            </a:r>
            <a:endParaRPr b="1"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 VIE DELLA PAROLA 1 aprile 2019</a:t>
            </a:r>
            <a:br>
              <a:rPr lang="en" sz="16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900">
                <a:solidFill>
                  <a:srgbClr val="000000"/>
                </a:solidFill>
              </a:rPr>
              <a:t>Come</a:t>
            </a:r>
            <a:r>
              <a:rPr b="1" lang="en" sz="1900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cambiano le forme della lettura”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3720500"/>
            <a:ext cx="17145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8" y="300038"/>
            <a:ext cx="5534025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5586425" y="252725"/>
            <a:ext cx="3466800" cy="45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E’ possibile raccogliere dati da pagine web che li espongono pubblicamente, riorganizzarli e riutilizzarli.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PASSI NECESSARI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Scaricare una pagina web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Individuare i dati ritenuti utili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Riorganizzarli mediante strutture e linguaggi adeguati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91613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Il dato che interessa deve essere prima individuato all’interno della </a:t>
            </a:r>
            <a:r>
              <a:rPr lang="en" sz="1400"/>
              <a:t>pagina web</a:t>
            </a:r>
            <a:endParaRPr sz="1400"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5" y="416350"/>
            <a:ext cx="9024875" cy="471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“Leggere”</a:t>
            </a:r>
            <a:r>
              <a:rPr lang="en" sz="2400"/>
              <a:t> una pagina</a:t>
            </a:r>
            <a:endParaRPr sz="2400"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381075"/>
            <a:ext cx="6001800" cy="24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rom lxml import html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lxml import etree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link = '</a:t>
            </a: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https://www.libreriauniversitaria.it/</a:t>
            </a:r>
            <a:br>
              <a:rPr lang="en">
                <a:uFill>
                  <a:noFill/>
                </a:uFill>
                <a:hlinkClick r:id="rId4"/>
              </a:rPr>
            </a:b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Macroeconomia-prospettiva-europea-blanchard-olivier</a:t>
            </a:r>
            <a:b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</a:b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/libro/9788815265715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response = requests.get(link)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source_code = response.content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html_elem = html.fromstring(source_code)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 e in html_elem.xpath('//ul[@class="dettagli-prodotto"]/li'):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print(e.text_content())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462025" y="1196700"/>
            <a:ext cx="1887900" cy="275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Il risultato sarà: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Editore: Il Mulino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Collana: Strumenti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di Pubblicazione: settembre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EAN: 9788815265715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ISBN: 8815265716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Pagine: 682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Formato: brossura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“Leggere” una pagina: xpath e css selectors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41034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lxml.cssselect import CSSSelector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sel = CSSSelector('</a:t>
            </a:r>
            <a:r>
              <a:rPr lang="en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ul.dettagli-prodotto li</a:t>
            </a:r>
            <a: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for e in sel(html_elem):</a:t>
            </a:r>
            <a:b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print(e.text_content())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5084050" y="1181100"/>
            <a:ext cx="3285300" cy="2452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Si ottiene lo stesso risultato dell’xpath precedente</a:t>
            </a:r>
            <a:r>
              <a:rPr b="1"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Editore: Il Mulino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Collana: Strumenti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di Pubblicazione: settembre 2016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EAN: 9788815265715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ISBN: 8815265716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Pagine: 682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Formato: brossura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862200" y="2203100"/>
            <a:ext cx="2177700" cy="75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6602200" y="3410950"/>
            <a:ext cx="2306400" cy="9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3106900" y="1225700"/>
            <a:ext cx="2400600" cy="9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26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Cercare informazioni su una pagina di testo</a:t>
            </a:r>
            <a:endParaRPr sz="2400"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600" y="841143"/>
            <a:ext cx="2400701" cy="17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3404225" y="1361375"/>
            <a:ext cx="1947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Espressioni Regolari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">
                <a:solidFill>
                  <a:srgbClr val="454545"/>
                </a:solidFill>
                <a:highlight>
                  <a:srgbClr val="F1F5F9"/>
                </a:highlight>
                <a:latin typeface="Courier New"/>
                <a:ea typeface="Courier New"/>
                <a:cs typeface="Courier New"/>
                <a:sym typeface="Courier New"/>
              </a:rPr>
              <a:t>s/[a-z]/*/;’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8" name="Google Shape;168;p26"/>
          <p:cNvCxnSpPr>
            <a:stCxn id="167" idx="2"/>
          </p:cNvCxnSpPr>
          <p:nvPr/>
        </p:nvCxnSpPr>
        <p:spPr>
          <a:xfrm rot="-5400000">
            <a:off x="5444375" y="1008275"/>
            <a:ext cx="44700" cy="2177700"/>
          </a:xfrm>
          <a:prstGeom prst="curvedConnector4">
            <a:avLst>
              <a:gd fmla="val -532718" name="adj1"/>
              <a:gd fmla="val 72355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29975"/>
            <a:ext cx="2658048" cy="149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936525" y="2277425"/>
            <a:ext cx="217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XPath: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‘/items/item[@available]’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0698" y="3490223"/>
            <a:ext cx="2530600" cy="13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6778725" y="3531750"/>
            <a:ext cx="217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‘section.bootcamp’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3" name="Google Shape;173;p26"/>
          <p:cNvCxnSpPr>
            <a:stCxn id="172" idx="2"/>
          </p:cNvCxnSpPr>
          <p:nvPr/>
        </p:nvCxnSpPr>
        <p:spPr>
          <a:xfrm rot="5400000">
            <a:off x="6896475" y="3645750"/>
            <a:ext cx="228900" cy="17133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/>
          <p:nvPr/>
        </p:nvCxnSpPr>
        <p:spPr>
          <a:xfrm flipH="1" rot="-5400000">
            <a:off x="2400750" y="3108125"/>
            <a:ext cx="371700" cy="2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440800" y="299500"/>
            <a:ext cx="1886100" cy="10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459600" y="457675"/>
            <a:ext cx="18861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 dati sono disponibili sulle pagine web</a:t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3580925" y="250125"/>
            <a:ext cx="3060000" cy="126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3672200" y="381475"/>
            <a:ext cx="2799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Le relazioni tra</a:t>
            </a:r>
            <a:r>
              <a:rPr lang="en">
                <a:solidFill>
                  <a:schemeClr val="dk2"/>
                </a:solidFill>
              </a:rPr>
              <a:t> i dati non sono specificate: vengono dedotte dal contesto e richiedono quindi un lettore umano.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5657125" y="2150075"/>
            <a:ext cx="3060000" cy="171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5885725" y="2279825"/>
            <a:ext cx="29430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I motori di ricerca individuano alcuni punti rilevanti e li presentano come risultati, ad esempio il tag ‘head/title’, alcune parole chiave nei testi, ecc. </a:t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1145900" y="2409575"/>
            <a:ext cx="2799600" cy="14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1358100" y="2582725"/>
            <a:ext cx="2448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se introducessimo nelle pagine web alcuni tags che illustrano le relazioni fra gli oggetti di cui parliamo?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2422000" y="794325"/>
            <a:ext cx="1046400" cy="13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 rot="5400000">
            <a:off x="6238250" y="1318078"/>
            <a:ext cx="1324200" cy="299400"/>
          </a:xfrm>
          <a:prstGeom prst="bentArrow">
            <a:avLst>
              <a:gd fmla="val 25000" name="adj1"/>
              <a:gd fmla="val 19829" name="adj2"/>
              <a:gd fmla="val 47888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4272963" y="2795775"/>
            <a:ext cx="1157100" cy="182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273450" y="1966250"/>
            <a:ext cx="2083500" cy="42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2161575" y="1718850"/>
            <a:ext cx="3216300" cy="50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1002650" y="1757900"/>
            <a:ext cx="1211100" cy="31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pagina web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694125"/>
            <a:ext cx="8520600" cy="4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&lt;!DOCTYPE html&gt;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&lt;html&gt;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&lt;meta charset="UTF-8"&gt;&lt;title&gt; I Promessi Sposi&lt;/title&gt;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&lt;div itemscope="" itemtype="http://schema.org/Book"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itemprop="mainEntity"&gt;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&lt;img itemprop="image" src="" alt="Alessandro Manzoni"/&gt;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 &lt;span itemprop="name"&gt;I promessi sposi&lt;/span&gt; —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&lt;link itemprop="url" href="https://it.wikipedia.org/wiki/I_promessi_sposi" /&gt;&lt;br 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di &lt;a itemprop="author" href="https://it.wikipedia.org/wiki/Alessandro_Manzoni"&gt;Alessandro Manzoni&lt;/a&gt;&lt;/p&gt;&lt;/div&gt;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&lt;div itemtype="http://schema.org/Offer" itemscope="" itemprop="offers"&gt;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 &lt;span itemprop="name"&gt;I promessi sposi&lt;/span&gt;&lt;br 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&lt;meta itemprop="priceCurrency" content="EURO" 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&lt;span itemprop="price"&gt;€ 19.95&lt;/span&gt;&lt;/p&gt;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&lt;p&gt;&lt;link itemprop="availability" href="http://schema.org/InStock"&gt;In Stock&lt;/p&gt;&lt;/div&gt;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6028975" y="976625"/>
            <a:ext cx="2682300" cy="124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Oltre a tag strutturali ne vediamo altri che individuano e illustrano aspetti contenutistici. Questi tag introducono relazioni e attributi tra gli oggetti..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351575" y="3536350"/>
            <a:ext cx="1458300" cy="37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type="title"/>
          </p:nvPr>
        </p:nvSpPr>
        <p:spPr>
          <a:xfrm>
            <a:off x="293075" y="22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Estrarre dati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794725"/>
            <a:ext cx="8520600" cy="4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extruct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json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w3lib.html import get_base_url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 = requests.get('https://www.libreriauniversitaria.it/macroeconomia-prospettiva-europea-blanchard-olivier/libro/9788815265715')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base_url = get_base_url(r.text, r.url)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data = extruct.extract(r.content, base_url=base_url)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 = json.dumps(data)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with open('microdata.json', 'w') as file: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file.write(res)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{"microdata": [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"type": "http://schema.org/Offer",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"properties": {"itemCondition": "http://schema.org/NewCondition",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"priceCurrency": "EUR",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"price": "42.5",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"availability": "http://schema.org/InStock"}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			…………...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>
            <a:off x="4049675" y="3218225"/>
            <a:ext cx="1274700" cy="55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2500125" y="2226600"/>
            <a:ext cx="1146000" cy="69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998325" y="1295050"/>
            <a:ext cx="1492500" cy="69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216425"/>
            <a:ext cx="8520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 serializzazioni dei dati</a:t>
            </a:r>
            <a:endParaRPr sz="1800"/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1150724" y="1374575"/>
            <a:ext cx="13494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Microdata</a:t>
            </a:r>
            <a:endParaRPr sz="1800"/>
          </a:p>
        </p:txBody>
      </p:sp>
      <p:sp>
        <p:nvSpPr>
          <p:cNvPr id="216" name="Google Shape;216;p30"/>
          <p:cNvSpPr txBox="1"/>
          <p:nvPr>
            <p:ph type="title"/>
          </p:nvPr>
        </p:nvSpPr>
        <p:spPr>
          <a:xfrm>
            <a:off x="2644775" y="2341425"/>
            <a:ext cx="9231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RDFa</a:t>
            </a:r>
            <a:endParaRPr sz="1800"/>
          </a:p>
        </p:txBody>
      </p:sp>
      <p:sp>
        <p:nvSpPr>
          <p:cNvPr id="217" name="Google Shape;217;p30"/>
          <p:cNvSpPr txBox="1"/>
          <p:nvPr>
            <p:ph type="title"/>
          </p:nvPr>
        </p:nvSpPr>
        <p:spPr>
          <a:xfrm>
            <a:off x="4127325" y="3301750"/>
            <a:ext cx="1274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JSON-LD</a:t>
            </a:r>
            <a:endParaRPr sz="1800"/>
          </a:p>
        </p:txBody>
      </p:sp>
      <p:sp>
        <p:nvSpPr>
          <p:cNvPr id="218" name="Google Shape;218;p30"/>
          <p:cNvSpPr txBox="1"/>
          <p:nvPr/>
        </p:nvSpPr>
        <p:spPr>
          <a:xfrm>
            <a:off x="5299750" y="1158925"/>
            <a:ext cx="32685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 vedere un esempio di come passare da una serializzazione a un’altra andate su: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https://schema.org/Book</a:t>
            </a:r>
            <a:endParaRPr sz="1800"/>
          </a:p>
        </p:txBody>
      </p:sp>
      <p:sp>
        <p:nvSpPr>
          <p:cNvPr id="219" name="Google Shape;219;p30"/>
          <p:cNvSpPr txBox="1"/>
          <p:nvPr>
            <p:ph type="title"/>
          </p:nvPr>
        </p:nvSpPr>
        <p:spPr>
          <a:xfrm>
            <a:off x="464100" y="4255025"/>
            <a:ext cx="8520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 52% dei siti di maggior diffusione usa una qualche forma di dato strutturato</a:t>
            </a:r>
            <a:br>
              <a:rPr lang="en" sz="1800"/>
            </a:br>
            <a:r>
              <a:rPr lang="en" sz="1200"/>
              <a:t>Tratto da https://w3techs.com/technologies/overview/structured_data/all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891925"/>
            <a:ext cx="8520600" cy="4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Diversamente dalla semantica filosofica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il “significato”  attribuito ai dati riguarda solo alcune relazioni fra dati (rese esplicite dalle serializzazioni JSON-LD, RDFa, ecc.) secondo il modello: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 esempio: “Claudio scrive un blog” </a:t>
            </a:r>
            <a:br>
              <a:rPr lang="en"/>
            </a:br>
            <a:r>
              <a:rPr lang="en"/>
              <a:t>diventa: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217375"/>
            <a:ext cx="85206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Dare “significato” ai dati: il futuro del web</a:t>
            </a:r>
            <a:endParaRPr sz="2400"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5" y="2587550"/>
            <a:ext cx="5230151" cy="23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/>
          <p:nvPr/>
        </p:nvSpPr>
        <p:spPr>
          <a:xfrm>
            <a:off x="4987250" y="3219700"/>
            <a:ext cx="4010700" cy="1289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5169650" y="3394600"/>
            <a:ext cx="36459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subject</a:t>
            </a:r>
            <a:r>
              <a:rPr lang="en"/>
              <a:t>: https://clueb.it/author/claudio/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predicate</a:t>
            </a:r>
            <a:r>
              <a:rPr lang="en"/>
              <a:t>: http://xmlns.com/foaf/0.1/weblog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</a:t>
            </a:r>
            <a:r>
              <a:rPr lang="en"/>
              <a:t>: https://clueb.it/blog/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“galassia” dei dati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32125"/>
            <a:ext cx="1600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600" y="1407348"/>
            <a:ext cx="1787800" cy="13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2900" y="1650475"/>
            <a:ext cx="2258725" cy="12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6100" y="3832475"/>
            <a:ext cx="1531509" cy="12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64100" y="1703525"/>
            <a:ext cx="21096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Gestionali, ERP, CRM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3902600" y="1017725"/>
            <a:ext cx="2317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Web, social network</a:t>
            </a:r>
            <a:endParaRPr b="1"/>
          </a:p>
        </p:txBody>
      </p:sp>
      <p:sp>
        <p:nvSpPr>
          <p:cNvPr id="68" name="Google Shape;68;p14"/>
          <p:cNvSpPr txBox="1"/>
          <p:nvPr/>
        </p:nvSpPr>
        <p:spPr>
          <a:xfrm>
            <a:off x="2015450" y="3560175"/>
            <a:ext cx="284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Raccolta ed elaborazione dati</a:t>
            </a:r>
            <a:endParaRPr b="1"/>
          </a:p>
        </p:txBody>
      </p:sp>
      <p:sp>
        <p:nvSpPr>
          <p:cNvPr id="69" name="Google Shape;69;p14"/>
          <p:cNvSpPr/>
          <p:nvPr/>
        </p:nvSpPr>
        <p:spPr>
          <a:xfrm>
            <a:off x="2135525" y="1131125"/>
            <a:ext cx="1406400" cy="664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10800000">
            <a:off x="4230075" y="2736900"/>
            <a:ext cx="950700" cy="885000"/>
          </a:xfrm>
          <a:prstGeom prst="bentArrow">
            <a:avLst>
              <a:gd fmla="val 16604" name="adj1"/>
              <a:gd fmla="val 19175" name="adj2"/>
              <a:gd fmla="val 25000" name="adj3"/>
              <a:gd fmla="val 40121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-5398852">
            <a:off x="1290670" y="3378251"/>
            <a:ext cx="898500" cy="1132800"/>
          </a:xfrm>
          <a:prstGeom prst="bentArrow">
            <a:avLst>
              <a:gd fmla="val 17495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555850" y="2915375"/>
            <a:ext cx="1927200" cy="1050900"/>
          </a:xfrm>
          <a:prstGeom prst="bentUpArrow">
            <a:avLst>
              <a:gd fmla="val 15289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6282025" y="4089375"/>
            <a:ext cx="2109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Sviluppo testo: 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Elaborazione di dati e 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sintesi concettuale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Come Google recepisce i dati strutturati</a:t>
            </a:r>
            <a:endParaRPr sz="1800"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311700" y="632950"/>
            <a:ext cx="24282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19075"/>
            <a:ext cx="2428150" cy="191771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2839325" y="632950"/>
            <a:ext cx="30129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&lt;script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"application/ld+json"</a:t>
            </a:r>
            <a:r>
              <a:rPr lang="en" sz="105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3B78E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"@context"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"https://schema.org/"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"@type"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"Recipe"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"Grandma's Holiday Apple Pie"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"author"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"Elaine Smith"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"image"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"http://images.edge-generalmills.com/56459281-6fe6-4d9d-984f-385c9488d824.jpg"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"description"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"A classic apple pie."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"prepTime"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"PT30M"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"totalTime"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"PT1H"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5819450" y="632950"/>
            <a:ext cx="30129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"nutrition"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"@type"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"NutritionInformation"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"servingSize"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"1 medium slice"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"calories"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"230 calories"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"fatContent"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"1 g"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"carbohydrateContent"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"43 g"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"recipeIngredient"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"1 box refrigerated pie crusts, softened as directed on box"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"6 cups thinly sliced, peeled apples (6 medium)"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"..."</a:t>
            </a:r>
            <a:endParaRPr sz="1050">
              <a:solidFill>
                <a:srgbClr val="0D90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&lt;/script&gt;</a:t>
            </a:r>
            <a:endParaRPr sz="1050">
              <a:solidFill>
                <a:srgbClr val="3B78E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lettore automatico</a:t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311700" y="1067700"/>
            <a:ext cx="8520600" cy="4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web è una risorsa di informazioni progettata per le macchine oltre che per le persone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Pubblicare sul web vuol dire utilizzare questi metodi consapevolmente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dati possono essere raccolti, riorganizzati e riutilizzati per essere resi facilmente recuperabili anche da altri.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Abbiamo preso in considerazione solo il punto di vista dei bot. I linked data sono un progetto più ampio a cui abbiamo solo accennato implicitamente.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Direttiva europea sul copyright del 26 marzo 2019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(La direttiva dovrà essere approvata dai singoli parlamenti)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Riequilibra la concorrenza tra il modello di pubblicazione “User Generated Content” e il modello editoriale, dove chi pubblica è responsabile culturalmente e legalmente di quello che scrive.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“Text e Data Mining” è soggetto a diritto d’autore se il materiale raccolto è protetto, aggiunge qualcosa alla protezione dei databases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Cercare i dati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820350" y="1373525"/>
            <a:ext cx="2421900" cy="143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30325" y="1418375"/>
            <a:ext cx="20832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Una delle attività di Google è cercare link sulle pagine web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794" y="1300119"/>
            <a:ext cx="2675225" cy="25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4080675" y="1887175"/>
            <a:ext cx="1147800" cy="41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293400" y="3426100"/>
            <a:ext cx="2973000" cy="119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293300" y="3359050"/>
            <a:ext cx="29730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La principale attività è rispondere alle domande degli utenti sulla base delle loro preferenze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 rot="-1804484">
            <a:off x="4771832" y="3353301"/>
            <a:ext cx="891986" cy="41602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Uno strumento per raccogliere dati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Tutti i programmi di cui parleremo sono scaribili da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https://github.com/claudiotubertini/lettore_bulimico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809750"/>
            <a:ext cx="505875" cy="5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3850" y="3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919025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Scarichiamo tutti i link contenuti nella home page di clueb.it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urllib.request import urlopen, urljoin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download_page(url):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urlopen(url).read().decode('utf-8')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extract_links(page):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link_regex = re.compile('&lt;a[^&gt;]+href=["\'](.*?)["\']', re.IGNORECASE)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link_regex.findall(page)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target_url = 'https://clueb.it/'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clueb = download_page(target_url)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links = extract_links(clueb)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for link in links: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print(urljoin(target_url, link))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Se scriviamo lo script in un file chiamato </a:t>
            </a:r>
            <a:r>
              <a:rPr lang="en" sz="1400">
                <a:solidFill>
                  <a:srgbClr val="000000"/>
                </a:solidFill>
              </a:rPr>
              <a:t>link_crawler.py lo possiamo eseguire così: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python3 link_crawler.py &gt; output.csv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-2320602">
            <a:off x="7726347" y="1617673"/>
            <a:ext cx="953394" cy="43113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73850" y="24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919025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urllib.request import urlopen, urljoin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download_page(url):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urlopen(url).read().decode('utf-8')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extract_links(page):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link_regex = re.compile('&lt;a[^&gt;]+href=["\'](.*?)["\']', re.IGNORECASE)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link_regex.findall(page)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target_url = 'https://clueb.it/'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clueb = download_page(target_url)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links = extract_links(clueb)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for link in links: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print(urljoin(target_url, link))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6081050" y="3835850"/>
            <a:ext cx="651000" cy="6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6215125" y="3906750"/>
            <a:ext cx="36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1</a:t>
            </a:r>
            <a:endParaRPr b="1" sz="2400"/>
          </a:p>
        </p:txBody>
      </p:sp>
      <p:sp>
        <p:nvSpPr>
          <p:cNvPr id="108" name="Google Shape;108;p18"/>
          <p:cNvSpPr/>
          <p:nvPr/>
        </p:nvSpPr>
        <p:spPr>
          <a:xfrm>
            <a:off x="6233450" y="1473650"/>
            <a:ext cx="651000" cy="6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367525" y="1544550"/>
            <a:ext cx="36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</a:t>
            </a:r>
            <a:endParaRPr b="1" sz="2400"/>
          </a:p>
        </p:txBody>
      </p:sp>
      <p:sp>
        <p:nvSpPr>
          <p:cNvPr id="110" name="Google Shape;110;p18"/>
          <p:cNvSpPr/>
          <p:nvPr/>
        </p:nvSpPr>
        <p:spPr>
          <a:xfrm>
            <a:off x="7681250" y="2769050"/>
            <a:ext cx="651000" cy="6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7815325" y="2839950"/>
            <a:ext cx="36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3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73850" y="24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919025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link_regex = re.compile('&lt;a[^&gt;]+href=["\'](.*?)["\']', re.IGNORECASE)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link_regex.findall(page)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prima riga definisce l’</a:t>
            </a:r>
            <a:r>
              <a:rPr i="1" lang="en"/>
              <a:t>espressione regolare</a:t>
            </a:r>
            <a:r>
              <a:rPr lang="en"/>
              <a:t> da cercare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seconda effettua la ricerca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chi non lo ricordasse ecco un esempio di link: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‘&lt;a href=”clueb.it”&gt;clueb.it&lt;/a&gt;’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Esistono modi più efficienti (e veloci) di cercare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contenuti nelle pagine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 rot="-2320602">
            <a:off x="7497747" y="779473"/>
            <a:ext cx="953394" cy="43113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50" y="3452075"/>
            <a:ext cx="801392" cy="9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 il risultato della ricerca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https://clueb.it/chi-siamo/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https://clueb.it/comitato-scientifico/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https://clueb.it/contattaci/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https://clueb.it/librerie/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https://clueb.it/docenti/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https://clueb.it/sviluppatori/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https://clueb.it/informazioni-utili/condizioni-generali/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https://clueb.it/informazioni-utili/spedizioni/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https://clueb.it/informazioni-utili/privacy/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https://clueb.it/libreria/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http://www.rivisteclueb.it/riviste/index.php/etnoantropologia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http://riviste-clueb.online/index.php/anpub/index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http://jemis.rivisteclueb.it/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http://riviste-clueb.online/professionesociale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http://rivisteclueb.it/riviste/index.php/quadsav/index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https://comprendre.online/index.php/comp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http://www.clueb-testi.it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 ecc. ecc.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376249"/>
            <a:ext cx="7490999" cy="44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