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72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80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944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680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127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8798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681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04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5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0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595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79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07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14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92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69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3C5847-573D-47F4-8942-F08DC82A6B4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32B8C-AB8E-4CB8-941A-60CD77035B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572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2A63ED7-13D1-4130-A6AA-4E3EAEC22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97" y="3002804"/>
            <a:ext cx="5852667" cy="385519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3AA2A5-2977-491D-A8DE-1BDEB8BCA6EC}"/>
              </a:ext>
            </a:extLst>
          </p:cNvPr>
          <p:cNvSpPr txBox="1"/>
          <p:nvPr/>
        </p:nvSpPr>
        <p:spPr>
          <a:xfrm>
            <a:off x="3027527" y="197264"/>
            <a:ext cx="7605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APPRENDIMENTO SUPERVISIONATO</a:t>
            </a:r>
          </a:p>
          <a:p>
            <a:r>
              <a:rPr lang="it-IT" sz="2800" dirty="0"/>
              <a:t>     PER PREDIRE QUALITÀ VINO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2ACFB6-755E-48A5-876A-3AC05357C64B}"/>
              </a:ext>
            </a:extLst>
          </p:cNvPr>
          <p:cNvSpPr txBox="1"/>
          <p:nvPr/>
        </p:nvSpPr>
        <p:spPr>
          <a:xfrm>
            <a:off x="166462" y="2079640"/>
            <a:ext cx="11634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Dal grafico emerge che tra i due algoritmi di apprendimento supervisionato è il Random </a:t>
            </a:r>
            <a:r>
              <a:rPr lang="it-IT" dirty="0" err="1"/>
              <a:t>Forest</a:t>
            </a:r>
            <a:r>
              <a:rPr lang="it-IT" dirty="0"/>
              <a:t> ad avere una precisione maggiore nella previsione, con valore massimo di precisione a profondità pari a 11 circa.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9B5D2B-CAD4-4FE7-AD9B-D7EE1C2094FC}"/>
              </a:ext>
            </a:extLst>
          </p:cNvPr>
          <p:cNvSpPr txBox="1"/>
          <p:nvPr/>
        </p:nvSpPr>
        <p:spPr>
          <a:xfrm>
            <a:off x="166462" y="879476"/>
            <a:ext cx="11859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Lettura dei dati tramite dataset e selezione features di interesse.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Addestramento dell’algoritmo di apprendimento utilizzando le feature di interesse come feature di input e la feature ‘</a:t>
            </a:r>
            <a:r>
              <a:rPr lang="it-IT" dirty="0" err="1"/>
              <a:t>quality</a:t>
            </a:r>
            <a:r>
              <a:rPr lang="it-IT" dirty="0"/>
              <a:t>’ come feature-obiettivo.</a:t>
            </a:r>
          </a:p>
        </p:txBody>
      </p:sp>
      <p:pic>
        <p:nvPicPr>
          <p:cNvPr id="10" name="Immagine 9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ED63B99C-F5F3-42F9-B26B-C93F5F4AA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6" y="3855335"/>
            <a:ext cx="5919555" cy="242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0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2A1BED-A025-463E-AB36-8239B063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101" y="207621"/>
            <a:ext cx="9404723" cy="1400530"/>
          </a:xfrm>
        </p:spPr>
        <p:txBody>
          <a:bodyPr/>
          <a:lstStyle/>
          <a:p>
            <a:r>
              <a:rPr lang="it-IT" sz="2800" dirty="0"/>
              <a:t>        VALUTAZIONE QUALITÀ VINO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F9B0B4-B897-4DCC-94D3-E45423AA8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28" y="1411307"/>
            <a:ext cx="5166808" cy="369602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41CF8-9A36-49A1-8E37-98BF681CFDC1}"/>
              </a:ext>
            </a:extLst>
          </p:cNvPr>
          <p:cNvSpPr txBox="1"/>
          <p:nvPr/>
        </p:nvSpPr>
        <p:spPr>
          <a:xfrm>
            <a:off x="263951" y="2026763"/>
            <a:ext cx="6212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Realizzazione di interfaccia grafica tramite libreria </a:t>
            </a:r>
            <a:r>
              <a:rPr lang="it-IT" dirty="0" err="1"/>
              <a:t>Tkinter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sfrutta l’apprendimento dell’algoritmo per avere in output la predizione della qualità del vino sulla base di parametri inseriti dall’utente.</a:t>
            </a:r>
          </a:p>
        </p:txBody>
      </p:sp>
    </p:spTree>
    <p:extLst>
      <p:ext uri="{BB962C8B-B14F-4D97-AF65-F5344CB8AC3E}">
        <p14:creationId xmlns:p14="http://schemas.microsoft.com/office/powerpoint/2010/main" val="47049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bevanda, alcool, vetro&#10;&#10;Descrizione generata automaticamente">
            <a:extLst>
              <a:ext uri="{FF2B5EF4-FFF2-40B4-BE49-F238E27FC236}">
                <a16:creationId xmlns:a16="http://schemas.microsoft.com/office/drawing/2014/main" id="{605C6DAB-C869-4590-91DA-E67455F76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36" y="1628596"/>
            <a:ext cx="6301415" cy="360080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F73BF12-93F1-4B23-A97D-72EFAD14A6B8}"/>
              </a:ext>
            </a:extLst>
          </p:cNvPr>
          <p:cNvSpPr txBox="1"/>
          <p:nvPr/>
        </p:nvSpPr>
        <p:spPr>
          <a:xfrm>
            <a:off x="4062953" y="141402"/>
            <a:ext cx="725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RICERCA VINI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64242B-3EE6-4DD7-A7DD-A485B063209B}"/>
              </a:ext>
            </a:extLst>
          </p:cNvPr>
          <p:cNvSpPr txBox="1"/>
          <p:nvPr/>
        </p:nvSpPr>
        <p:spPr>
          <a:xfrm>
            <a:off x="69436" y="2234152"/>
            <a:ext cx="5542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Raccolta di informazioni su diversi vini, ponendo maggior enfasi su quelli della nostra regione, correlando le diverse caratteristiche di essi per creare una KB.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L’utente può quindi inserire le sue preferenze ed il sistema consulta la KB restituendo risultati che rispettano i criteri di ricerca inseriti.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1F949BD-7FD4-446F-B4CB-84F16484C55D}"/>
              </a:ext>
            </a:extLst>
          </p:cNvPr>
          <p:cNvSpPr txBox="1"/>
          <p:nvPr/>
        </p:nvSpPr>
        <p:spPr>
          <a:xfrm>
            <a:off x="69436" y="1813005"/>
            <a:ext cx="550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Utilizzo della libreria </a:t>
            </a:r>
            <a:r>
              <a:rPr lang="it-IT" dirty="0" err="1"/>
              <a:t>Pyswip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44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A2E93D-FABB-4313-88D4-CB1132721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91" y="1604655"/>
            <a:ext cx="5281118" cy="29720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AD7829-36DA-4484-9E4A-ADC13EDED73C}"/>
              </a:ext>
            </a:extLst>
          </p:cNvPr>
          <p:cNvSpPr txBox="1"/>
          <p:nvPr/>
        </p:nvSpPr>
        <p:spPr>
          <a:xfrm>
            <a:off x="3327662" y="113122"/>
            <a:ext cx="6099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RICERCA MALATTIE UVA/VINO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FE802B5-0D79-4F30-8A86-92EB7DE9627C}"/>
              </a:ext>
            </a:extLst>
          </p:cNvPr>
          <p:cNvSpPr txBox="1"/>
          <p:nvPr/>
        </p:nvSpPr>
        <p:spPr>
          <a:xfrm>
            <a:off x="150829" y="1440614"/>
            <a:ext cx="62782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Utilizzo della libreria </a:t>
            </a:r>
            <a:r>
              <a:rPr lang="it-IT" dirty="0" err="1">
                <a:latin typeface="+mj-lt"/>
              </a:rPr>
              <a:t>Pyke</a:t>
            </a:r>
            <a:r>
              <a:rPr lang="it-IT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+mj-lt"/>
              </a:rPr>
              <a:t>Knowledge Base frutto di un’attenta ricerca tramite il web circa i sintomi corrispondenti a determinate malattie.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+mj-lt"/>
              </a:rPr>
              <a:t>Knowledge Base creata con delle regole che si rifanno alla metodologia del Backward </a:t>
            </a:r>
            <a:r>
              <a:rPr lang="it-IT" sz="1800" b="0" i="0" u="none" strike="noStrike" baseline="0" dirty="0" err="1">
                <a:latin typeface="+mj-lt"/>
              </a:rPr>
              <a:t>Chaining</a:t>
            </a:r>
            <a:r>
              <a:rPr lang="it-IT" sz="1800" b="0" i="0" u="none" strike="noStrike" baseline="0" dirty="0">
                <a:latin typeface="+mj-lt"/>
              </a:rPr>
              <a:t>,  affidandosi alle risposte dell’utente a determinate domande.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B</a:t>
            </a:r>
            <a:r>
              <a:rPr lang="it-IT" sz="1800" b="0" i="0" u="none" strike="noStrike" baseline="0" dirty="0">
                <a:latin typeface="+mj-lt"/>
              </a:rPr>
              <a:t>ase di conoscenza di fatti ed una base di domande, applicando poi tramite un motore di inferenza le regole ai fatti.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847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0F852E-93D3-4C8D-947A-9D599CAA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934" y="94500"/>
            <a:ext cx="9404723" cy="1400530"/>
          </a:xfrm>
        </p:spPr>
        <p:txBody>
          <a:bodyPr/>
          <a:lstStyle/>
          <a:p>
            <a:r>
              <a:rPr lang="it-IT" sz="2800" dirty="0"/>
              <a:t>SODDISFAZIONE DEI CRITERI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D48C10-7073-45C4-8D30-0D304AFE0DB4}"/>
              </a:ext>
            </a:extLst>
          </p:cNvPr>
          <p:cNvSpPr txBox="1"/>
          <p:nvPr/>
        </p:nvSpPr>
        <p:spPr>
          <a:xfrm>
            <a:off x="100553" y="1061397"/>
            <a:ext cx="116703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0" i="0" u="none" strike="noStrike" baseline="0" dirty="0">
                <a:solidFill>
                  <a:srgbClr val="FFFFFF"/>
                </a:solidFill>
                <a:latin typeface="+mj-lt"/>
              </a:rPr>
              <a:t>ORIGINALITÀ E SIGNIFICATIVITÀ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solidFill>
                  <a:srgbClr val="FFFFFF"/>
                </a:solidFill>
                <a:latin typeface="+mj-lt"/>
              </a:rPr>
              <a:t>Costruzione di dataset e KB derivata da una ricerca autonoma di informazioni sul web, cercando di dare più risalto ad esempio ai vini della nostra regione ed evitando quindi dataset già disponibili.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FFFF"/>
                </a:solidFill>
                <a:latin typeface="+mj-lt"/>
              </a:rPr>
              <a:t>Ricerca dei migliori valori degli </a:t>
            </a:r>
            <a:r>
              <a:rPr lang="it-IT" dirty="0" err="1">
                <a:solidFill>
                  <a:srgbClr val="FFFFFF"/>
                </a:solidFill>
                <a:latin typeface="+mj-lt"/>
              </a:rPr>
              <a:t>iperparametri</a:t>
            </a:r>
            <a:r>
              <a:rPr lang="it-IT" dirty="0">
                <a:solidFill>
                  <a:srgbClr val="FFFFFF"/>
                </a:solidFill>
                <a:latin typeface="+mj-lt"/>
              </a:rPr>
              <a:t> per gli algoritmi di apprendimento.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FFFFFF"/>
              </a:solidFill>
              <a:latin typeface="+mj-lt"/>
            </a:endParaRPr>
          </a:p>
          <a:p>
            <a:r>
              <a:rPr lang="it-IT" sz="1800" b="0" i="0" u="none" strike="noStrike" baseline="0" dirty="0">
                <a:solidFill>
                  <a:srgbClr val="FFFFFF"/>
                </a:solidFill>
                <a:latin typeface="+mj-lt"/>
              </a:rPr>
              <a:t>COMPLETEZZA</a:t>
            </a:r>
          </a:p>
          <a:p>
            <a:r>
              <a:rPr lang="it-IT" sz="1800" b="0" i="0" u="none" strike="noStrike" baseline="0" dirty="0">
                <a:solidFill>
                  <a:srgbClr val="FFFFFF"/>
                </a:solidFill>
                <a:latin typeface="+mj-lt"/>
              </a:rPr>
              <a:t>•Estrazione di features tramite analisi del dataset</a:t>
            </a:r>
          </a:p>
          <a:p>
            <a:r>
              <a:rPr lang="it-IT" sz="1800" b="0" i="0" u="none" strike="noStrike" baseline="0" dirty="0">
                <a:solidFill>
                  <a:srgbClr val="FFFFFF"/>
                </a:solidFill>
                <a:latin typeface="+mj-lt"/>
              </a:rPr>
              <a:t>•Uso di diversi algoritmi di apprendimento per effettuare la predizione.</a:t>
            </a:r>
          </a:p>
          <a:p>
            <a:r>
              <a:rPr lang="it-IT" sz="1800" b="0" i="0" u="none" strike="noStrike" baseline="0" dirty="0">
                <a:solidFill>
                  <a:srgbClr val="FFFFFF"/>
                </a:solidFill>
                <a:latin typeface="+mj-lt"/>
              </a:rPr>
              <a:t>•Uso di una base di conoscenza ricavata dal dataset.</a:t>
            </a:r>
          </a:p>
          <a:p>
            <a:r>
              <a:rPr lang="it-IT" sz="1800" b="0" i="0" u="none" strike="noStrike" baseline="0" dirty="0">
                <a:solidFill>
                  <a:srgbClr val="FFFFFF"/>
                </a:solidFill>
                <a:latin typeface="+mj-lt"/>
              </a:rPr>
              <a:t>•Uso di una base di conoscenza con metodologia backward </a:t>
            </a:r>
            <a:r>
              <a:rPr lang="it-IT" sz="1800" b="0" i="0" u="none" strike="noStrike" baseline="0" dirty="0" err="1">
                <a:solidFill>
                  <a:srgbClr val="FFFFFF"/>
                </a:solidFill>
                <a:latin typeface="+mj-lt"/>
              </a:rPr>
              <a:t>chaining</a:t>
            </a:r>
            <a:r>
              <a:rPr lang="it-IT" sz="1800" b="0" i="0" u="none" strike="noStrike" baseline="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endParaRPr lang="it-IT" sz="1800" b="0" i="0" u="none" strike="noStrike" baseline="0" dirty="0">
              <a:solidFill>
                <a:srgbClr val="FFFFFF"/>
              </a:solidFill>
              <a:latin typeface="+mj-lt"/>
            </a:endParaRPr>
          </a:p>
          <a:p>
            <a:r>
              <a:rPr lang="it-IT" sz="1800" b="0" i="0" u="none" strike="noStrike" baseline="0" dirty="0">
                <a:solidFill>
                  <a:srgbClr val="FFFFFF"/>
                </a:solidFill>
                <a:latin typeface="+mj-lt"/>
              </a:rPr>
              <a:t>COMPLESSITÀ</a:t>
            </a:r>
          </a:p>
          <a:p>
            <a:r>
              <a:rPr lang="it-IT" sz="1800" b="0" i="0" u="none" strike="noStrike" baseline="0" dirty="0">
                <a:solidFill>
                  <a:srgbClr val="FFFFFF"/>
                </a:solidFill>
                <a:latin typeface="+mj-lt"/>
              </a:rPr>
              <a:t>•La complessità del dataset ha richiesto un’attenta fase di analisi per estrarre le features più rilevanti ed individuare eventuali features nascoste.</a:t>
            </a:r>
          </a:p>
          <a:p>
            <a:endParaRPr lang="it-IT" sz="1800" b="0" i="0" u="none" strike="noStrike" baseline="0" dirty="0">
              <a:solidFill>
                <a:srgbClr val="FFFFFF"/>
              </a:solidFill>
              <a:latin typeface="+mj-lt"/>
            </a:endParaRPr>
          </a:p>
          <a:p>
            <a:r>
              <a:rPr lang="it-IT" sz="1800" b="0" i="0" u="none" strike="noStrike" baseline="0" dirty="0">
                <a:solidFill>
                  <a:srgbClr val="FFFFFF"/>
                </a:solidFill>
                <a:latin typeface="+mj-lt"/>
              </a:rPr>
              <a:t>GENERALITÀ</a:t>
            </a:r>
          </a:p>
          <a:p>
            <a:r>
              <a:rPr lang="it-IT" sz="1800" b="0" i="0" u="none" strike="noStrike" baseline="0" dirty="0">
                <a:solidFill>
                  <a:srgbClr val="FFFFFF"/>
                </a:solidFill>
                <a:latin typeface="+mj-lt"/>
              </a:rPr>
              <a:t>•Possibilità di estendere il progetto ad altri domini.</a:t>
            </a:r>
          </a:p>
          <a:p>
            <a:endParaRPr lang="it-IT" sz="1800" b="0" i="0" u="none" strike="noStrike" baseline="0" dirty="0">
              <a:solidFill>
                <a:srgbClr val="FFFFFF"/>
              </a:solidFill>
              <a:latin typeface="+mj-lt"/>
            </a:endParaRPr>
          </a:p>
          <a:p>
            <a:r>
              <a:rPr lang="it-IT" sz="1800" b="0" i="0" u="none" strike="noStrike" baseline="0" dirty="0">
                <a:solidFill>
                  <a:srgbClr val="FFFFFF"/>
                </a:solidFill>
                <a:latin typeface="+mj-lt"/>
              </a:rPr>
              <a:t>QUALITÀ DELLA VALUTAZIONE</a:t>
            </a:r>
          </a:p>
          <a:p>
            <a:r>
              <a:rPr lang="it-IT" sz="1800" b="0" i="0" u="none" strike="noStrike" baseline="0" dirty="0">
                <a:solidFill>
                  <a:srgbClr val="FFFFFF"/>
                </a:solidFill>
                <a:latin typeface="+mj-lt"/>
              </a:rPr>
              <a:t>• Utilizzo della metrica </a:t>
            </a:r>
            <a:r>
              <a:rPr lang="it-IT" sz="1800" b="0" i="0" u="none" strike="noStrike" baseline="0" dirty="0" err="1">
                <a:solidFill>
                  <a:srgbClr val="FFFFFF"/>
                </a:solidFill>
                <a:latin typeface="+mj-lt"/>
              </a:rPr>
              <a:t>Mean</a:t>
            </a:r>
            <a:r>
              <a:rPr lang="it-IT" sz="1800" b="0" i="0" u="none" strike="noStrike" baseline="0" dirty="0">
                <a:solidFill>
                  <a:srgbClr val="FFFFFF"/>
                </a:solidFill>
                <a:latin typeface="+mj-lt"/>
              </a:rPr>
              <a:t> </a:t>
            </a:r>
            <a:r>
              <a:rPr lang="it-IT" sz="1800" b="0" i="0" u="none" strike="noStrike" baseline="0" dirty="0" err="1">
                <a:solidFill>
                  <a:srgbClr val="FFFFFF"/>
                </a:solidFill>
                <a:latin typeface="+mj-lt"/>
              </a:rPr>
              <a:t>Error</a:t>
            </a:r>
            <a:r>
              <a:rPr lang="it-IT" sz="1800" b="0" i="0" u="none" strike="noStrike" baseline="0" dirty="0">
                <a:solidFill>
                  <a:srgbClr val="FFFFFF"/>
                </a:solidFill>
                <a:latin typeface="+mj-lt"/>
              </a:rPr>
              <a:t> per una valutazione più accurata dei risultati ottenuti dagli algoritmi.</a:t>
            </a:r>
          </a:p>
          <a:p>
            <a:endParaRPr lang="it-IT" sz="1800" b="0" i="0" u="none" strike="noStrike" baseline="0" dirty="0">
              <a:solidFill>
                <a:srgbClr val="FFFFFF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0" i="0" u="none" strike="noStrike" baseline="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30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390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Tw Cen MT</vt:lpstr>
      <vt:lpstr>Wingdings 3</vt:lpstr>
      <vt:lpstr>Ione</vt:lpstr>
      <vt:lpstr>Presentazione standard di PowerPoint</vt:lpstr>
      <vt:lpstr>        VALUTAZIONE QUALITÀ VINO</vt:lpstr>
      <vt:lpstr>Presentazione standard di PowerPoint</vt:lpstr>
      <vt:lpstr>Presentazione standard di PowerPoint</vt:lpstr>
      <vt:lpstr>SODDISFAZIONE DEI CRITERI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Claudio Valenziano</dc:creator>
  <cp:lastModifiedBy>Claudio Valenziano</cp:lastModifiedBy>
  <cp:revision>1</cp:revision>
  <dcterms:created xsi:type="dcterms:W3CDTF">2021-11-18T00:10:26Z</dcterms:created>
  <dcterms:modified xsi:type="dcterms:W3CDTF">2021-11-18T01:12:51Z</dcterms:modified>
</cp:coreProperties>
</file>