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5" r:id="rId5"/>
    <p:sldId id="260" r:id="rId6"/>
    <p:sldId id="262" r:id="rId7"/>
    <p:sldId id="258" r:id="rId8"/>
    <p:sldId id="263" r:id="rId9"/>
    <p:sldId id="264" r:id="rId10"/>
    <p:sldId id="266" r:id="rId11"/>
    <p:sldId id="267" r:id="rId1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A"/>
    <a:srgbClr val="00E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5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51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0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9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7DF4-37E8-4208-889F-187F289BBE6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F9F7-B0FE-4107-9283-939A8FB90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49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FE6C55-A770-4235-AFD5-BAD69E54AF93}"/>
              </a:ext>
            </a:extLst>
          </p:cNvPr>
          <p:cNvSpPr txBox="1"/>
          <p:nvPr/>
        </p:nvSpPr>
        <p:spPr>
          <a:xfrm>
            <a:off x="1119957" y="747052"/>
            <a:ext cx="1395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1CA8CF-E462-4FAC-8CED-88E3C67DEAF8}"/>
              </a:ext>
            </a:extLst>
          </p:cNvPr>
          <p:cNvSpPr txBox="1"/>
          <p:nvPr/>
        </p:nvSpPr>
        <p:spPr>
          <a:xfrm>
            <a:off x="2515620" y="1282930"/>
            <a:ext cx="2512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análises que podem te ajudar no jogo </a:t>
            </a:r>
            <a:r>
              <a:rPr lang="pt-BR" sz="28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Termo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4D2D48-38E7-4885-A301-DA3EBF3FE83E}"/>
              </a:ext>
            </a:extLst>
          </p:cNvPr>
          <p:cNvSpPr/>
          <p:nvPr/>
        </p:nvSpPr>
        <p:spPr>
          <a:xfrm>
            <a:off x="2222233" y="4829504"/>
            <a:ext cx="1787892" cy="556272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Análise de Dados por </a:t>
            </a:r>
            <a:r>
              <a:rPr lang="pt-BR" sz="12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Claudio V Santos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465B7A-E98D-46A8-8417-853C24454D09}"/>
              </a:ext>
            </a:extLst>
          </p:cNvPr>
          <p:cNvGrpSpPr/>
          <p:nvPr/>
        </p:nvGrpSpPr>
        <p:grpSpPr>
          <a:xfrm>
            <a:off x="1782935" y="3673420"/>
            <a:ext cx="2570230" cy="480463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7DFE443-16BF-43C1-84B8-8F57B4BD15EB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7F36D27-7CF7-44FB-B3A9-A961944F018A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73C4350-8A00-4EAD-A07C-FFB8B0533253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7A0B426-E571-4971-8BBD-56BE6500A429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292C8A3-FCFD-46A5-BE17-12A5B626EC4C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971CE10-D4CE-48BD-8BA6-1AE2C2CF1FB7}"/>
              </a:ext>
            </a:extLst>
          </p:cNvPr>
          <p:cNvCxnSpPr/>
          <p:nvPr/>
        </p:nvCxnSpPr>
        <p:spPr>
          <a:xfrm>
            <a:off x="1328286" y="3318711"/>
            <a:ext cx="3493971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993BCE6-A5D6-4A90-B8FF-03A3BBC07E43}"/>
              </a:ext>
            </a:extLst>
          </p:cNvPr>
          <p:cNvCxnSpPr/>
          <p:nvPr/>
        </p:nvCxnSpPr>
        <p:spPr>
          <a:xfrm>
            <a:off x="1328286" y="1162652"/>
            <a:ext cx="3493971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82FBB5A-9712-48BA-A62C-CBBC9A81A2D3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B90E10-692B-42B5-B2E6-AFB48F3805D3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9E4308-0893-4F0C-9903-D97BBB34CEE9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F2D3373-E4FC-4A93-913A-0BBB8CC2A597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F7E19E0-2673-4108-B4B6-4DE4200DEC84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4C50E45-0AF8-4870-BE3D-46AF5F442469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880E797-864B-46F5-B098-1D0AD765EDB7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0CA654B-1EA5-406D-B260-CE6527B6E112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87AB85E-F3F9-460E-80BE-6E1E89C24223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0C92D4C-1687-4139-8778-F74DF6429B4F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7898BB1-F3FD-4F92-A7C9-4543E785F414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2312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1CA8CF-E462-4FAC-8CED-88E3C67DEAF8}"/>
              </a:ext>
            </a:extLst>
          </p:cNvPr>
          <p:cNvSpPr txBox="1"/>
          <p:nvPr/>
        </p:nvSpPr>
        <p:spPr>
          <a:xfrm>
            <a:off x="409729" y="402143"/>
            <a:ext cx="2751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Conclusões:</a:t>
            </a:r>
            <a:endParaRPr lang="pt-BR" sz="2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8D3690F-B7E7-420C-837D-996D57B4548A}"/>
              </a:ext>
            </a:extLst>
          </p:cNvPr>
          <p:cNvSpPr/>
          <p:nvPr/>
        </p:nvSpPr>
        <p:spPr>
          <a:xfrm>
            <a:off x="629410" y="1282964"/>
            <a:ext cx="457565" cy="480463"/>
          </a:xfrm>
          <a:prstGeom prst="roundRect">
            <a:avLst/>
          </a:prstGeom>
          <a:solidFill>
            <a:schemeClr val="bg1">
              <a:alpha val="4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1ª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E37284-EFCE-44AE-B4D3-23BDF231A039}"/>
              </a:ext>
            </a:extLst>
          </p:cNvPr>
          <p:cNvSpPr txBox="1"/>
          <p:nvPr/>
        </p:nvSpPr>
        <p:spPr>
          <a:xfrm>
            <a:off x="1159526" y="1153863"/>
            <a:ext cx="400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Tente iniciar com palavras que começam com a letra “a” ou “c” e que terminem com as letras “a”, “o” ou “s”.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C2FD9CE-ED15-4315-B87F-6F6FB5581E06}"/>
              </a:ext>
            </a:extLst>
          </p:cNvPr>
          <p:cNvSpPr/>
          <p:nvPr/>
        </p:nvSpPr>
        <p:spPr>
          <a:xfrm>
            <a:off x="629410" y="2089602"/>
            <a:ext cx="457565" cy="480463"/>
          </a:xfrm>
          <a:prstGeom prst="roundRect">
            <a:avLst/>
          </a:prstGeom>
          <a:solidFill>
            <a:schemeClr val="bg1">
              <a:alpha val="4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2ª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170AB8-C538-4681-910B-3014A7D09D1D}"/>
              </a:ext>
            </a:extLst>
          </p:cNvPr>
          <p:cNvSpPr txBox="1"/>
          <p:nvPr/>
        </p:nvSpPr>
        <p:spPr>
          <a:xfrm>
            <a:off x="1159526" y="3628224"/>
            <a:ext cx="400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Aposte em utilizar uma vogal (“a”, “e”, “i” ou “o”) na quarta letra. Elas estão presente em 53% das palavras. 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F958618-CBE4-4F93-A3EE-A49117D266AB}"/>
              </a:ext>
            </a:extLst>
          </p:cNvPr>
          <p:cNvSpPr/>
          <p:nvPr/>
        </p:nvSpPr>
        <p:spPr>
          <a:xfrm>
            <a:off x="629410" y="2934219"/>
            <a:ext cx="457565" cy="480463"/>
          </a:xfrm>
          <a:prstGeom prst="roundRect">
            <a:avLst/>
          </a:prstGeom>
          <a:solidFill>
            <a:schemeClr val="bg1">
              <a:alpha val="4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3ª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72D6AF-31BF-42FA-A8C6-29EB6F93666D}"/>
              </a:ext>
            </a:extLst>
          </p:cNvPr>
          <p:cNvSpPr txBox="1"/>
          <p:nvPr/>
        </p:nvSpPr>
        <p:spPr>
          <a:xfrm>
            <a:off x="1159526" y="1967993"/>
            <a:ext cx="400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a palavra começar com uma vogal, existe 70% de chance dela conter 3 vogais e 40% da segunda letra ser “r” ou “n”.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38BD387-581F-4CD9-AB58-91C23B99A5F3}"/>
              </a:ext>
            </a:extLst>
          </p:cNvPr>
          <p:cNvSpPr/>
          <p:nvPr/>
        </p:nvSpPr>
        <p:spPr>
          <a:xfrm>
            <a:off x="629410" y="3735675"/>
            <a:ext cx="457565" cy="480463"/>
          </a:xfrm>
          <a:prstGeom prst="roundRect">
            <a:avLst/>
          </a:prstGeom>
          <a:solidFill>
            <a:schemeClr val="bg1">
              <a:alpha val="4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4ª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45CFFF4-ABBC-4489-99E8-7C72179DAB8C}"/>
              </a:ext>
            </a:extLst>
          </p:cNvPr>
          <p:cNvSpPr/>
          <p:nvPr/>
        </p:nvSpPr>
        <p:spPr>
          <a:xfrm>
            <a:off x="629410" y="4549506"/>
            <a:ext cx="457565" cy="480463"/>
          </a:xfrm>
          <a:prstGeom prst="roundRect">
            <a:avLst/>
          </a:prstGeom>
          <a:solidFill>
            <a:schemeClr val="bg1">
              <a:alpha val="4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5ª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FE0169E-AA77-4049-AE94-0125B8B30319}"/>
              </a:ext>
            </a:extLst>
          </p:cNvPr>
          <p:cNvSpPr txBox="1"/>
          <p:nvPr/>
        </p:nvSpPr>
        <p:spPr>
          <a:xfrm>
            <a:off x="1159526" y="4528127"/>
            <a:ext cx="400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a palavra tiver uma vogal na 4ª posição, existe 35% de chance de terminar com “s”.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B21FD98-10D1-4483-9A31-6DEB14EB6930}"/>
              </a:ext>
            </a:extLst>
          </p:cNvPr>
          <p:cNvSpPr txBox="1"/>
          <p:nvPr/>
        </p:nvSpPr>
        <p:spPr>
          <a:xfrm>
            <a:off x="1159526" y="2840526"/>
            <a:ext cx="400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começada com uma vogal, a palavra tem grande chance de não ter a letra “r” na 3ª posição.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0444E22-3887-4D29-ACC7-85351745E2F5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D369497-0283-4725-99E2-08A1DC5A0E90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BC11C6B-338A-43CC-8CC6-8BD76FE8C65C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4ED3B0D-0025-4B9F-9510-2456440FD9AC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8A34E0F-97FB-4D98-9781-D3B5DF5F48A4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96EB71F-171A-4946-BF66-1A2B0628D70C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7625104-74D8-4035-8C69-50AA95077705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A9E6126-82C2-4AD8-AB29-DEC3C0426DDE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67B5B25-A333-4101-B32B-8857661A0E74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128F64B-1418-4A67-BE30-6D3213B7A1B1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B0FA835-EABC-4430-82E8-02D8EE19CBE4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4754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363D30A-6D90-4F41-B0D7-C74511748FB8}"/>
              </a:ext>
            </a:extLst>
          </p:cNvPr>
          <p:cNvSpPr txBox="1"/>
          <p:nvPr/>
        </p:nvSpPr>
        <p:spPr>
          <a:xfrm>
            <a:off x="321060" y="1090424"/>
            <a:ext cx="2210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Eu ajudo empresas a tomarem decisões mais inteligentes através dos dados</a:t>
            </a:r>
            <a:endParaRPr lang="pt-BR" sz="28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22B289D-31EC-45BC-AFD0-0F1B5223DE32}"/>
              </a:ext>
            </a:extLst>
          </p:cNvPr>
          <p:cNvCxnSpPr>
            <a:cxnSpLocks/>
          </p:cNvCxnSpPr>
          <p:nvPr/>
        </p:nvCxnSpPr>
        <p:spPr>
          <a:xfrm>
            <a:off x="2706436" y="1244428"/>
            <a:ext cx="0" cy="326019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F6E25BAA-15FC-4CD8-8E9D-6EF256EA1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3" t="29653" r="28913" b="27729"/>
          <a:stretch/>
        </p:blipFill>
        <p:spPr>
          <a:xfrm>
            <a:off x="2984502" y="2059808"/>
            <a:ext cx="368299" cy="36576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851056-FEEF-49D4-908F-BDA0894962FF}"/>
              </a:ext>
            </a:extLst>
          </p:cNvPr>
          <p:cNvSpPr txBox="1"/>
          <p:nvPr/>
        </p:nvSpPr>
        <p:spPr>
          <a:xfrm>
            <a:off x="3406608" y="2117791"/>
            <a:ext cx="196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claudiovosantos</a:t>
            </a:r>
            <a:endParaRPr lang="pt-B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4022069-F5A8-4DBE-AB90-D3A2971C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49398"/>
            <a:ext cx="407648" cy="40764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412A0E5-41F9-47A1-BE76-4B0CA9EB8634}"/>
              </a:ext>
            </a:extLst>
          </p:cNvPr>
          <p:cNvSpPr txBox="1"/>
          <p:nvPr/>
        </p:nvSpPr>
        <p:spPr>
          <a:xfrm>
            <a:off x="3437523" y="2699333"/>
            <a:ext cx="196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claudioviniciuso</a:t>
            </a:r>
            <a:endParaRPr lang="pt-B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Gráfico 32" descr="Envelope aberto com preenchimento sólido">
            <a:extLst>
              <a:ext uri="{FF2B5EF4-FFF2-40B4-BE49-F238E27FC236}">
                <a16:creationId xmlns:a16="http://schemas.microsoft.com/office/drawing/2014/main" id="{04E9CDD5-B459-4991-8937-8DDD22144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0374" y="3263367"/>
            <a:ext cx="407649" cy="40764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A577BFB-4772-417A-9B59-867596A6CA49}"/>
              </a:ext>
            </a:extLst>
          </p:cNvPr>
          <p:cNvSpPr txBox="1"/>
          <p:nvPr/>
        </p:nvSpPr>
        <p:spPr>
          <a:xfrm>
            <a:off x="3437522" y="3225071"/>
            <a:ext cx="2506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claudio</a:t>
            </a:r>
            <a:r>
              <a:rPr lang="pt-B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</a:p>
          <a:p>
            <a:r>
              <a:rPr lang="pt-BR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gooruconsultoria.com.br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F6A42F6-8AC2-4921-8DD1-60C620C9CFFE}"/>
              </a:ext>
            </a:extLst>
          </p:cNvPr>
          <p:cNvSpPr txBox="1"/>
          <p:nvPr/>
        </p:nvSpPr>
        <p:spPr>
          <a:xfrm>
            <a:off x="982894" y="5210027"/>
            <a:ext cx="4003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Os arquivos dessa análise estarão disponíveis no meu </a:t>
            </a:r>
            <a:r>
              <a:rPr lang="pt-BR" sz="1100" b="1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Github</a:t>
            </a:r>
            <a:r>
              <a:rPr lang="pt-BR" sz="11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20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4D2D48-38E7-4885-A301-DA3EBF3FE83E}"/>
              </a:ext>
            </a:extLst>
          </p:cNvPr>
          <p:cNvSpPr/>
          <p:nvPr/>
        </p:nvSpPr>
        <p:spPr>
          <a:xfrm>
            <a:off x="1354875" y="2202687"/>
            <a:ext cx="1660640" cy="421451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Link do jogo: </a:t>
            </a:r>
            <a:endParaRPr lang="pt-BR" sz="1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433B6A-C8BE-4DE6-9E46-E066E200BE10}"/>
              </a:ext>
            </a:extLst>
          </p:cNvPr>
          <p:cNvSpPr txBox="1"/>
          <p:nvPr/>
        </p:nvSpPr>
        <p:spPr>
          <a:xfrm>
            <a:off x="1234306" y="783956"/>
            <a:ext cx="4277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quem ainda não conhece esse jogo viciante, o game TERMO te dar 6 chances para acertar uma palavra de 5 letras. A cada rodada ele vai te mostrando o quão perto você está da solução.</a:t>
            </a:r>
            <a:endParaRPr lang="pt-BR" sz="16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4A823B2-99FB-4394-BCE4-FD5FCA9283A0}"/>
              </a:ext>
            </a:extLst>
          </p:cNvPr>
          <p:cNvCxnSpPr>
            <a:cxnSpLocks/>
          </p:cNvCxnSpPr>
          <p:nvPr/>
        </p:nvCxnSpPr>
        <p:spPr>
          <a:xfrm>
            <a:off x="1089392" y="668102"/>
            <a:ext cx="0" cy="1631348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Link com preenchimento sólido">
            <a:extLst>
              <a:ext uri="{FF2B5EF4-FFF2-40B4-BE49-F238E27FC236}">
                <a16:creationId xmlns:a16="http://schemas.microsoft.com/office/drawing/2014/main" id="{BB502E1C-0278-494C-8AF3-FAF72B2A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281" y="2275297"/>
            <a:ext cx="302844" cy="30284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3579E8-31CE-4609-9BBC-8803E0D1F8DB}"/>
              </a:ext>
            </a:extLst>
          </p:cNvPr>
          <p:cNvSpPr txBox="1"/>
          <p:nvPr/>
        </p:nvSpPr>
        <p:spPr>
          <a:xfrm>
            <a:off x="3089390" y="2257863"/>
            <a:ext cx="224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www.term.oooo</a:t>
            </a:r>
            <a:endParaRPr lang="pt-BR" sz="1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F2E6CEB-CEE4-4BAB-B76A-7E675F292C79}"/>
              </a:ext>
            </a:extLst>
          </p:cNvPr>
          <p:cNvSpPr txBox="1"/>
          <p:nvPr/>
        </p:nvSpPr>
        <p:spPr>
          <a:xfrm>
            <a:off x="952501" y="3665949"/>
            <a:ext cx="3413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Viciado em análise de dados, resolvi analisar todas as palavras com 5 letras e buscar correlações que pudessem me ajudar neste jogo.</a:t>
            </a:r>
            <a:endParaRPr lang="pt-BR" sz="16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A9168F6-CB5A-4C55-B312-4DC78A414641}"/>
              </a:ext>
            </a:extLst>
          </p:cNvPr>
          <p:cNvCxnSpPr>
            <a:cxnSpLocks/>
          </p:cNvCxnSpPr>
          <p:nvPr/>
        </p:nvCxnSpPr>
        <p:spPr>
          <a:xfrm>
            <a:off x="4574339" y="3484610"/>
            <a:ext cx="0" cy="1631348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Ponto de interrogação com preenchimento sólido">
            <a:extLst>
              <a:ext uri="{FF2B5EF4-FFF2-40B4-BE49-F238E27FC236}">
                <a16:creationId xmlns:a16="http://schemas.microsoft.com/office/drawing/2014/main" id="{EB6EDC46-D849-4A7B-877C-B39F6F991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47" y="965604"/>
            <a:ext cx="914400" cy="914400"/>
          </a:xfrm>
          <a:prstGeom prst="rect">
            <a:avLst/>
          </a:prstGeom>
        </p:spPr>
      </p:pic>
      <p:pic>
        <p:nvPicPr>
          <p:cNvPr id="26" name="Gráfico 25" descr="Informações com preenchimento sólido">
            <a:extLst>
              <a:ext uri="{FF2B5EF4-FFF2-40B4-BE49-F238E27FC236}">
                <a16:creationId xmlns:a16="http://schemas.microsoft.com/office/drawing/2014/main" id="{F9BB6D61-E136-4DE0-8339-0CC69092C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2985" y="3881601"/>
            <a:ext cx="914400" cy="9144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229EED6-0244-4227-9BE7-63A34CF9E5FC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752D422-088A-4119-B151-824B20669BD3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7D59FA7-3DF8-446B-A16B-5EED79A4496C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372D0D9-5361-4850-BA91-1D7ED42E7476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1933C98-3D3B-4DBA-9D4F-C11EF573B5F5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85D97BB-4D3F-474A-A73E-8910CADB7225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E7A4B51-54F6-4D6D-BCA8-AAC86E8F20F4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75F23DF-11E0-4DB7-B718-768066C87157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7315897-2BAC-4C4C-A2E0-5E7FABB46DB7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7C627B7-6087-4ABE-BE90-9F00B07E6458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66C261-0247-4A15-814A-4712FB8A5C62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8406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E93FE33-4F9B-4BA2-88BF-4BF09AD38875}"/>
              </a:ext>
            </a:extLst>
          </p:cNvPr>
          <p:cNvSpPr/>
          <p:nvPr/>
        </p:nvSpPr>
        <p:spPr>
          <a:xfrm>
            <a:off x="1483903" y="871993"/>
            <a:ext cx="3249023" cy="1152940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endParaRPr lang="pt-BR" sz="1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1F20A5-DF5A-4148-B730-DDDB0F099DA4}"/>
              </a:ext>
            </a:extLst>
          </p:cNvPr>
          <p:cNvSpPr txBox="1"/>
          <p:nvPr/>
        </p:nvSpPr>
        <p:spPr>
          <a:xfrm>
            <a:off x="1483903" y="696162"/>
            <a:ext cx="3249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5.481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033262-7F84-4E51-97AB-ED457460C146}"/>
              </a:ext>
            </a:extLst>
          </p:cNvPr>
          <p:cNvSpPr txBox="1"/>
          <p:nvPr/>
        </p:nvSpPr>
        <p:spPr>
          <a:xfrm>
            <a:off x="2220732" y="2022267"/>
            <a:ext cx="251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palavras com 5 letras</a:t>
            </a:r>
            <a:r>
              <a:rPr lang="pt-BR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*</a:t>
            </a:r>
            <a:endParaRPr lang="pt-BR" sz="2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D0DAA4-5A68-4564-80A2-9A8EFA5263E9}"/>
              </a:ext>
            </a:extLst>
          </p:cNvPr>
          <p:cNvSpPr txBox="1"/>
          <p:nvPr/>
        </p:nvSpPr>
        <p:spPr>
          <a:xfrm>
            <a:off x="1426817" y="3102360"/>
            <a:ext cx="32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59%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5C8A7BB-6AB8-48E7-9354-4006CC05A98E}"/>
              </a:ext>
            </a:extLst>
          </p:cNvPr>
          <p:cNvSpPr txBox="1"/>
          <p:nvPr/>
        </p:nvSpPr>
        <p:spPr>
          <a:xfrm>
            <a:off x="2163646" y="3225470"/>
            <a:ext cx="251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contém 2 vogais</a:t>
            </a:r>
            <a:endParaRPr lang="pt-BR" sz="1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49452E7-62EE-4767-8503-826422CBF2E4}"/>
              </a:ext>
            </a:extLst>
          </p:cNvPr>
          <p:cNvSpPr txBox="1"/>
          <p:nvPr/>
        </p:nvSpPr>
        <p:spPr>
          <a:xfrm>
            <a:off x="1426817" y="3551149"/>
            <a:ext cx="32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39%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41F6327-EDFE-4150-9858-156D38EFFBD5}"/>
              </a:ext>
            </a:extLst>
          </p:cNvPr>
          <p:cNvSpPr txBox="1"/>
          <p:nvPr/>
        </p:nvSpPr>
        <p:spPr>
          <a:xfrm>
            <a:off x="2163646" y="3674259"/>
            <a:ext cx="251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contém 3 vogais</a:t>
            </a:r>
            <a:endParaRPr lang="pt-BR" sz="1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A00A9A-7BB9-46EE-A35F-9163E2A2FCE7}"/>
              </a:ext>
            </a:extLst>
          </p:cNvPr>
          <p:cNvSpPr txBox="1"/>
          <p:nvPr/>
        </p:nvSpPr>
        <p:spPr>
          <a:xfrm>
            <a:off x="1426817" y="3999938"/>
            <a:ext cx="32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9%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ACD8B2-644D-4E6F-88E5-37594AB58E7A}"/>
              </a:ext>
            </a:extLst>
          </p:cNvPr>
          <p:cNvSpPr txBox="1"/>
          <p:nvPr/>
        </p:nvSpPr>
        <p:spPr>
          <a:xfrm>
            <a:off x="2163646" y="4066331"/>
            <a:ext cx="251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contém algum dígrafo (</a:t>
            </a:r>
            <a:r>
              <a:rPr lang="pt-BR" sz="12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</a:t>
            </a:r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lh, </a:t>
            </a:r>
            <a:r>
              <a:rPr lang="pt-BR" sz="12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</a:t>
            </a:r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etc.)</a:t>
            </a:r>
            <a:endParaRPr lang="pt-BR" sz="1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D00DE84-4C96-42EB-98F8-15582C29F628}"/>
              </a:ext>
            </a:extLst>
          </p:cNvPr>
          <p:cNvCxnSpPr/>
          <p:nvPr/>
        </p:nvCxnSpPr>
        <p:spPr>
          <a:xfrm>
            <a:off x="1290186" y="2975690"/>
            <a:ext cx="3493971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044A084-E18C-46A4-8F56-5BB8C35F88A4}"/>
              </a:ext>
            </a:extLst>
          </p:cNvPr>
          <p:cNvCxnSpPr/>
          <p:nvPr/>
        </p:nvCxnSpPr>
        <p:spPr>
          <a:xfrm>
            <a:off x="1290186" y="5140710"/>
            <a:ext cx="3493971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4D971D5-4BBD-47DD-8133-991018BC83BC}"/>
              </a:ext>
            </a:extLst>
          </p:cNvPr>
          <p:cNvSpPr txBox="1"/>
          <p:nvPr/>
        </p:nvSpPr>
        <p:spPr>
          <a:xfrm>
            <a:off x="1426817" y="460491"/>
            <a:ext cx="251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Existem</a:t>
            </a:r>
            <a:endParaRPr lang="pt-BR" sz="2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AFD2FE4-5B22-446C-B5B9-9CD7D7FB89C6}"/>
              </a:ext>
            </a:extLst>
          </p:cNvPr>
          <p:cNvSpPr txBox="1"/>
          <p:nvPr/>
        </p:nvSpPr>
        <p:spPr>
          <a:xfrm>
            <a:off x="1426817" y="4516185"/>
            <a:ext cx="32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F9B8B0C-87B1-415F-9ED2-2368DED5D147}"/>
              </a:ext>
            </a:extLst>
          </p:cNvPr>
          <p:cNvSpPr txBox="1"/>
          <p:nvPr/>
        </p:nvSpPr>
        <p:spPr>
          <a:xfrm>
            <a:off x="2163646" y="4582578"/>
            <a:ext cx="251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contém algum encontro vocálico</a:t>
            </a:r>
            <a:endParaRPr lang="pt-BR" sz="12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2EE946B-9E06-4006-8F41-29A6B342AE5E}"/>
              </a:ext>
            </a:extLst>
          </p:cNvPr>
          <p:cNvSpPr txBox="1"/>
          <p:nvPr/>
        </p:nvSpPr>
        <p:spPr>
          <a:xfrm>
            <a:off x="1165592" y="5396637"/>
            <a:ext cx="3618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*De acordo com o banco de palavras coletado no link : https://www.ime.usp.br/~pf/dicios/br-sem-acentos.txt</a:t>
            </a:r>
          </a:p>
          <a:p>
            <a:pPr algn="ctr"/>
            <a:r>
              <a:rPr lang="pt-BR" sz="9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Atualizado em 22.03.2022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1C725D0-8A24-4159-80C4-1B25A7A9DC45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B77AC2C-36A1-491F-9A9A-24827745FAAA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C41734C-385D-4E7E-9EEB-465AB2A5CDB2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E557AA-FE05-4824-9EEC-2F8630994C96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C437F08-4AAF-4932-882A-297F4C732E36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0A476F9-9F27-4DA9-8130-0946AE647E02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1FCC75F-34E2-4EC5-A33B-B5A52C86073F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222EADD-602D-4760-8455-B3083AB32049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3534056-31A2-401A-A1DB-47FD028D8827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1B47209-B230-4B90-B9F6-7F3121594C46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A55ACBC-2196-42F1-A9D7-A042B6CA539A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29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52CE43-DCE7-4470-8A35-F915DDC76C3B}"/>
              </a:ext>
            </a:extLst>
          </p:cNvPr>
          <p:cNvSpPr/>
          <p:nvPr/>
        </p:nvSpPr>
        <p:spPr>
          <a:xfrm>
            <a:off x="0" y="0"/>
            <a:ext cx="5943600" cy="5943600"/>
          </a:xfrm>
          <a:prstGeom prst="rect">
            <a:avLst/>
          </a:prstGeom>
          <a:gradFill flip="none" rotWithShape="1">
            <a:gsLst>
              <a:gs pos="0">
                <a:srgbClr val="00EFD1"/>
              </a:gs>
              <a:gs pos="69000">
                <a:srgbClr val="00ACE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1CA8CF-E462-4FAC-8CED-88E3C67DEAF8}"/>
              </a:ext>
            </a:extLst>
          </p:cNvPr>
          <p:cNvSpPr txBox="1"/>
          <p:nvPr/>
        </p:nvSpPr>
        <p:spPr>
          <a:xfrm>
            <a:off x="2434714" y="1545143"/>
            <a:ext cx="2751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Quais letras mais se repetem em determinada posição da palavra? </a:t>
            </a:r>
            <a:endParaRPr lang="pt-BR" sz="24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465B7A-E98D-46A8-8417-853C24454D09}"/>
              </a:ext>
            </a:extLst>
          </p:cNvPr>
          <p:cNvGrpSpPr/>
          <p:nvPr/>
        </p:nvGrpSpPr>
        <p:grpSpPr>
          <a:xfrm>
            <a:off x="1686685" y="3924919"/>
            <a:ext cx="2570230" cy="480463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7DFE443-16BF-43C1-84B8-8F57B4BD15EB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1ª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7F36D27-7CF7-44FB-B3A9-A961944F018A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2ª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73C4350-8A00-4EAD-A07C-FFB8B0533253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3ª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7A0B426-E571-4971-8BBD-56BE6500A429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4ª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292C8A3-FCFD-46A5-BE17-12A5B626EC4C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5ª</a:t>
              </a:r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971CE10-D4CE-48BD-8BA6-1AE2C2CF1FB7}"/>
              </a:ext>
            </a:extLst>
          </p:cNvPr>
          <p:cNvCxnSpPr>
            <a:cxnSpLocks/>
          </p:cNvCxnSpPr>
          <p:nvPr/>
        </p:nvCxnSpPr>
        <p:spPr>
          <a:xfrm>
            <a:off x="1001307" y="4660635"/>
            <a:ext cx="4203862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993BCE6-A5D6-4A90-B8FF-03A3BBC07E43}"/>
              </a:ext>
            </a:extLst>
          </p:cNvPr>
          <p:cNvCxnSpPr>
            <a:cxnSpLocks/>
          </p:cNvCxnSpPr>
          <p:nvPr/>
        </p:nvCxnSpPr>
        <p:spPr>
          <a:xfrm>
            <a:off x="1001307" y="1048352"/>
            <a:ext cx="4113618" cy="0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42E0CD-7AFD-4BB6-A360-98FD605A7659}"/>
              </a:ext>
            </a:extLst>
          </p:cNvPr>
          <p:cNvSpPr txBox="1"/>
          <p:nvPr/>
        </p:nvSpPr>
        <p:spPr>
          <a:xfrm>
            <a:off x="505236" y="1377444"/>
            <a:ext cx="187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ln w="1905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ANÁ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8BBF65-6F52-4D88-A12A-1100441D6353}"/>
              </a:ext>
            </a:extLst>
          </p:cNvPr>
          <p:cNvSpPr txBox="1"/>
          <p:nvPr/>
        </p:nvSpPr>
        <p:spPr>
          <a:xfrm>
            <a:off x="533542" y="2015914"/>
            <a:ext cx="187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ln w="1905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C882F6-63B3-4203-8C61-6D0872CCE327}"/>
              </a:ext>
            </a:extLst>
          </p:cNvPr>
          <p:cNvSpPr txBox="1"/>
          <p:nvPr/>
        </p:nvSpPr>
        <p:spPr>
          <a:xfrm>
            <a:off x="522401" y="2654384"/>
            <a:ext cx="187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ln w="1905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E3F08AC-C288-4CD8-864A-CA3CDAA3EB88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79B3C1E-D3A7-4A6F-A955-07D8D55237AD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91F6693-32DE-49DF-AF87-2F79A091B790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CFC45AB-E82F-4706-82D3-EED48BE76304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9D326A1-9850-4CFC-BE8A-EBDA29E7E258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2DF1E92-B94C-4E81-BD0E-3180A24070C3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9E21DDE-ADFD-4403-850D-D64E31E67CDE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119C648-BDCF-4724-8245-713B29018430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BC6A011-8D82-4A0E-B792-A7F2ADFAD174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AD465FE-511E-4E7F-99C5-24D3871C361C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64A849B-49AB-4B34-B7F8-FF848619F8D5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718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85FD3C2-711E-44B9-BEFB-2B0F764F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9"/>
            <a:ext cx="5943600" cy="5934961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9E76E91-0256-45D1-AED1-335DFEB46345}"/>
              </a:ext>
            </a:extLst>
          </p:cNvPr>
          <p:cNvCxnSpPr>
            <a:cxnSpLocks/>
          </p:cNvCxnSpPr>
          <p:nvPr/>
        </p:nvCxnSpPr>
        <p:spPr>
          <a:xfrm>
            <a:off x="1161959" y="4667250"/>
            <a:ext cx="0" cy="75927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B9E659-B2A2-409E-A6DB-23F7A4BA2367}"/>
              </a:ext>
            </a:extLst>
          </p:cNvPr>
          <p:cNvSpPr txBox="1"/>
          <p:nvPr/>
        </p:nvSpPr>
        <p:spPr>
          <a:xfrm>
            <a:off x="471426" y="1943370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594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01E044B-A0F1-475D-9425-F63847F12006}"/>
              </a:ext>
            </a:extLst>
          </p:cNvPr>
          <p:cNvSpPr txBox="1"/>
          <p:nvPr/>
        </p:nvSpPr>
        <p:spPr>
          <a:xfrm>
            <a:off x="1240136" y="4693150"/>
            <a:ext cx="4436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55% das palavras começam com:</a:t>
            </a:r>
          </a:p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“a”, “c”, “p”, “s”, “f”, “r” ou “m”. As letras “a” ou “c” são responsáveis por iniciar 21% das palavras.</a:t>
            </a:r>
          </a:p>
        </p:txBody>
      </p:sp>
      <p:pic>
        <p:nvPicPr>
          <p:cNvPr id="46" name="Gráfico 45" descr="Informações com preenchimento sólido">
            <a:extLst>
              <a:ext uri="{FF2B5EF4-FFF2-40B4-BE49-F238E27FC236}">
                <a16:creationId xmlns:a16="http://schemas.microsoft.com/office/drawing/2014/main" id="{B81A592F-A36B-40E5-A4F4-977A76AC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3" y="4752393"/>
            <a:ext cx="597809" cy="597809"/>
          </a:xfrm>
          <a:prstGeom prst="rect">
            <a:avLst/>
          </a:prstGeom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860565EE-BC5C-4568-AE64-B0762C49BDB6}"/>
              </a:ext>
            </a:extLst>
          </p:cNvPr>
          <p:cNvSpPr/>
          <p:nvPr/>
        </p:nvSpPr>
        <p:spPr>
          <a:xfrm>
            <a:off x="441923" y="1838325"/>
            <a:ext cx="1596426" cy="25527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63E27B2E-59E1-4CB7-8F2D-F2ED952B4CEA}"/>
              </a:ext>
            </a:extLst>
          </p:cNvPr>
          <p:cNvGrpSpPr/>
          <p:nvPr/>
        </p:nvGrpSpPr>
        <p:grpSpPr>
          <a:xfrm>
            <a:off x="1736963" y="896669"/>
            <a:ext cx="2469671" cy="461665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AA983715-A107-4AC5-A761-835C3EB6A2F7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1ª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C7378A4-D069-4966-8132-EBC99E993DA8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684D348-2827-45C9-AE1D-0E6E569A33CE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CA9EAE7C-B2F0-4685-B91A-9B3ACFE605D9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1858279-3468-474C-8FA5-A34AF06D6E87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7003792-8398-4A55-92B9-A1070AE55C38}"/>
              </a:ext>
            </a:extLst>
          </p:cNvPr>
          <p:cNvSpPr txBox="1"/>
          <p:nvPr/>
        </p:nvSpPr>
        <p:spPr>
          <a:xfrm>
            <a:off x="970191" y="435004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Frequência das letras na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6368B8B-6348-46C4-A4CB-F87FB9233336}"/>
              </a:ext>
            </a:extLst>
          </p:cNvPr>
          <p:cNvSpPr txBox="1"/>
          <p:nvPr/>
        </p:nvSpPr>
        <p:spPr>
          <a:xfrm>
            <a:off x="970190" y="1407346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posição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4C7509-C090-439D-96C6-1DA3C9F9C234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4DC87B9-AF23-448F-81CE-DFA5BCA98881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177A607-8E8F-4F1A-B846-C4F25898DFDC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2DE60AE-7943-4DDD-ACA3-A5FA088260F0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6F977BD-3FA7-473D-B6A6-7AB264EA9198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1E8F3C7-B4D6-4223-96A4-9C27A3683D47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1C63EA4-C82A-455A-80FE-CFED20CC6050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F379A22-D691-4186-9326-8BE5FC80A8CF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D4FFE13-897E-4FD1-B8D2-72631320B93F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19FAF25-7B3C-4BE1-BD1D-47CA8DC468BB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023230C-479E-4090-91B0-5CD781F681C4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92F9A2-C65A-4341-A58E-A2349FFE6870}"/>
              </a:ext>
            </a:extLst>
          </p:cNvPr>
          <p:cNvSpPr txBox="1"/>
          <p:nvPr/>
        </p:nvSpPr>
        <p:spPr>
          <a:xfrm>
            <a:off x="1027648" y="1554289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04A801-B377-484B-8FD1-2DC2424A3F28}"/>
              </a:ext>
            </a:extLst>
          </p:cNvPr>
          <p:cNvSpPr txBox="1"/>
          <p:nvPr/>
        </p:nvSpPr>
        <p:spPr>
          <a:xfrm>
            <a:off x="2820040" y="1935675"/>
            <a:ext cx="2773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de Palavras: 5.481</a:t>
            </a:r>
            <a:endParaRPr lang="pt-BR" sz="10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0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C74644-20A7-44B3-8F30-D7E0B3A5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9"/>
            <a:ext cx="5943600" cy="5926422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9E76E91-0256-45D1-AED1-335DFEB46345}"/>
              </a:ext>
            </a:extLst>
          </p:cNvPr>
          <p:cNvCxnSpPr>
            <a:cxnSpLocks/>
          </p:cNvCxnSpPr>
          <p:nvPr/>
        </p:nvCxnSpPr>
        <p:spPr>
          <a:xfrm>
            <a:off x="1161959" y="4667250"/>
            <a:ext cx="0" cy="75927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01E044B-A0F1-475D-9425-F63847F12006}"/>
              </a:ext>
            </a:extLst>
          </p:cNvPr>
          <p:cNvSpPr txBox="1"/>
          <p:nvPr/>
        </p:nvSpPr>
        <p:spPr>
          <a:xfrm>
            <a:off x="1286559" y="4658549"/>
            <a:ext cx="364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Somente </a:t>
            </a:r>
            <a:r>
              <a:rPr lang="pt-BR" sz="16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26%</a:t>
            </a:r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das palavras não apresentam uma vogal na sua segunda letra.</a:t>
            </a:r>
          </a:p>
        </p:txBody>
      </p:sp>
      <p:pic>
        <p:nvPicPr>
          <p:cNvPr id="46" name="Gráfico 45" descr="Informações com preenchimento sólido">
            <a:extLst>
              <a:ext uri="{FF2B5EF4-FFF2-40B4-BE49-F238E27FC236}">
                <a16:creationId xmlns:a16="http://schemas.microsoft.com/office/drawing/2014/main" id="{B81A592F-A36B-40E5-A4F4-977A76AC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3" y="4752393"/>
            <a:ext cx="597809" cy="59780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B2926B1-E72B-438C-B628-CAD0F2187D2E}"/>
              </a:ext>
            </a:extLst>
          </p:cNvPr>
          <p:cNvSpPr/>
          <p:nvPr/>
        </p:nvSpPr>
        <p:spPr>
          <a:xfrm>
            <a:off x="1651415" y="2876550"/>
            <a:ext cx="4003217" cy="159067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4B96FBB-6AC9-41B6-9ECC-0D9B7C68712A}"/>
              </a:ext>
            </a:extLst>
          </p:cNvPr>
          <p:cNvGrpSpPr/>
          <p:nvPr/>
        </p:nvGrpSpPr>
        <p:grpSpPr>
          <a:xfrm>
            <a:off x="1736963" y="896669"/>
            <a:ext cx="2469671" cy="461665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13F960A-83FB-401E-8306-782B19C4762A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0B8B63F-12E9-4F45-8D5F-9C52588F4BD2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2ª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2DB2E921-2488-4519-BAC1-5D9AF38AD1FB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933E6BA-AC21-4119-B48A-427EC9F0E8AB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9A6D400F-D73F-41FF-A41B-6FB650DF99D4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D4D4FB-F3B1-4492-93B9-5B6D2F33800C}"/>
              </a:ext>
            </a:extLst>
          </p:cNvPr>
          <p:cNvSpPr txBox="1"/>
          <p:nvPr/>
        </p:nvSpPr>
        <p:spPr>
          <a:xfrm>
            <a:off x="970191" y="435004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Frequência das letras na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86693B-D411-4F2E-A31F-41FEA03F68ED}"/>
              </a:ext>
            </a:extLst>
          </p:cNvPr>
          <p:cNvSpPr txBox="1"/>
          <p:nvPr/>
        </p:nvSpPr>
        <p:spPr>
          <a:xfrm>
            <a:off x="970190" y="1407346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posição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43C27B3-6323-4EE7-A909-66DB691A7623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ECF462B-3B09-47EF-B0BF-1857CECD9C79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A0A3552-037D-429F-B1D5-9266759CD276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3184D13-E1A9-4CD6-8888-827E98B2FE0E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A14804F-BE2D-4E0E-891C-C28EA1835694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635190E-007F-4829-94A3-A116310C5461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32DB10C-A1B4-4C5F-BC9A-CA9F6EAD33BE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8F36E00-FF53-4CA2-BA99-E80D9F253A49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E482C57-2CE8-4856-BBCC-4BFB6B3205F5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E524A55-A9F2-4146-AADA-BD437C533EFF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A1CAFCE-514A-4960-AB0B-1A1AD1995723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84E957-BF43-4031-84AE-E7ED950E9533}"/>
              </a:ext>
            </a:extLst>
          </p:cNvPr>
          <p:cNvSpPr txBox="1"/>
          <p:nvPr/>
        </p:nvSpPr>
        <p:spPr>
          <a:xfrm>
            <a:off x="3456829" y="2653738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26%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C8D6E12-C2AD-4873-822A-9EDC9C71EE52}"/>
              </a:ext>
            </a:extLst>
          </p:cNvPr>
          <p:cNvSpPr txBox="1"/>
          <p:nvPr/>
        </p:nvSpPr>
        <p:spPr>
          <a:xfrm>
            <a:off x="2820040" y="1935675"/>
            <a:ext cx="2773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de Palavras: 5.481</a:t>
            </a:r>
            <a:endParaRPr lang="pt-BR" sz="10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EB12-21BD-4678-A1FA-E4E02D6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4E344-CCC2-4E52-9248-38EE6897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12452-6510-4EEF-ADB7-F16ED772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5943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46DD96C-C97D-4CA3-99F2-89797D178A2D}"/>
              </a:ext>
            </a:extLst>
          </p:cNvPr>
          <p:cNvGrpSpPr/>
          <p:nvPr/>
        </p:nvGrpSpPr>
        <p:grpSpPr>
          <a:xfrm>
            <a:off x="1736963" y="896669"/>
            <a:ext cx="2469671" cy="461665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7DEF57E-8AC1-4B46-A92C-C32B875022F9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985753B-024D-43F0-B9E8-0F0AF68A8033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D3F85E5-399D-4414-AD4C-C4CD6D2175EF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3ª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7857D04-9798-4030-A8CC-580E3E69AC8C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EDD0948-933A-43B4-A265-D4F8AB5286DA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281DC1-F1B4-4E5D-B897-C337F8D8C4E2}"/>
              </a:ext>
            </a:extLst>
          </p:cNvPr>
          <p:cNvSpPr txBox="1"/>
          <p:nvPr/>
        </p:nvSpPr>
        <p:spPr>
          <a:xfrm>
            <a:off x="970191" y="435004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Frequência das letras na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942634-19B0-482F-B4E9-91114D39F13B}"/>
              </a:ext>
            </a:extLst>
          </p:cNvPr>
          <p:cNvCxnSpPr>
            <a:cxnSpLocks/>
          </p:cNvCxnSpPr>
          <p:nvPr/>
        </p:nvCxnSpPr>
        <p:spPr>
          <a:xfrm>
            <a:off x="1161959" y="4667250"/>
            <a:ext cx="0" cy="75927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07239B-344E-498D-936B-FD710B0099C5}"/>
              </a:ext>
            </a:extLst>
          </p:cNvPr>
          <p:cNvSpPr txBox="1"/>
          <p:nvPr/>
        </p:nvSpPr>
        <p:spPr>
          <a:xfrm>
            <a:off x="1286559" y="4687861"/>
            <a:ext cx="3942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 letra “r” está presente na terceira posição em 12% das palavras, seguido da letras “i”, “n” e “l“ que somadas representam 25%.</a:t>
            </a:r>
          </a:p>
        </p:txBody>
      </p:sp>
      <p:pic>
        <p:nvPicPr>
          <p:cNvPr id="15" name="Gráfico 14" descr="Informações com preenchimento sólido">
            <a:extLst>
              <a:ext uri="{FF2B5EF4-FFF2-40B4-BE49-F238E27FC236}">
                <a16:creationId xmlns:a16="http://schemas.microsoft.com/office/drawing/2014/main" id="{1B17F2B5-92C9-42EC-9238-DC370A83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3" y="4752393"/>
            <a:ext cx="597809" cy="59780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11C328-C7BC-481F-9F4D-4A070C7EB18E}"/>
              </a:ext>
            </a:extLst>
          </p:cNvPr>
          <p:cNvSpPr txBox="1"/>
          <p:nvPr/>
        </p:nvSpPr>
        <p:spPr>
          <a:xfrm>
            <a:off x="970190" y="1407346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posição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2AFEADB-C80B-47A4-9660-1AAE2B069858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30A8E19-D828-4EA1-94B6-20D6EF5F37AC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DDDCFD2-18AC-4870-BF49-FE1B820E09C1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F79A1A4-21DA-4C4B-8030-90A45816201D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EE601CF-FE47-4E8B-AD0D-117E279ED6A3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4FFB2AD-4AD4-4343-B21D-EDD8C0D32F34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F6C89E5-ACCC-4462-8E7C-B2109AE3180D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F46D0F-34DA-41E5-995C-5376FB2553DB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AD80B34-6BD2-4CED-A763-0C12F97B5C2C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A83E96E-28C9-4E78-8BB6-0756C984FF1E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7926FAE-4E33-4DF0-8041-7F14AF602A59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F2F516-D48C-4B44-BE27-D429D14C02C6}"/>
              </a:ext>
            </a:extLst>
          </p:cNvPr>
          <p:cNvSpPr/>
          <p:nvPr/>
        </p:nvSpPr>
        <p:spPr>
          <a:xfrm>
            <a:off x="783769" y="2351341"/>
            <a:ext cx="597810" cy="200449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3A675-8535-492B-9F18-EFD3B2C69130}"/>
              </a:ext>
            </a:extLst>
          </p:cNvPr>
          <p:cNvSpPr/>
          <p:nvPr/>
        </p:nvSpPr>
        <p:spPr>
          <a:xfrm>
            <a:off x="530814" y="1954784"/>
            <a:ext cx="252955" cy="231883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058B61-6CC0-458F-9D14-D09B4D4278FF}"/>
              </a:ext>
            </a:extLst>
          </p:cNvPr>
          <p:cNvSpPr txBox="1"/>
          <p:nvPr/>
        </p:nvSpPr>
        <p:spPr>
          <a:xfrm>
            <a:off x="451977" y="1689607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12%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185BC02-57C7-4CFA-A696-526C63AFE499}"/>
              </a:ext>
            </a:extLst>
          </p:cNvPr>
          <p:cNvSpPr txBox="1"/>
          <p:nvPr/>
        </p:nvSpPr>
        <p:spPr>
          <a:xfrm>
            <a:off x="877360" y="2081976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66CAAD1-719A-4111-BF37-5742A96B16D3}"/>
              </a:ext>
            </a:extLst>
          </p:cNvPr>
          <p:cNvSpPr txBox="1"/>
          <p:nvPr/>
        </p:nvSpPr>
        <p:spPr>
          <a:xfrm>
            <a:off x="2820040" y="1935675"/>
            <a:ext cx="2773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de Palavras: 5.481</a:t>
            </a:r>
            <a:endParaRPr lang="pt-BR" sz="10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DD5D748-14C1-4F82-8B28-2BFF55C4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"/>
            <a:ext cx="5943600" cy="5934986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942634-19B0-482F-B4E9-91114D39F13B}"/>
              </a:ext>
            </a:extLst>
          </p:cNvPr>
          <p:cNvCxnSpPr>
            <a:cxnSpLocks/>
          </p:cNvCxnSpPr>
          <p:nvPr/>
        </p:nvCxnSpPr>
        <p:spPr>
          <a:xfrm>
            <a:off x="1161959" y="4667250"/>
            <a:ext cx="0" cy="75927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07239B-344E-498D-936B-FD710B0099C5}"/>
              </a:ext>
            </a:extLst>
          </p:cNvPr>
          <p:cNvSpPr txBox="1"/>
          <p:nvPr/>
        </p:nvSpPr>
        <p:spPr>
          <a:xfrm>
            <a:off x="1286558" y="4687861"/>
            <a:ext cx="400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53% das palavras apresentam uma das vogais: “a”, “e”, “i” ou “o” na sua quarta posição. </a:t>
            </a:r>
          </a:p>
        </p:txBody>
      </p:sp>
      <p:pic>
        <p:nvPicPr>
          <p:cNvPr id="15" name="Gráfico 14" descr="Informações com preenchimento sólido">
            <a:extLst>
              <a:ext uri="{FF2B5EF4-FFF2-40B4-BE49-F238E27FC236}">
                <a16:creationId xmlns:a16="http://schemas.microsoft.com/office/drawing/2014/main" id="{1B17F2B5-92C9-42EC-9238-DC370A83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3" y="4752393"/>
            <a:ext cx="597809" cy="59780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534A3D7-2059-47B7-A189-124AAE878D61}"/>
              </a:ext>
            </a:extLst>
          </p:cNvPr>
          <p:cNvSpPr/>
          <p:nvPr/>
        </p:nvSpPr>
        <p:spPr>
          <a:xfrm>
            <a:off x="466982" y="2057400"/>
            <a:ext cx="1009394" cy="227647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1F0CC22-16A2-4EA5-A0FF-9B44EFB80E34}"/>
              </a:ext>
            </a:extLst>
          </p:cNvPr>
          <p:cNvGrpSpPr/>
          <p:nvPr/>
        </p:nvGrpSpPr>
        <p:grpSpPr>
          <a:xfrm>
            <a:off x="1736963" y="896669"/>
            <a:ext cx="2469671" cy="461665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097AD25-8C17-4382-AF7F-C9E5FB4B8AF8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A8F8454-4CA9-4917-A637-79627AC1A76A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0730E807-A024-4A4B-A111-D2DE497FE0F9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23EDFC2E-815E-44D9-BB33-DEEEA839766F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4ª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BC0A38F-3101-4738-826D-7CBBF3624D49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B960A3-FBA8-46FC-A792-747DA203F348}"/>
              </a:ext>
            </a:extLst>
          </p:cNvPr>
          <p:cNvSpPr txBox="1"/>
          <p:nvPr/>
        </p:nvSpPr>
        <p:spPr>
          <a:xfrm>
            <a:off x="970191" y="435004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Frequência das letras na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857C69-0913-4B6D-A257-11EEF7ACBB13}"/>
              </a:ext>
            </a:extLst>
          </p:cNvPr>
          <p:cNvSpPr txBox="1"/>
          <p:nvPr/>
        </p:nvSpPr>
        <p:spPr>
          <a:xfrm>
            <a:off x="970190" y="1407346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posição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402ECC-6236-47B8-8ECE-2C826A08456B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AAD65E0-2885-4E97-BD7B-1AAB9FF1C37E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F58C456-1E7A-4B14-8C6E-A77743815D33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1E764F9-FAEE-44ED-8FE6-F550EDF61749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108A1BC-5902-4BA1-90BD-E7F7345527D1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52C0A96-B778-4A0D-8690-6878994F3183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C0363B9-3431-4319-80F5-A73CE35D4F6A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0D3D414-00AA-46B3-BA01-6D1F02535B88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960F38D-77F1-4939-AC22-A3FCEA79E2FA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CEC8417-DC20-4E67-8517-A5BD5C9A09D1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E3CBCFF-4A50-4ED0-8B0A-F86CDE4756D9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F25FD62-AE15-4DB0-BC58-6F4E1C709808}"/>
              </a:ext>
            </a:extLst>
          </p:cNvPr>
          <p:cNvSpPr txBox="1"/>
          <p:nvPr/>
        </p:nvSpPr>
        <p:spPr>
          <a:xfrm>
            <a:off x="740827" y="1761166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53%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3BE8B40-2C8D-4D0A-B669-E2826EFEFF85}"/>
              </a:ext>
            </a:extLst>
          </p:cNvPr>
          <p:cNvSpPr txBox="1"/>
          <p:nvPr/>
        </p:nvSpPr>
        <p:spPr>
          <a:xfrm>
            <a:off x="2820040" y="1935675"/>
            <a:ext cx="2773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de Palavras: 5.481</a:t>
            </a:r>
            <a:endParaRPr lang="pt-BR" sz="10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1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1A1155-25C9-4ADB-83E4-E9D905BF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59436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942634-19B0-482F-B4E9-91114D39F13B}"/>
              </a:ext>
            </a:extLst>
          </p:cNvPr>
          <p:cNvCxnSpPr>
            <a:cxnSpLocks/>
          </p:cNvCxnSpPr>
          <p:nvPr/>
        </p:nvCxnSpPr>
        <p:spPr>
          <a:xfrm>
            <a:off x="1161959" y="4667250"/>
            <a:ext cx="0" cy="759275"/>
          </a:xfrm>
          <a:prstGeom prst="line">
            <a:avLst/>
          </a:prstGeom>
          <a:ln w="28575">
            <a:solidFill>
              <a:schemeClr val="bg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07239B-344E-498D-936B-FD710B0099C5}"/>
              </a:ext>
            </a:extLst>
          </p:cNvPr>
          <p:cNvSpPr txBox="1"/>
          <p:nvPr/>
        </p:nvSpPr>
        <p:spPr>
          <a:xfrm>
            <a:off x="1286558" y="4687861"/>
            <a:ext cx="339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60% das palavras terminam com a letra “a”, “o” ou “s”.</a:t>
            </a:r>
          </a:p>
        </p:txBody>
      </p:sp>
      <p:pic>
        <p:nvPicPr>
          <p:cNvPr id="15" name="Gráfico 14" descr="Informações com preenchimento sólido">
            <a:extLst>
              <a:ext uri="{FF2B5EF4-FFF2-40B4-BE49-F238E27FC236}">
                <a16:creationId xmlns:a16="http://schemas.microsoft.com/office/drawing/2014/main" id="{1B17F2B5-92C9-42EC-9238-DC370A83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3" y="4752393"/>
            <a:ext cx="597809" cy="59780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534A3D7-2059-47B7-A189-124AAE878D61}"/>
              </a:ext>
            </a:extLst>
          </p:cNvPr>
          <p:cNvSpPr/>
          <p:nvPr/>
        </p:nvSpPr>
        <p:spPr>
          <a:xfrm>
            <a:off x="542927" y="2057400"/>
            <a:ext cx="1066793" cy="227647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B08041-F540-4884-9CAB-4B866D0EBB41}"/>
              </a:ext>
            </a:extLst>
          </p:cNvPr>
          <p:cNvGrpSpPr/>
          <p:nvPr/>
        </p:nvGrpSpPr>
        <p:grpSpPr>
          <a:xfrm>
            <a:off x="1736963" y="896669"/>
            <a:ext cx="2469671" cy="461665"/>
            <a:chOff x="1255117" y="3956783"/>
            <a:chExt cx="3435755" cy="642259"/>
          </a:xfrm>
          <a:solidFill>
            <a:schemeClr val="bg1">
              <a:alpha val="45000"/>
            </a:schemeClr>
          </a:solidFill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06D56F3E-64B8-4C68-B682-13CA2E03E9ED}"/>
                </a:ext>
              </a:extLst>
            </p:cNvPr>
            <p:cNvSpPr/>
            <p:nvPr/>
          </p:nvSpPr>
          <p:spPr>
            <a:xfrm>
              <a:off x="1255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1FCA8FA-3BEE-40D9-845F-B7F33BA51F10}"/>
                </a:ext>
              </a:extLst>
            </p:cNvPr>
            <p:cNvSpPr/>
            <p:nvPr/>
          </p:nvSpPr>
          <p:spPr>
            <a:xfrm>
              <a:off x="1967117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42FD657-D30F-4B89-9573-FADFCF11E54E}"/>
                </a:ext>
              </a:extLst>
            </p:cNvPr>
            <p:cNvSpPr/>
            <p:nvPr/>
          </p:nvSpPr>
          <p:spPr>
            <a:xfrm>
              <a:off x="2679116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EB49E15-ABD8-431E-BB97-213D712124BF}"/>
                </a:ext>
              </a:extLst>
            </p:cNvPr>
            <p:cNvSpPr/>
            <p:nvPr/>
          </p:nvSpPr>
          <p:spPr>
            <a:xfrm>
              <a:off x="3379169" y="3956783"/>
              <a:ext cx="611650" cy="642259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208B2A5F-A463-40AB-90F9-CDFE06777258}"/>
                </a:ext>
              </a:extLst>
            </p:cNvPr>
            <p:cNvSpPr/>
            <p:nvPr/>
          </p:nvSpPr>
          <p:spPr>
            <a:xfrm>
              <a:off x="4079222" y="3956783"/>
              <a:ext cx="611650" cy="642259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5ª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B930D91-474C-4C01-9E6A-7861AABDE8FB}"/>
              </a:ext>
            </a:extLst>
          </p:cNvPr>
          <p:cNvSpPr txBox="1"/>
          <p:nvPr/>
        </p:nvSpPr>
        <p:spPr>
          <a:xfrm>
            <a:off x="970191" y="435004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Frequência das letras na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EDB0D4-D02A-44C5-92D3-A1D0317380F5}"/>
              </a:ext>
            </a:extLst>
          </p:cNvPr>
          <p:cNvSpPr txBox="1"/>
          <p:nvPr/>
        </p:nvSpPr>
        <p:spPr>
          <a:xfrm>
            <a:off x="970190" y="1407346"/>
            <a:ext cx="40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posição</a:t>
            </a:r>
            <a:endParaRPr lang="pt-BR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75114E2-620E-4C5C-AE3C-48663D18E4F2}"/>
              </a:ext>
            </a:extLst>
          </p:cNvPr>
          <p:cNvGrpSpPr/>
          <p:nvPr/>
        </p:nvGrpSpPr>
        <p:grpSpPr>
          <a:xfrm>
            <a:off x="2106635" y="221906"/>
            <a:ext cx="1730329" cy="151620"/>
            <a:chOff x="933649" y="335401"/>
            <a:chExt cx="3844635" cy="336886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E03F6F5-CB9B-400B-89EF-40F8EE0464B9}"/>
                </a:ext>
              </a:extLst>
            </p:cNvPr>
            <p:cNvSpPr/>
            <p:nvPr/>
          </p:nvSpPr>
          <p:spPr>
            <a:xfrm>
              <a:off x="933649" y="335402"/>
              <a:ext cx="336885" cy="33688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2D87BFC-C3F8-42E9-BD40-63EA538C4F96}"/>
                </a:ext>
              </a:extLst>
            </p:cNvPr>
            <p:cNvSpPr/>
            <p:nvPr/>
          </p:nvSpPr>
          <p:spPr>
            <a:xfrm>
              <a:off x="132208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E5CFA12-0F9B-400C-8D3C-4546E942D9DA}"/>
                </a:ext>
              </a:extLst>
            </p:cNvPr>
            <p:cNvSpPr/>
            <p:nvPr/>
          </p:nvSpPr>
          <p:spPr>
            <a:xfrm>
              <a:off x="1710525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0E7B884-70B8-4AAC-87DF-3DDFAFF9F11E}"/>
                </a:ext>
              </a:extLst>
            </p:cNvPr>
            <p:cNvSpPr/>
            <p:nvPr/>
          </p:nvSpPr>
          <p:spPr>
            <a:xfrm>
              <a:off x="2104867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07A2E29-21D1-4658-908A-818AC6DA3439}"/>
                </a:ext>
              </a:extLst>
            </p:cNvPr>
            <p:cNvSpPr/>
            <p:nvPr/>
          </p:nvSpPr>
          <p:spPr>
            <a:xfrm>
              <a:off x="249330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B4BE3A5-00C9-4782-B84A-8A3D2AAA1681}"/>
                </a:ext>
              </a:extLst>
            </p:cNvPr>
            <p:cNvSpPr/>
            <p:nvPr/>
          </p:nvSpPr>
          <p:spPr>
            <a:xfrm>
              <a:off x="2881743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9E76FEE-01AD-4BC9-BBB0-7AA19EB588C4}"/>
                </a:ext>
              </a:extLst>
            </p:cNvPr>
            <p:cNvSpPr/>
            <p:nvPr/>
          </p:nvSpPr>
          <p:spPr>
            <a:xfrm>
              <a:off x="3276085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3024B6E9-B0ED-4675-8BC5-064907892842}"/>
                </a:ext>
              </a:extLst>
            </p:cNvPr>
            <p:cNvSpPr/>
            <p:nvPr/>
          </p:nvSpPr>
          <p:spPr>
            <a:xfrm>
              <a:off x="3664523" y="335402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969874-1869-4909-951E-945C4CF010D2}"/>
                </a:ext>
              </a:extLst>
            </p:cNvPr>
            <p:cNvSpPr/>
            <p:nvPr/>
          </p:nvSpPr>
          <p:spPr>
            <a:xfrm>
              <a:off x="4052961" y="335401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D9DB30A-31E3-4E72-AA3C-6289E8D71139}"/>
                </a:ext>
              </a:extLst>
            </p:cNvPr>
            <p:cNvSpPr/>
            <p:nvPr/>
          </p:nvSpPr>
          <p:spPr>
            <a:xfrm>
              <a:off x="4441399" y="335401"/>
              <a:ext cx="336885" cy="336885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0F6743-D041-4B24-A217-668984495F10}"/>
              </a:ext>
            </a:extLst>
          </p:cNvPr>
          <p:cNvSpPr txBox="1"/>
          <p:nvPr/>
        </p:nvSpPr>
        <p:spPr>
          <a:xfrm>
            <a:off x="834418" y="1776678"/>
            <a:ext cx="410627" cy="206705"/>
          </a:xfrm>
          <a:prstGeom prst="rect">
            <a:avLst/>
          </a:prstGeom>
          <a:solidFill>
            <a:schemeClr val="bg1"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72AA485-7061-465A-9469-195CB40B4BA9}"/>
              </a:ext>
            </a:extLst>
          </p:cNvPr>
          <p:cNvSpPr txBox="1"/>
          <p:nvPr/>
        </p:nvSpPr>
        <p:spPr>
          <a:xfrm>
            <a:off x="2820040" y="1935675"/>
            <a:ext cx="2773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de Palavras: 5.481</a:t>
            </a:r>
            <a:endParaRPr lang="pt-BR" sz="1000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99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564</Words>
  <Application>Microsoft Office PowerPoint</Application>
  <PresentationFormat>Personalizar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Semibold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Vinicius V. Santos</dc:creator>
  <cp:lastModifiedBy>Claudio Vinicius V. Santos</cp:lastModifiedBy>
  <cp:revision>5</cp:revision>
  <dcterms:created xsi:type="dcterms:W3CDTF">2022-03-28T23:52:57Z</dcterms:created>
  <dcterms:modified xsi:type="dcterms:W3CDTF">2022-03-30T17:54:30Z</dcterms:modified>
</cp:coreProperties>
</file>