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9388475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5B05D-0A56-2289-7FB5-473218774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2B7DBD-FAAB-26B8-EBDD-FB5208B2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ED41D-1FEE-583F-6A96-05901E0B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6195DC-09DE-90D2-9BAE-B34BEF54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BFE73-3662-C83C-922F-D3AC2F3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261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5DCC3-C0BD-306C-D8B0-BBF084B6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DB30A9-3CAF-D825-77C3-5507E163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28306-B7A9-B918-9BB9-461B68D4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2365B-9947-2A2B-F975-9B756D50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CC552-F76D-9E73-6A4F-00326F6E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057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5BAE9-1A92-AADA-49F8-0C35A6EC0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F62E42-1867-7108-2F9E-78AFBDD2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10C78-A59B-A5B2-08D9-2AC7A02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F30F1-809D-9CA3-23A0-A9B1E30A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E1904-2E7D-6AAE-D4FE-F8116048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0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A9CF2-3BC6-AB78-7DD7-263CF651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F8EB-3233-0C58-F6B3-C4277A73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97D1F-70E2-3537-9F0B-9CA6954D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CB49F-E0F3-9CA3-5693-278C175D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6E9AB-F6B4-893F-EE7F-AD5DA13E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072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F91F3-3EF2-E623-47F6-91F72137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636CF6-40BF-BC8F-EC28-829FA392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76D5D-0D35-F126-4042-575B86CD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8F768-4214-DBCF-97FB-0F5F5EEA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3B72B9-BDDE-ECAB-B6B8-D9E2C662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55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0493D-0A90-1FF5-2896-1D5E10E5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D0A4C-0DD0-424B-EE6E-B6559DF05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8E002F-B492-8B6D-5D50-181B3800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B7D2A-0AAF-214C-55C7-AD3F4E7B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511662-A924-BF16-55A8-138E5BFE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D5223F-837B-82AB-62AE-12F0F0D7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7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D0ED2-F854-D8F8-7A1A-4051B476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FC2325-6C10-7912-6684-C2571A34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89106F-3A92-968F-E620-55EE4231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679952-0A3B-2B92-E316-05C596A32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FACB1E-795E-00B5-10A9-0884E994D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08CC83-70A2-4452-5037-F6FCCC84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E1A80B-F6E5-7E26-1940-B47787E1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BDDD18-CC11-1F14-D4A8-2C41396B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9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23F34-E077-82E1-D523-F17C494D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B881FD-7405-4336-9123-11EEAECF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EF22A0-7098-CB28-A421-4907F153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7EFF66-18CE-29F5-0C45-8D35DD38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18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C1256F-4A5B-51B1-897A-D7E34C18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2648A1-3131-4AE3-7962-5FB07B9D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CE7F40-A454-EA7E-BC89-4EF717B7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7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50FF-80DD-2912-B580-3564C8BF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DF0E98-E37B-ABE0-8264-7A45B54A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5352E-C606-FEF2-5882-0F2816B1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112B89-5906-D833-8627-4340A77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C178ED-0288-5251-9129-7F9E6483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127D88-B34D-0FE8-188A-77880890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729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C1A2D-30EC-3BAA-DA2A-198F2B5F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68ACD3-32D0-5AED-2C77-3DEDD5E42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8FCCA-B061-EB12-6DAE-FD05D463D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5D77F-6495-0CDC-4A62-5C3CDCCA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234A6-8319-9E50-9DE6-E2177989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94EE5-B311-777A-7957-CC1A3802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14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DE54E2-1CE6-A604-575F-A2E20AF0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6AC1F1-6FF3-9FC2-834A-1D6A36F9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4FC1A-318F-9931-F839-994B17A25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3396-96C7-43AB-A39F-3636AD204ADD}" type="datetimeFigureOut">
              <a:rPr lang="es-CL" smtClean="0"/>
              <a:t>21-05-2022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B02C9-B942-A0F1-A32C-CA4617568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37D6A5-D452-8EF7-3A91-719C7D676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9329-1967-43EC-A40C-370BBD72F7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415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9DE888E-7072-ABF6-6505-9C9FB1FE3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320"/>
              </p:ext>
            </p:extLst>
          </p:nvPr>
        </p:nvGraphicFramePr>
        <p:xfrm>
          <a:off x="5400964" y="751685"/>
          <a:ext cx="2149670" cy="3394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049">
                  <a:extLst>
                    <a:ext uri="{9D8B030D-6E8A-4147-A177-3AD203B41FA5}">
                      <a16:colId xmlns:a16="http://schemas.microsoft.com/office/drawing/2014/main" val="2054628623"/>
                    </a:ext>
                  </a:extLst>
                </a:gridCol>
                <a:gridCol w="586274">
                  <a:extLst>
                    <a:ext uri="{9D8B030D-6E8A-4147-A177-3AD203B41FA5}">
                      <a16:colId xmlns:a16="http://schemas.microsoft.com/office/drawing/2014/main" val="3126784823"/>
                    </a:ext>
                  </a:extLst>
                </a:gridCol>
                <a:gridCol w="476347">
                  <a:extLst>
                    <a:ext uri="{9D8B030D-6E8A-4147-A177-3AD203B41FA5}">
                      <a16:colId xmlns:a16="http://schemas.microsoft.com/office/drawing/2014/main" val="357292974"/>
                    </a:ext>
                  </a:extLst>
                </a:gridCol>
              </a:tblGrid>
              <a:tr h="19968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Tabla: </a:t>
                      </a:r>
                      <a:r>
                        <a:rPr lang="es-CL" sz="1000" u="none" strike="noStrike" dirty="0" err="1">
                          <a:effectLst/>
                        </a:rPr>
                        <a:t>sga_oc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16141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Campo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Tipo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Largo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653756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id (</a:t>
                      </a:r>
                      <a:r>
                        <a:rPr lang="es-CL" sz="1000" u="none" strike="noStrike" dirty="0" err="1">
                          <a:effectLst/>
                        </a:rPr>
                        <a:t>increment</a:t>
                      </a:r>
                      <a:r>
                        <a:rPr lang="es-CL" sz="1000" u="none" strike="noStrike" dirty="0">
                          <a:effectLst/>
                        </a:rPr>
                        <a:t>)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0983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fecha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date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 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57008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nro_oc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15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99138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proveedor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200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29281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moneda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20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34448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f_pago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74474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ceco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44229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observaciones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979124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cantidad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90171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u_medida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15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79491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producto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200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945638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item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200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89874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valor_unit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15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41509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valor_exento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15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00225"/>
                  </a:ext>
                </a:extLst>
              </a:tr>
              <a:tr h="1996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rut_empresa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</a:rPr>
                        <a:t>20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5572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4108CD3-74DC-F883-EA0B-F25D7A638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22955"/>
              </p:ext>
            </p:extLst>
          </p:nvPr>
        </p:nvGraphicFramePr>
        <p:xfrm>
          <a:off x="553604" y="751685"/>
          <a:ext cx="1896745" cy="2508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890">
                  <a:extLst>
                    <a:ext uri="{9D8B030D-6E8A-4147-A177-3AD203B41FA5}">
                      <a16:colId xmlns:a16="http://schemas.microsoft.com/office/drawing/2014/main" val="793332741"/>
                    </a:ext>
                  </a:extLst>
                </a:gridCol>
                <a:gridCol w="526265">
                  <a:extLst>
                    <a:ext uri="{9D8B030D-6E8A-4147-A177-3AD203B41FA5}">
                      <a16:colId xmlns:a16="http://schemas.microsoft.com/office/drawing/2014/main" val="201346038"/>
                    </a:ext>
                  </a:extLst>
                </a:gridCol>
                <a:gridCol w="427590">
                  <a:extLst>
                    <a:ext uri="{9D8B030D-6E8A-4147-A177-3AD203B41FA5}">
                      <a16:colId xmlns:a16="http://schemas.microsoft.com/office/drawing/2014/main" val="2801598467"/>
                    </a:ext>
                  </a:extLst>
                </a:gridCol>
              </a:tblGrid>
              <a:tr h="19298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Tabla: proveedores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07904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Campo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Tipo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Largo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0729672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id (increment)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3238155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200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4483541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rut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20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7794200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direccion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8298520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681092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ciudad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7798559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telefono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9388296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contacto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7042588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mail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34246717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tipo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9179322"/>
                  </a:ext>
                </a:extLst>
              </a:tr>
              <a:tr h="19298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rut_empresa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</a:rPr>
                        <a:t>50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33933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727F03F-B1A2-51EF-C9D7-3AFF876FD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29126"/>
              </p:ext>
            </p:extLst>
          </p:nvPr>
        </p:nvGraphicFramePr>
        <p:xfrm>
          <a:off x="6442641" y="4825151"/>
          <a:ext cx="1651000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728">
                  <a:extLst>
                    <a:ext uri="{9D8B030D-6E8A-4147-A177-3AD203B41FA5}">
                      <a16:colId xmlns:a16="http://schemas.microsoft.com/office/drawing/2014/main" val="3058645389"/>
                    </a:ext>
                  </a:extLst>
                </a:gridCol>
                <a:gridCol w="458081">
                  <a:extLst>
                    <a:ext uri="{9D8B030D-6E8A-4147-A177-3AD203B41FA5}">
                      <a16:colId xmlns:a16="http://schemas.microsoft.com/office/drawing/2014/main" val="1585878647"/>
                    </a:ext>
                  </a:extLst>
                </a:gridCol>
                <a:gridCol w="372191">
                  <a:extLst>
                    <a:ext uri="{9D8B030D-6E8A-4147-A177-3AD203B41FA5}">
                      <a16:colId xmlns:a16="http://schemas.microsoft.com/office/drawing/2014/main" val="2574400031"/>
                    </a:ext>
                  </a:extLst>
                </a:gridCol>
              </a:tblGrid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Tabla: </a:t>
                      </a:r>
                      <a:r>
                        <a:rPr lang="es-CL" sz="1000" u="none" strike="noStrike" dirty="0" err="1">
                          <a:effectLst/>
                        </a:rPr>
                        <a:t>sga_moneda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848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Campo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Tipo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Largo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55859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id (</a:t>
                      </a:r>
                      <a:r>
                        <a:rPr lang="es-CL" sz="1000" u="none" strike="noStrike" dirty="0" err="1">
                          <a:effectLst/>
                        </a:rPr>
                        <a:t>increment</a:t>
                      </a:r>
                      <a:r>
                        <a:rPr lang="es-CL" sz="1000" u="none" strike="noStrike" dirty="0">
                          <a:effectLst/>
                        </a:rPr>
                        <a:t>)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80157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tipo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00912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pais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475106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rut_empresa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</a:rPr>
                        <a:t>15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347589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40D40B6-EA93-5CC8-DB87-7984C0B21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71187"/>
              </p:ext>
            </p:extLst>
          </p:nvPr>
        </p:nvGraphicFramePr>
        <p:xfrm>
          <a:off x="9671024" y="5391889"/>
          <a:ext cx="2149670" cy="1252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913">
                  <a:extLst>
                    <a:ext uri="{9D8B030D-6E8A-4147-A177-3AD203B41FA5}">
                      <a16:colId xmlns:a16="http://schemas.microsoft.com/office/drawing/2014/main" val="4279226691"/>
                    </a:ext>
                  </a:extLst>
                </a:gridCol>
                <a:gridCol w="547988">
                  <a:extLst>
                    <a:ext uri="{9D8B030D-6E8A-4147-A177-3AD203B41FA5}">
                      <a16:colId xmlns:a16="http://schemas.microsoft.com/office/drawing/2014/main" val="996162017"/>
                    </a:ext>
                  </a:extLst>
                </a:gridCol>
                <a:gridCol w="797769">
                  <a:extLst>
                    <a:ext uri="{9D8B030D-6E8A-4147-A177-3AD203B41FA5}">
                      <a16:colId xmlns:a16="http://schemas.microsoft.com/office/drawing/2014/main" val="3739340408"/>
                    </a:ext>
                  </a:extLst>
                </a:gridCol>
              </a:tblGrid>
              <a:tr h="25050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Tabla: </a:t>
                      </a:r>
                      <a:r>
                        <a:rPr lang="es-CL" sz="1000" u="none" strike="noStrike" dirty="0" err="1">
                          <a:effectLst/>
                        </a:rPr>
                        <a:t>sga_formadepago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10519"/>
                  </a:ext>
                </a:extLst>
              </a:tr>
              <a:tr h="25050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Campo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Tipo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Largo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5312828"/>
                  </a:ext>
                </a:extLst>
              </a:tr>
              <a:tr h="25050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id (</a:t>
                      </a:r>
                      <a:r>
                        <a:rPr lang="es-CL" sz="1000" u="none" strike="noStrike" dirty="0" err="1">
                          <a:effectLst/>
                        </a:rPr>
                        <a:t>increment</a:t>
                      </a:r>
                      <a:r>
                        <a:rPr lang="es-CL" sz="1000" u="none" strike="noStrike" dirty="0">
                          <a:effectLst/>
                        </a:rPr>
                        <a:t>)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409108"/>
                  </a:ext>
                </a:extLst>
              </a:tr>
              <a:tr h="25050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f_pago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20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3735946"/>
                  </a:ext>
                </a:extLst>
              </a:tr>
              <a:tr h="25050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rut_empresa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</a:rPr>
                        <a:t>15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615449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451695D-5FC6-B5B4-7299-D8CC56D6A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01864"/>
              </p:ext>
            </p:extLst>
          </p:nvPr>
        </p:nvGraphicFramePr>
        <p:xfrm>
          <a:off x="9923950" y="627089"/>
          <a:ext cx="1896744" cy="203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890">
                  <a:extLst>
                    <a:ext uri="{9D8B030D-6E8A-4147-A177-3AD203B41FA5}">
                      <a16:colId xmlns:a16="http://schemas.microsoft.com/office/drawing/2014/main" val="3327451959"/>
                    </a:ext>
                  </a:extLst>
                </a:gridCol>
                <a:gridCol w="526264">
                  <a:extLst>
                    <a:ext uri="{9D8B030D-6E8A-4147-A177-3AD203B41FA5}">
                      <a16:colId xmlns:a16="http://schemas.microsoft.com/office/drawing/2014/main" val="1216315267"/>
                    </a:ext>
                  </a:extLst>
                </a:gridCol>
                <a:gridCol w="427590">
                  <a:extLst>
                    <a:ext uri="{9D8B030D-6E8A-4147-A177-3AD203B41FA5}">
                      <a16:colId xmlns:a16="http://schemas.microsoft.com/office/drawing/2014/main" val="120320484"/>
                    </a:ext>
                  </a:extLst>
                </a:gridCol>
              </a:tblGrid>
              <a:tr h="20357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Tabla: cuartel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43051"/>
                  </a:ext>
                </a:extLst>
              </a:tr>
              <a:tr h="20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Campo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Tipo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Largo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0980480"/>
                  </a:ext>
                </a:extLst>
              </a:tr>
              <a:tr h="20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id (increment)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8797487"/>
                  </a:ext>
                </a:extLst>
              </a:tr>
              <a:tr h="20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0829246"/>
                  </a:ext>
                </a:extLst>
              </a:tr>
              <a:tr h="20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4663731"/>
                  </a:ext>
                </a:extLst>
              </a:tr>
              <a:tr h="20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campo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6081958"/>
                  </a:ext>
                </a:extLst>
              </a:tr>
              <a:tr h="20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id_campo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2426075"/>
                  </a:ext>
                </a:extLst>
              </a:tr>
              <a:tr h="20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especie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15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3630519"/>
                  </a:ext>
                </a:extLst>
              </a:tr>
              <a:tr h="20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variedad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15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2615432"/>
                  </a:ext>
                </a:extLst>
              </a:tr>
              <a:tr h="20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rut_empresa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</a:rPr>
                        <a:t>15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563101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318A12C-2D37-E150-44E8-743C2839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54398"/>
              </p:ext>
            </p:extLst>
          </p:nvPr>
        </p:nvGraphicFramePr>
        <p:xfrm>
          <a:off x="4285673" y="4987076"/>
          <a:ext cx="1651000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728">
                  <a:extLst>
                    <a:ext uri="{9D8B030D-6E8A-4147-A177-3AD203B41FA5}">
                      <a16:colId xmlns:a16="http://schemas.microsoft.com/office/drawing/2014/main" val="3362573071"/>
                    </a:ext>
                  </a:extLst>
                </a:gridCol>
                <a:gridCol w="458081">
                  <a:extLst>
                    <a:ext uri="{9D8B030D-6E8A-4147-A177-3AD203B41FA5}">
                      <a16:colId xmlns:a16="http://schemas.microsoft.com/office/drawing/2014/main" val="1214045442"/>
                    </a:ext>
                  </a:extLst>
                </a:gridCol>
                <a:gridCol w="372191">
                  <a:extLst>
                    <a:ext uri="{9D8B030D-6E8A-4147-A177-3AD203B41FA5}">
                      <a16:colId xmlns:a16="http://schemas.microsoft.com/office/drawing/2014/main" val="930330421"/>
                    </a:ext>
                  </a:extLst>
                </a:gridCol>
              </a:tblGrid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Tabla: medidas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704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Campo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Tipo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Largo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494596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id (increment)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82322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u_medida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9016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rut_empresa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</a:rPr>
                        <a:t>15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9994705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50D874F-4BF9-75AB-6010-8A5CECA6E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63772"/>
              </p:ext>
            </p:extLst>
          </p:nvPr>
        </p:nvGraphicFramePr>
        <p:xfrm>
          <a:off x="569130" y="3509170"/>
          <a:ext cx="1676400" cy="145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230300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186352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413856882"/>
                    </a:ext>
                  </a:extLst>
                </a:gridCol>
              </a:tblGrid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Tabla: plaguicidas_sag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667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Campo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Tipo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Largo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64008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id (increment)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41876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n_sag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43101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serie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55844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n_comercial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06678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ing_activo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300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12529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aptitud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05439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rut_empresa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</a:rPr>
                        <a:t>15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008120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87ED69F-497A-6577-AF3F-6B01EFFAF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97986"/>
              </p:ext>
            </p:extLst>
          </p:nvPr>
        </p:nvGraphicFramePr>
        <p:xfrm>
          <a:off x="9797487" y="3009488"/>
          <a:ext cx="1896744" cy="2035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890">
                  <a:extLst>
                    <a:ext uri="{9D8B030D-6E8A-4147-A177-3AD203B41FA5}">
                      <a16:colId xmlns:a16="http://schemas.microsoft.com/office/drawing/2014/main" val="3618892261"/>
                    </a:ext>
                  </a:extLst>
                </a:gridCol>
                <a:gridCol w="526264">
                  <a:extLst>
                    <a:ext uri="{9D8B030D-6E8A-4147-A177-3AD203B41FA5}">
                      <a16:colId xmlns:a16="http://schemas.microsoft.com/office/drawing/2014/main" val="3321227664"/>
                    </a:ext>
                  </a:extLst>
                </a:gridCol>
                <a:gridCol w="427590">
                  <a:extLst>
                    <a:ext uri="{9D8B030D-6E8A-4147-A177-3AD203B41FA5}">
                      <a16:colId xmlns:a16="http://schemas.microsoft.com/office/drawing/2014/main" val="161883705"/>
                    </a:ext>
                  </a:extLst>
                </a:gridCol>
              </a:tblGrid>
              <a:tr h="22619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Tabla: </a:t>
                      </a:r>
                      <a:r>
                        <a:rPr lang="es-CL" sz="1000" u="none" strike="noStrike" dirty="0" err="1">
                          <a:effectLst/>
                        </a:rPr>
                        <a:t>plandecuentas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7951"/>
                  </a:ext>
                </a:extLst>
              </a:tr>
              <a:tr h="22619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Campo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Tipo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Largo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4535946"/>
                  </a:ext>
                </a:extLst>
              </a:tr>
              <a:tr h="22619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id (increment)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int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8683568"/>
                  </a:ext>
                </a:extLst>
              </a:tr>
              <a:tr h="22619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codigo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15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9861748"/>
                  </a:ext>
                </a:extLst>
              </a:tr>
              <a:tr h="22619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2560243"/>
                  </a:ext>
                </a:extLst>
              </a:tr>
              <a:tr h="22619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grupo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6400381"/>
                  </a:ext>
                </a:extLst>
              </a:tr>
              <a:tr h="22619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gral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100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4806878"/>
                  </a:ext>
                </a:extLst>
              </a:tr>
              <a:tr h="22619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va_rrhh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50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1806650"/>
                  </a:ext>
                </a:extLst>
              </a:tr>
              <a:tr h="22619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rut_empresa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varchar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</a:rPr>
                        <a:t>15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232743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903614" y="133621"/>
            <a:ext cx="809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Tabla </a:t>
            </a:r>
            <a:r>
              <a:rPr lang="es-ES" dirty="0" err="1" smtClean="0"/>
              <a:t>sga_oc</a:t>
            </a:r>
            <a:r>
              <a:rPr lang="es-ES" dirty="0" smtClean="0"/>
              <a:t>, es la que recibe los datos del formulario 1 – Generar Orden de Compra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4318A12C-2D37-E150-44E8-743C2839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1400"/>
              </p:ext>
            </p:extLst>
          </p:nvPr>
        </p:nvGraphicFramePr>
        <p:xfrm>
          <a:off x="1243318" y="5503630"/>
          <a:ext cx="16510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728">
                  <a:extLst>
                    <a:ext uri="{9D8B030D-6E8A-4147-A177-3AD203B41FA5}">
                      <a16:colId xmlns:a16="http://schemas.microsoft.com/office/drawing/2014/main" val="3362573071"/>
                    </a:ext>
                  </a:extLst>
                </a:gridCol>
                <a:gridCol w="458081">
                  <a:extLst>
                    <a:ext uri="{9D8B030D-6E8A-4147-A177-3AD203B41FA5}">
                      <a16:colId xmlns:a16="http://schemas.microsoft.com/office/drawing/2014/main" val="1214045442"/>
                    </a:ext>
                  </a:extLst>
                </a:gridCol>
                <a:gridCol w="372191">
                  <a:extLst>
                    <a:ext uri="{9D8B030D-6E8A-4147-A177-3AD203B41FA5}">
                      <a16:colId xmlns:a16="http://schemas.microsoft.com/office/drawing/2014/main" val="930330421"/>
                    </a:ext>
                  </a:extLst>
                </a:gridCol>
              </a:tblGrid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Tabla: </a:t>
                      </a:r>
                      <a:r>
                        <a:rPr lang="es-CL" sz="1000" u="none" strike="noStrike" dirty="0" smtClean="0">
                          <a:effectLst/>
                        </a:rPr>
                        <a:t>insumos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704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Campo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Tipo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Largo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494596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  <a:latin typeface="+mj-lt"/>
                        </a:rPr>
                        <a:t>id (</a:t>
                      </a:r>
                      <a:r>
                        <a:rPr lang="es-CL" sz="1000" u="none" strike="noStrike" dirty="0" err="1">
                          <a:effectLst/>
                          <a:latin typeface="+mj-lt"/>
                        </a:rPr>
                        <a:t>increment</a:t>
                      </a:r>
                      <a:r>
                        <a:rPr lang="es-CL" sz="10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 smtClean="0">
                          <a:effectLst/>
                          <a:latin typeface="+mj-lt"/>
                        </a:rPr>
                        <a:t>Int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  <a:latin typeface="+mj-lt"/>
                        </a:rPr>
                        <a:t>10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8232209"/>
                  </a:ext>
                </a:extLst>
              </a:tr>
              <a:tr h="80963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smtClean="0">
                          <a:effectLst/>
                          <a:latin typeface="+mj-lt"/>
                        </a:rPr>
                        <a:t>nombre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 smtClean="0">
                          <a:effectLst/>
                          <a:latin typeface="+mj-lt"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 smtClean="0">
                          <a:effectLst/>
                          <a:latin typeface="+mj-lt"/>
                        </a:rPr>
                        <a:t>100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9016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tipo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397980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  <a:latin typeface="+mj-lt"/>
                        </a:rPr>
                        <a:t>rut_empresa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 smtClean="0">
                          <a:effectLst/>
                          <a:latin typeface="+mj-lt"/>
                        </a:rPr>
                        <a:t>Varchar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  <a:latin typeface="+mj-lt"/>
                        </a:rPr>
                        <a:t>15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9994705"/>
                  </a:ext>
                </a:extLst>
              </a:tr>
            </a:tbl>
          </a:graphicData>
        </a:graphic>
      </p:graphicFrame>
      <p:cxnSp>
        <p:nvCxnSpPr>
          <p:cNvPr id="13" name="Conector angular 12"/>
          <p:cNvCxnSpPr/>
          <p:nvPr/>
        </p:nvCxnSpPr>
        <p:spPr>
          <a:xfrm>
            <a:off x="2450349" y="1454727"/>
            <a:ext cx="2950615" cy="423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flipV="1">
            <a:off x="2245530" y="3260438"/>
            <a:ext cx="3155434" cy="8417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2767046" y="3647505"/>
            <a:ext cx="2816165" cy="20420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894318" y="6076605"/>
            <a:ext cx="2597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rot="5400000" flipH="1" flipV="1">
            <a:off x="3456972" y="3645646"/>
            <a:ext cx="2497306" cy="1390681"/>
          </a:xfrm>
          <a:prstGeom prst="bentConnector3">
            <a:avLst>
              <a:gd name="adj1" fmla="val 100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>
            <a:off x="4010284" y="5589640"/>
            <a:ext cx="27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/>
          <p:nvPr/>
        </p:nvCxnSpPr>
        <p:spPr>
          <a:xfrm rot="16200000" flipV="1">
            <a:off x="6262475" y="3346301"/>
            <a:ext cx="3352575" cy="738599"/>
          </a:xfrm>
          <a:prstGeom prst="bentConnector3">
            <a:avLst>
              <a:gd name="adj1" fmla="val 99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8098440" y="5391888"/>
            <a:ext cx="236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endCxn id="4" idx="3"/>
          </p:cNvCxnSpPr>
          <p:nvPr/>
        </p:nvCxnSpPr>
        <p:spPr>
          <a:xfrm rot="10800000" flipV="1">
            <a:off x="7550634" y="1371599"/>
            <a:ext cx="2373316" cy="1077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/>
          <p:nvPr/>
        </p:nvCxnSpPr>
        <p:spPr>
          <a:xfrm rot="10800000">
            <a:off x="7550635" y="3463231"/>
            <a:ext cx="2246853" cy="564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/>
          <p:nvPr/>
        </p:nvCxnSpPr>
        <p:spPr>
          <a:xfrm rot="16200000" flipV="1">
            <a:off x="6385457" y="3399497"/>
            <a:ext cx="4056612" cy="170742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V="1">
            <a:off x="9293629" y="6292735"/>
            <a:ext cx="377394" cy="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3389745" y="6076605"/>
            <a:ext cx="557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IMPORTANTE</a:t>
            </a:r>
            <a:r>
              <a:rPr lang="es-ES" sz="1400" dirty="0" smtClean="0"/>
              <a:t>: El campo producto puede recibir desde 3 “partes” distintas</a:t>
            </a:r>
          </a:p>
          <a:p>
            <a:r>
              <a:rPr lang="es-ES" sz="1400" dirty="0" smtClean="0"/>
              <a:t>1. </a:t>
            </a:r>
            <a:r>
              <a:rPr lang="es-ES" sz="1400" dirty="0" err="1" smtClean="0"/>
              <a:t>n_sag</a:t>
            </a:r>
            <a:r>
              <a:rPr lang="es-ES" sz="1400" dirty="0" smtClean="0"/>
              <a:t> (</a:t>
            </a:r>
            <a:r>
              <a:rPr lang="es-ES" sz="1400" dirty="0" err="1" smtClean="0"/>
              <a:t>plaguicidas_sag</a:t>
            </a:r>
            <a:r>
              <a:rPr lang="es-ES" sz="1400" dirty="0" smtClean="0"/>
              <a:t>) - 2. nombre (insumos) – 3. servicio (campo </a:t>
            </a:r>
            <a:r>
              <a:rPr lang="es-ES" sz="1400" dirty="0" err="1" smtClean="0"/>
              <a:t>txt</a:t>
            </a:r>
            <a:r>
              <a:rPr lang="es-E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4794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317</Words>
  <Application>Microsoft Office PowerPoint</Application>
  <PresentationFormat>Panorámica</PresentationFormat>
  <Paragraphs>225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Chaura Gadaleta.</dc:creator>
  <cp:lastModifiedBy>Acer</cp:lastModifiedBy>
  <cp:revision>6</cp:revision>
  <cp:lastPrinted>2022-05-21T21:50:18Z</cp:lastPrinted>
  <dcterms:created xsi:type="dcterms:W3CDTF">2022-05-21T21:18:52Z</dcterms:created>
  <dcterms:modified xsi:type="dcterms:W3CDTF">2022-05-21T22:12:03Z</dcterms:modified>
</cp:coreProperties>
</file>