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6"/>
  </p:notesMasterIdLst>
  <p:sldIdLst>
    <p:sldId id="256" r:id="rId5"/>
    <p:sldId id="297" r:id="rId6"/>
    <p:sldId id="296" r:id="rId7"/>
    <p:sldId id="337" r:id="rId8"/>
    <p:sldId id="299" r:id="rId9"/>
    <p:sldId id="300" r:id="rId10"/>
    <p:sldId id="338" r:id="rId11"/>
    <p:sldId id="302" r:id="rId12"/>
    <p:sldId id="304" r:id="rId13"/>
    <p:sldId id="303" r:id="rId14"/>
    <p:sldId id="344" r:id="rId15"/>
    <p:sldId id="339" r:id="rId16"/>
    <p:sldId id="305" r:id="rId17"/>
    <p:sldId id="306" r:id="rId18"/>
    <p:sldId id="340" r:id="rId19"/>
    <p:sldId id="310" r:id="rId20"/>
    <p:sldId id="324" r:id="rId21"/>
    <p:sldId id="311" r:id="rId22"/>
    <p:sldId id="341" r:id="rId23"/>
    <p:sldId id="313" r:id="rId24"/>
    <p:sldId id="314" r:id="rId25"/>
    <p:sldId id="312" r:id="rId26"/>
    <p:sldId id="342" r:id="rId27"/>
    <p:sldId id="326" r:id="rId28"/>
    <p:sldId id="327" r:id="rId29"/>
    <p:sldId id="317" r:id="rId30"/>
    <p:sldId id="329" r:id="rId31"/>
    <p:sldId id="333" r:id="rId32"/>
    <p:sldId id="343" r:id="rId33"/>
    <p:sldId id="315" r:id="rId34"/>
    <p:sldId id="331" r:id="rId35"/>
    <p:sldId id="322" r:id="rId36"/>
    <p:sldId id="336" r:id="rId37"/>
    <p:sldId id="332" r:id="rId38"/>
    <p:sldId id="330" r:id="rId39"/>
    <p:sldId id="334" r:id="rId40"/>
    <p:sldId id="316" r:id="rId41"/>
    <p:sldId id="328" r:id="rId42"/>
    <p:sldId id="319" r:id="rId43"/>
    <p:sldId id="320" r:id="rId44"/>
    <p:sldId id="321"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guide id="3" pos="53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00"/>
    <a:srgbClr val="565A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63758" autoAdjust="0"/>
  </p:normalViewPr>
  <p:slideViewPr>
    <p:cSldViewPr snapToGrid="0" snapToObjects="1">
      <p:cViewPr varScale="1">
        <p:scale>
          <a:sx n="56" d="100"/>
          <a:sy n="56" d="100"/>
        </p:scale>
        <p:origin x="2155" y="58"/>
      </p:cViewPr>
      <p:guideLst>
        <p:guide orient="horz" pos="2160"/>
        <p:guide/>
        <p:guide pos="5307"/>
      </p:guideLst>
    </p:cSldViewPr>
  </p:slideViewPr>
  <p:notesTextViewPr>
    <p:cViewPr>
      <p:scale>
        <a:sx n="100" d="100"/>
        <a:sy n="100" d="100"/>
      </p:scale>
      <p:origin x="0" y="0"/>
    </p:cViewPr>
  </p:notesTextViewPr>
  <p:notesViewPr>
    <p:cSldViewPr snapToGrid="0" snapToObjects="1">
      <p:cViewPr>
        <p:scale>
          <a:sx n="142" d="100"/>
          <a:sy n="142" d="100"/>
        </p:scale>
        <p:origin x="1692" y="-4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4E7C4-328C-457B-8CA2-EE381C323794}" type="datetimeFigureOut">
              <a:rPr lang="en-US" smtClean="0"/>
              <a:t>7/18/2017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77D70-F193-4353-836F-31B604DF4B77}" type="slidenum">
              <a:rPr lang="en-US" smtClean="0"/>
              <a:t>‹#›</a:t>
            </a:fld>
            <a:endParaRPr lang="en-US"/>
          </a:p>
        </p:txBody>
      </p:sp>
    </p:spTree>
    <p:extLst>
      <p:ext uri="{BB962C8B-B14F-4D97-AF65-F5344CB8AC3E}">
        <p14:creationId xmlns:p14="http://schemas.microsoft.com/office/powerpoint/2010/main" val="380818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en.wikipedia.org/wiki/JavaServer_Pages" TargetMode="External"/><Relationship Id="rId3" Type="http://schemas.openxmlformats.org/officeDocument/2006/relationships/hyperlink" Target="http://en.wikipedia.org/wiki/Open_source" TargetMode="External"/><Relationship Id="rId7" Type="http://schemas.openxmlformats.org/officeDocument/2006/relationships/hyperlink" Target="http://en.wikipedia.org/wiki/Apache_Software_Found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en.wikipedia.org/wiki/Web_container" TargetMode="External"/><Relationship Id="rId11" Type="http://schemas.openxmlformats.org/officeDocument/2006/relationships/hyperlink" Target="http://en.wikipedia.org/wiki/XML" TargetMode="External"/><Relationship Id="rId5" Type="http://schemas.openxmlformats.org/officeDocument/2006/relationships/hyperlink" Target="http://en.wikipedia.org/wiki/Java_Servlet" TargetMode="External"/><Relationship Id="rId10" Type="http://schemas.openxmlformats.org/officeDocument/2006/relationships/hyperlink" Target="http://en.wikipedia.org/wiki/Hypertext_Transfer_Protocol" TargetMode="External"/><Relationship Id="rId4" Type="http://schemas.openxmlformats.org/officeDocument/2006/relationships/hyperlink" Target="http://en.wikipedia.org/wiki/Web_server" TargetMode="External"/><Relationship Id="rId9" Type="http://schemas.openxmlformats.org/officeDocument/2006/relationships/hyperlink" Target="http://en.wikipedia.org/wiki/Java_(programming_language)"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en.wikipedia.org/wiki/Data_retrieva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theserverside.com/feature/What-to-look-for-in-an-application-server"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earchdatacenter.techtarget.com/tip/What-HTTP-2-means-to-the-data-center-and-its-security"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en.wikipedia.org/wiki/Runtime_environment" TargetMode="External"/><Relationship Id="rId3" Type="http://schemas.openxmlformats.org/officeDocument/2006/relationships/hyperlink" Target="http://en.wikipedia.org/wiki/Web_server" TargetMode="External"/><Relationship Id="rId7" Type="http://schemas.openxmlformats.org/officeDocument/2006/relationships/hyperlink" Target="http://en.wikipedia.org/wiki/Java_Platform,_Enterprise_Edition" TargetMode="External"/><Relationship Id="rId12" Type="http://schemas.openxmlformats.org/officeDocument/2006/relationships/hyperlink" Target="http://en.wikipedia.org/wiki/Transaction_processing"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en.wikipedia.org/wiki/URL" TargetMode="External"/><Relationship Id="rId11" Type="http://schemas.openxmlformats.org/officeDocument/2006/relationships/hyperlink" Target="http://en.wikipedia.org/wiki/Java_Servlet#Life_cycle_of_a_servlet" TargetMode="External"/><Relationship Id="rId5" Type="http://schemas.openxmlformats.org/officeDocument/2006/relationships/hyperlink" Target="http://en.wikipedia.org/wiki/Servlet" TargetMode="External"/><Relationship Id="rId10" Type="http://schemas.openxmlformats.org/officeDocument/2006/relationships/hyperlink" Target="http://en.wikipedia.org/wiki/Concurrency_(computer_science)" TargetMode="External"/><Relationship Id="rId4" Type="http://schemas.openxmlformats.org/officeDocument/2006/relationships/hyperlink" Target="http://en.wikipedia.org/wiki/Java_(programming_language)" TargetMode="External"/><Relationship Id="rId9" Type="http://schemas.openxmlformats.org/officeDocument/2006/relationships/hyperlink" Target="http://en.wikipedia.org/wiki/Computer_securit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1</a:t>
            </a:fld>
            <a:endParaRPr lang="en-US"/>
          </a:p>
        </p:txBody>
      </p:sp>
    </p:spTree>
    <p:extLst>
      <p:ext uri="{BB962C8B-B14F-4D97-AF65-F5344CB8AC3E}">
        <p14:creationId xmlns:p14="http://schemas.microsoft.com/office/powerpoint/2010/main" val="283242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10</a:t>
            </a:fld>
            <a:endParaRPr lang="en-US"/>
          </a:p>
        </p:txBody>
      </p:sp>
    </p:spTree>
    <p:extLst>
      <p:ext uri="{BB962C8B-B14F-4D97-AF65-F5344CB8AC3E}">
        <p14:creationId xmlns:p14="http://schemas.microsoft.com/office/powerpoint/2010/main" val="4221485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12</a:t>
            </a:fld>
            <a:endParaRPr lang="en-US"/>
          </a:p>
        </p:txBody>
      </p:sp>
    </p:spTree>
    <p:extLst>
      <p:ext uri="{BB962C8B-B14F-4D97-AF65-F5344CB8AC3E}">
        <p14:creationId xmlns:p14="http://schemas.microsoft.com/office/powerpoint/2010/main" val="1385985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Apache Tomcat</a:t>
            </a:r>
            <a:r>
              <a:rPr lang="en-US" dirty="0" smtClean="0"/>
              <a:t> (or simply </a:t>
            </a:r>
            <a:r>
              <a:rPr lang="en-US" b="1" dirty="0" smtClean="0"/>
              <a:t>Tomcat</a:t>
            </a:r>
            <a:r>
              <a:rPr lang="en-US" dirty="0" smtClean="0"/>
              <a:t>, formerly also </a:t>
            </a:r>
            <a:r>
              <a:rPr lang="en-US" i="1" dirty="0" smtClean="0"/>
              <a:t>Jakarta Tomcat</a:t>
            </a:r>
            <a:r>
              <a:rPr lang="en-US" dirty="0" smtClean="0"/>
              <a:t>) is an </a:t>
            </a:r>
            <a:r>
              <a:rPr lang="en-US" dirty="0" smtClean="0">
                <a:hlinkClick r:id="rId3" tooltip="Open source"/>
              </a:rPr>
              <a:t>open source</a:t>
            </a:r>
            <a:r>
              <a:rPr lang="en-US" dirty="0" smtClean="0"/>
              <a:t> </a:t>
            </a:r>
            <a:r>
              <a:rPr lang="en-US" dirty="0" smtClean="0">
                <a:hlinkClick r:id="rId4" tooltip="Web server"/>
              </a:rPr>
              <a:t>web server</a:t>
            </a:r>
            <a:r>
              <a:rPr lang="en-US" dirty="0" smtClean="0"/>
              <a:t> and </a:t>
            </a:r>
            <a:r>
              <a:rPr lang="en-US" dirty="0" smtClean="0">
                <a:hlinkClick r:id="rId5" tooltip="Java Servlet"/>
              </a:rPr>
              <a:t>servlet</a:t>
            </a:r>
            <a:r>
              <a:rPr lang="en-US" dirty="0" smtClean="0"/>
              <a:t> </a:t>
            </a:r>
            <a:r>
              <a:rPr lang="en-US" dirty="0" smtClean="0">
                <a:hlinkClick r:id="rId6" tooltip="Web container"/>
              </a:rPr>
              <a:t>container</a:t>
            </a:r>
            <a:r>
              <a:rPr lang="en-US" dirty="0" smtClean="0"/>
              <a:t> developed by the </a:t>
            </a:r>
            <a:r>
              <a:rPr lang="en-US" dirty="0" smtClean="0">
                <a:hlinkClick r:id="rId7" tooltip="Apache Software Foundation"/>
              </a:rPr>
              <a:t>Apache Software Foundation</a:t>
            </a:r>
            <a:r>
              <a:rPr lang="en-US" dirty="0" smtClean="0"/>
              <a:t>(ASF). </a:t>
            </a:r>
          </a:p>
          <a:p>
            <a:endParaRPr lang="en-US" dirty="0" smtClean="0"/>
          </a:p>
          <a:p>
            <a:r>
              <a:rPr lang="en-US" dirty="0" smtClean="0"/>
              <a:t>Tomcat implements the </a:t>
            </a:r>
            <a:r>
              <a:rPr lang="en-US" dirty="0" smtClean="0">
                <a:hlinkClick r:id="rId5" tooltip="Java Servlet"/>
              </a:rPr>
              <a:t>Java Servlet</a:t>
            </a:r>
            <a:r>
              <a:rPr lang="en-US" dirty="0" smtClean="0"/>
              <a:t> and the </a:t>
            </a:r>
            <a:r>
              <a:rPr lang="en-US" dirty="0" smtClean="0">
                <a:hlinkClick r:id="rId8" tooltip="JavaServer Pages"/>
              </a:rPr>
              <a:t>JavaServer Pages</a:t>
            </a:r>
            <a:r>
              <a:rPr lang="en-US" dirty="0" smtClean="0"/>
              <a:t> (JSP) specifications from Oracle, and provides a "pure </a:t>
            </a:r>
            <a:r>
              <a:rPr lang="en-US" dirty="0" smtClean="0">
                <a:hlinkClick r:id="rId9" tooltip="Java (programming language)"/>
              </a:rPr>
              <a:t>Java</a:t>
            </a:r>
            <a:r>
              <a:rPr lang="en-US" dirty="0" smtClean="0"/>
              <a:t>" </a:t>
            </a:r>
            <a:r>
              <a:rPr lang="en-US" dirty="0" smtClean="0">
                <a:hlinkClick r:id="rId10" tooltip="Hypertext Transfer Protocol"/>
              </a:rPr>
              <a:t>HTTP</a:t>
            </a:r>
            <a:r>
              <a:rPr lang="en-US" dirty="0" smtClean="0"/>
              <a:t> </a:t>
            </a:r>
            <a:r>
              <a:rPr lang="en-US" dirty="0" smtClean="0">
                <a:hlinkClick r:id="rId4" tooltip="Web server"/>
              </a:rPr>
              <a:t>web server</a:t>
            </a:r>
            <a:r>
              <a:rPr lang="en-US" dirty="0" smtClean="0"/>
              <a:t> environment for </a:t>
            </a:r>
            <a:r>
              <a:rPr lang="en-US" dirty="0" smtClean="0">
                <a:hlinkClick r:id="rId9" tooltip="Java (programming language)"/>
              </a:rPr>
              <a:t>Java</a:t>
            </a:r>
            <a:r>
              <a:rPr lang="en-US" dirty="0" smtClean="0"/>
              <a:t> code to run in. In the simplest configuration Tomcat runs in a single operating system </a:t>
            </a:r>
            <a:r>
              <a:rPr lang="en-US" b="1" dirty="0" smtClean="0"/>
              <a:t>process</a:t>
            </a:r>
            <a:r>
              <a:rPr lang="en-US" dirty="0" smtClean="0"/>
              <a:t>. </a:t>
            </a:r>
          </a:p>
          <a:p>
            <a:endParaRPr lang="en-US" dirty="0" smtClean="0"/>
          </a:p>
          <a:p>
            <a:r>
              <a:rPr lang="en-US" dirty="0" smtClean="0"/>
              <a:t>The process runs a Java virtual machine (JVM). Every single HTTP request from a browser to Tomcat is processed in the Tomcat process in a separate thread.</a:t>
            </a:r>
          </a:p>
          <a:p>
            <a:endParaRPr lang="en-US" dirty="0" smtClean="0"/>
          </a:p>
          <a:p>
            <a:r>
              <a:rPr lang="en-US" dirty="0" smtClean="0"/>
              <a:t>Apache Tomcat includes tools for configuration and management, but can also be configured by editing </a:t>
            </a:r>
            <a:r>
              <a:rPr lang="en-US" dirty="0" smtClean="0">
                <a:hlinkClick r:id="rId11" tooltip="XML"/>
              </a:rPr>
              <a:t>XML</a:t>
            </a:r>
            <a:r>
              <a:rPr lang="en-US" dirty="0" smtClean="0"/>
              <a:t> configuration files.</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13</a:t>
            </a:fld>
            <a:endParaRPr lang="en-US"/>
          </a:p>
        </p:txBody>
      </p:sp>
    </p:spTree>
    <p:extLst>
      <p:ext uri="{BB962C8B-B14F-4D97-AF65-F5344CB8AC3E}">
        <p14:creationId xmlns:p14="http://schemas.microsoft.com/office/powerpoint/2010/main" val="2542062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t>14</a:t>
            </a:fld>
            <a:endParaRPr lang="en-US"/>
          </a:p>
        </p:txBody>
      </p:sp>
    </p:spTree>
    <p:extLst>
      <p:ext uri="{BB962C8B-B14F-4D97-AF65-F5344CB8AC3E}">
        <p14:creationId xmlns:p14="http://schemas.microsoft.com/office/powerpoint/2010/main" val="353049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15</a:t>
            </a:fld>
            <a:endParaRPr lang="en-US"/>
          </a:p>
        </p:txBody>
      </p:sp>
    </p:spTree>
    <p:extLst>
      <p:ext uri="{BB962C8B-B14F-4D97-AF65-F5344CB8AC3E}">
        <p14:creationId xmlns:p14="http://schemas.microsoft.com/office/powerpoint/2010/main" val="1175225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applications that are deployed in our container are archives with the “.war” extension</a:t>
            </a:r>
          </a:p>
          <a:p>
            <a:endParaRPr lang="en-US" dirty="0" smtClean="0"/>
          </a:p>
          <a:p>
            <a:r>
              <a:rPr lang="en-US" dirty="0" smtClean="0"/>
              <a:t>It is mandatory that the web archive contains the folder /WEB-INF in the structure</a:t>
            </a:r>
          </a:p>
          <a:p>
            <a:endParaRPr lang="en-US" dirty="0" smtClean="0"/>
          </a:p>
          <a:p>
            <a:r>
              <a:rPr lang="en-US" dirty="0" smtClean="0"/>
              <a:t>Under WEB-INF folder we’ll have another folder named /lib where we’ll find all the “.jar” dependencies of our web application</a:t>
            </a:r>
          </a:p>
          <a:p>
            <a:endParaRPr lang="en-US" dirty="0" smtClean="0"/>
          </a:p>
          <a:p>
            <a:r>
              <a:rPr lang="en-US" dirty="0" smtClean="0"/>
              <a:t>Under WEB-INF folder we’ll have another folder named /classes where we’ll find all the compiled classes of our application</a:t>
            </a:r>
          </a:p>
          <a:p>
            <a:endParaRPr lang="en-US" dirty="0" smtClean="0"/>
          </a:p>
          <a:p>
            <a:r>
              <a:rPr lang="en-US" dirty="0" smtClean="0"/>
              <a:t>Under WEB-INF folder we’ll find a file named </a:t>
            </a:r>
            <a:r>
              <a:rPr lang="en-US" b="1" dirty="0" smtClean="0"/>
              <a:t>web.xml</a:t>
            </a:r>
            <a:r>
              <a:rPr lang="en-US" dirty="0" smtClean="0"/>
              <a:t>, if we use the 2.x version of the Servlet API</a:t>
            </a:r>
          </a:p>
          <a:p>
            <a:endParaRPr lang="en-US" dirty="0" smtClean="0"/>
          </a:p>
          <a:p>
            <a:r>
              <a:rPr lang="en-US" dirty="0" smtClean="0"/>
              <a:t>They are portable because they are written in JAVA</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17</a:t>
            </a:fld>
            <a:endParaRPr lang="en-US"/>
          </a:p>
        </p:txBody>
      </p:sp>
    </p:spTree>
    <p:extLst>
      <p:ext uri="{BB962C8B-B14F-4D97-AF65-F5344CB8AC3E}">
        <p14:creationId xmlns:p14="http://schemas.microsoft.com/office/powerpoint/2010/main" val="2440278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t>18</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19</a:t>
            </a:fld>
            <a:endParaRPr lang="en-US"/>
          </a:p>
        </p:txBody>
      </p:sp>
    </p:spTree>
    <p:extLst>
      <p:ext uri="{BB962C8B-B14F-4D97-AF65-F5344CB8AC3E}">
        <p14:creationId xmlns:p14="http://schemas.microsoft.com/office/powerpoint/2010/main" val="3840969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t>
            </a:r>
            <a:r>
              <a:rPr lang="en-US" b="1" dirty="0" smtClean="0"/>
              <a:t>eb browser</a:t>
            </a:r>
            <a:r>
              <a:rPr lang="en-US" dirty="0" smtClean="0"/>
              <a:t> </a:t>
            </a:r>
          </a:p>
          <a:p>
            <a:pPr lvl="1"/>
            <a:r>
              <a:rPr lang="en-US" dirty="0" smtClean="0"/>
              <a:t>may be the </a:t>
            </a:r>
            <a:r>
              <a:rPr lang="en-US" i="1" dirty="0" smtClean="0"/>
              <a:t>client</a:t>
            </a:r>
            <a:r>
              <a:rPr lang="en-US" dirty="0" smtClean="0"/>
              <a:t> and an application running on a computer hosting a web site may be the </a:t>
            </a:r>
            <a:r>
              <a:rPr lang="en-US" i="1" dirty="0" smtClean="0"/>
              <a:t>server</a:t>
            </a:r>
            <a:r>
              <a:rPr lang="en-US" dirty="0" smtClean="0"/>
              <a:t>. The client submits an HTTP </a:t>
            </a:r>
            <a:r>
              <a:rPr lang="en-US" i="1" dirty="0" smtClean="0"/>
              <a:t>request</a:t>
            </a:r>
            <a:r>
              <a:rPr lang="en-US" dirty="0" smtClean="0"/>
              <a:t> message to the server. The server, which provides </a:t>
            </a:r>
            <a:r>
              <a:rPr lang="en-US" i="1" dirty="0" smtClean="0"/>
              <a:t>resources</a:t>
            </a:r>
            <a:r>
              <a:rPr lang="en-US" dirty="0" smtClean="0"/>
              <a:t> such as HTML files and other content, or performs other functions on behalf of the client, returns a </a:t>
            </a:r>
            <a:r>
              <a:rPr lang="en-US" i="1" dirty="0" smtClean="0"/>
              <a:t>response</a:t>
            </a:r>
            <a:r>
              <a:rPr lang="en-US" dirty="0" smtClean="0"/>
              <a:t> message to the client. </a:t>
            </a:r>
            <a:r>
              <a:rPr lang="en-US" dirty="0" smtClean="0">
                <a:solidFill>
                  <a:schemeClr val="tx1"/>
                </a:solidFill>
              </a:rPr>
              <a:t>The response contains completion status information about the request and may also contain requested conte</a:t>
            </a:r>
            <a:r>
              <a:rPr lang="en-US" dirty="0" smtClean="0"/>
              <a:t>nt in its message body.</a:t>
            </a:r>
            <a:endParaRPr lang="ro-RO"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21</a:t>
            </a:fld>
            <a:endParaRPr lang="en-US"/>
          </a:p>
        </p:txBody>
      </p:sp>
    </p:spTree>
    <p:extLst>
      <p:ext uri="{BB962C8B-B14F-4D97-AF65-F5344CB8AC3E}">
        <p14:creationId xmlns:p14="http://schemas.microsoft.com/office/powerpoint/2010/main" val="806806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22</a:t>
            </a:fld>
            <a:endParaRPr lang="en-US"/>
          </a:p>
        </p:txBody>
      </p:sp>
    </p:spTree>
    <p:extLst>
      <p:ext uri="{BB962C8B-B14F-4D97-AF65-F5344CB8AC3E}">
        <p14:creationId xmlns:p14="http://schemas.microsoft.com/office/powerpoint/2010/main" val="200090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2</a:t>
            </a:fld>
            <a:endParaRPr lang="en-US"/>
          </a:p>
        </p:txBody>
      </p:sp>
    </p:spTree>
    <p:extLst>
      <p:ext uri="{BB962C8B-B14F-4D97-AF65-F5344CB8AC3E}">
        <p14:creationId xmlns:p14="http://schemas.microsoft.com/office/powerpoint/2010/main" val="3673889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23</a:t>
            </a:fld>
            <a:endParaRPr lang="en-US"/>
          </a:p>
        </p:txBody>
      </p:sp>
    </p:spTree>
    <p:extLst>
      <p:ext uri="{BB962C8B-B14F-4D97-AF65-F5344CB8AC3E}">
        <p14:creationId xmlns:p14="http://schemas.microsoft.com/office/powerpoint/2010/main" val="445715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24</a:t>
            </a:fld>
            <a:endParaRPr lang="en-US"/>
          </a:p>
        </p:txBody>
      </p:sp>
    </p:spTree>
    <p:extLst>
      <p:ext uri="{BB962C8B-B14F-4D97-AF65-F5344CB8AC3E}">
        <p14:creationId xmlns:p14="http://schemas.microsoft.com/office/powerpoint/2010/main" val="2738889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25</a:t>
            </a:fld>
            <a:endParaRPr lang="en-US"/>
          </a:p>
        </p:txBody>
      </p:sp>
    </p:spTree>
    <p:extLst>
      <p:ext uri="{BB962C8B-B14F-4D97-AF65-F5344CB8AC3E}">
        <p14:creationId xmlns:p14="http://schemas.microsoft.com/office/powerpoint/2010/main" val="3755507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commonly used are : </a:t>
            </a:r>
            <a:r>
              <a:rPr lang="en-US" b="1" dirty="0" smtClean="0"/>
              <a:t>GET</a:t>
            </a:r>
            <a:r>
              <a:rPr lang="en-US" dirty="0" smtClean="0"/>
              <a:t>, </a:t>
            </a:r>
            <a:r>
              <a:rPr lang="en-US" b="1" dirty="0" smtClean="0"/>
              <a:t>POST</a:t>
            </a:r>
            <a:r>
              <a:rPr lang="en-US" dirty="0" smtClean="0"/>
              <a:t>, </a:t>
            </a:r>
            <a:r>
              <a:rPr lang="en-US" b="1" dirty="0" smtClean="0"/>
              <a:t>PUT</a:t>
            </a:r>
            <a:r>
              <a:rPr lang="en-US" dirty="0" smtClean="0"/>
              <a:t> and </a:t>
            </a:r>
            <a:r>
              <a:rPr lang="en-US" b="1" dirty="0" smtClean="0"/>
              <a:t>DELETE</a:t>
            </a:r>
          </a:p>
          <a:p>
            <a:endParaRPr lang="en-US" b="1" dirty="0" smtClean="0"/>
          </a:p>
          <a:p>
            <a:r>
              <a:rPr lang="en-US" b="1" dirty="0" smtClean="0"/>
              <a:t>GET</a:t>
            </a:r>
            <a:r>
              <a:rPr lang="en-US" dirty="0" smtClean="0"/>
              <a:t> - Requests a representation of the specified resource. </a:t>
            </a:r>
          </a:p>
          <a:p>
            <a:endParaRPr lang="en-US" dirty="0" smtClean="0"/>
          </a:p>
          <a:p>
            <a:r>
              <a:rPr lang="en-US" dirty="0" smtClean="0"/>
              <a:t>Requests using GET should only </a:t>
            </a:r>
            <a:r>
              <a:rPr lang="en-US" dirty="0" smtClean="0">
                <a:hlinkClick r:id="rId3" tooltip="Data retrieval"/>
              </a:rPr>
              <a:t>retrieve data</a:t>
            </a:r>
            <a:r>
              <a:rPr lang="en-US" dirty="0" smtClean="0"/>
              <a:t> and should have no other effect. </a:t>
            </a:r>
          </a:p>
          <a:p>
            <a:endParaRPr lang="en-US" dirty="0" smtClean="0"/>
          </a:p>
          <a:p>
            <a:r>
              <a:rPr lang="en-US" dirty="0" smtClean="0"/>
              <a:t>Using GET client data is transmitted to server in URL as query strings(</a:t>
            </a:r>
            <a:r>
              <a:rPr lang="ro-RO" b="1" dirty="0" smtClean="0"/>
              <a:t>name/value pairs</a:t>
            </a:r>
            <a:r>
              <a:rPr lang="en-US" dirty="0" smtClean="0"/>
              <a:t>)</a:t>
            </a:r>
          </a:p>
          <a:p>
            <a:endParaRPr lang="en-US" dirty="0" smtClean="0"/>
          </a:p>
          <a:p>
            <a:r>
              <a:rPr lang="en-US" b="1" dirty="0" smtClean="0"/>
              <a:t>Query String </a:t>
            </a:r>
            <a:r>
              <a:rPr lang="en-US" dirty="0" smtClean="0"/>
              <a:t>is the part from URL that proceed “?” character</a:t>
            </a:r>
            <a:endParaRPr lang="en-US" b="1" dirty="0" smtClean="0"/>
          </a:p>
          <a:p>
            <a:endParaRPr lang="en-US" b="1" dirty="0" smtClean="0"/>
          </a:p>
          <a:p>
            <a:pPr algn="l"/>
            <a:r>
              <a:rPr lang="en-US" dirty="0" smtClean="0"/>
              <a:t>A </a:t>
            </a:r>
            <a:r>
              <a:rPr lang="en-US" b="1" dirty="0" smtClean="0"/>
              <a:t>GET</a:t>
            </a:r>
            <a:r>
              <a:rPr lang="en-US" dirty="0" smtClean="0"/>
              <a:t> Example</a:t>
            </a:r>
            <a:r>
              <a:rPr lang="ro-RO" dirty="0" smtClean="0"/>
              <a:t> /test/demo_form.</a:t>
            </a:r>
            <a:r>
              <a:rPr lang="en-US" dirty="0" err="1" smtClean="0"/>
              <a:t>jsp</a:t>
            </a:r>
            <a:r>
              <a:rPr lang="ro-RO" b="1" dirty="0" smtClean="0"/>
              <a:t>?name1=value1&amp;name2=value2</a:t>
            </a:r>
            <a:endParaRPr lang="en-US" dirty="0" smtClean="0"/>
          </a:p>
          <a:p>
            <a:pPr algn="l"/>
            <a:endParaRPr lang="en-US" dirty="0" smtClean="0"/>
          </a:p>
          <a:p>
            <a:pPr algn="l"/>
            <a:r>
              <a:rPr lang="en-US" b="1" dirty="0" smtClean="0"/>
              <a:t>POST </a:t>
            </a:r>
            <a:r>
              <a:rPr lang="en-US" dirty="0" smtClean="0"/>
              <a:t>– Submits data to be processed to a specified resource</a:t>
            </a:r>
          </a:p>
          <a:p>
            <a:pPr algn="l"/>
            <a:r>
              <a:rPr lang="en-US" dirty="0" smtClean="0"/>
              <a:t>Using </a:t>
            </a:r>
            <a:r>
              <a:rPr lang="en-US" b="1" dirty="0" smtClean="0"/>
              <a:t>POST</a:t>
            </a:r>
            <a:r>
              <a:rPr lang="en-US" dirty="0" smtClean="0"/>
              <a:t> data is transmitted to server in request body</a:t>
            </a:r>
          </a:p>
          <a:p>
            <a:pPr algn="l"/>
            <a:endParaRPr lang="en-US" dirty="0" smtClean="0"/>
          </a:p>
          <a:p>
            <a:pPr algn="l"/>
            <a:r>
              <a:rPr lang="en-US" dirty="0" smtClean="0"/>
              <a:t>POST /test/</a:t>
            </a:r>
            <a:r>
              <a:rPr lang="en-US" dirty="0" err="1" smtClean="0"/>
              <a:t>demo_form.jsp</a:t>
            </a:r>
            <a:r>
              <a:rPr lang="en-US" dirty="0" smtClean="0"/>
              <a:t> HTTP/1.1</a:t>
            </a:r>
            <a:br>
              <a:rPr lang="en-US" dirty="0" smtClean="0"/>
            </a:br>
            <a:r>
              <a:rPr lang="en-US" dirty="0" smtClean="0"/>
              <a:t>Host: w3schools.com</a:t>
            </a:r>
            <a:br>
              <a:rPr lang="en-US" dirty="0" smtClean="0"/>
            </a:br>
            <a:r>
              <a:rPr lang="en-US" b="1" dirty="0" smtClean="0"/>
              <a:t>name1=value1&amp;name2=value2</a:t>
            </a:r>
            <a:endParaRPr lang="ro-RO" dirty="0" smtClean="0"/>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26</a:t>
            </a:fld>
            <a:endParaRPr lang="en-US"/>
          </a:p>
        </p:txBody>
      </p:sp>
    </p:spTree>
    <p:extLst>
      <p:ext uri="{BB962C8B-B14F-4D97-AF65-F5344CB8AC3E}">
        <p14:creationId xmlns:p14="http://schemas.microsoft.com/office/powerpoint/2010/main" val="1147713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29</a:t>
            </a:fld>
            <a:endParaRPr lang="en-US"/>
          </a:p>
        </p:txBody>
      </p:sp>
    </p:spTree>
    <p:extLst>
      <p:ext uri="{BB962C8B-B14F-4D97-AF65-F5344CB8AC3E}">
        <p14:creationId xmlns:p14="http://schemas.microsoft.com/office/powerpoint/2010/main" val="2011912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Servlets are shy little creatures. They sit on the hard drive just minding their own business, and don’t bother anyone until they've been invoked. However, feed a few drinks to those Servlets – get them loaded – and they remain resident in memory until the party ends, which happens when someone pulls the plug on the application server.</a:t>
            </a:r>
          </a:p>
          <a:p>
            <a:endParaRPr lang="en-US" dirty="0" smtClean="0"/>
          </a:p>
          <a:p>
            <a:r>
              <a:rPr lang="en-US" dirty="0" smtClean="0"/>
              <a:t>If the Servlet hasn’t been called before, the JVM loads the Servlet and then generates a thread to handle the request.</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30</a:t>
            </a:fld>
            <a:endParaRPr lang="en-US"/>
          </a:p>
        </p:txBody>
      </p:sp>
    </p:spTree>
    <p:extLst>
      <p:ext uri="{BB962C8B-B14F-4D97-AF65-F5344CB8AC3E}">
        <p14:creationId xmlns:p14="http://schemas.microsoft.com/office/powerpoint/2010/main" val="65870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From Web Server to Application Server</a:t>
            </a:r>
            <a:endParaRPr lang="en-US" dirty="0" smtClean="0"/>
          </a:p>
          <a:p>
            <a:r>
              <a:rPr lang="en-US" dirty="0" smtClean="0"/>
              <a:t>When a client makes a request for a JSP or a Servlet, the request initially goes to the Web server. The Web server reads the special XML file the </a:t>
            </a:r>
            <a:r>
              <a:rPr lang="en-US" dirty="0" smtClean="0">
                <a:hlinkClick r:id="rId3"/>
              </a:rPr>
              <a:t>application server</a:t>
            </a:r>
            <a:r>
              <a:rPr lang="en-US" dirty="0" smtClean="0"/>
              <a:t> provides, and realizes that the request that came in should be sent to the application server for processing.</a:t>
            </a:r>
          </a:p>
          <a:p>
            <a:r>
              <a:rPr lang="en-US" dirty="0" smtClean="0"/>
              <a:t>The special XML file also provides the IP address/port combination of listening application servers. The Web server, using </a:t>
            </a:r>
            <a:r>
              <a:rPr lang="en-US" dirty="0" smtClean="0">
                <a:hlinkClick r:id="rId4"/>
              </a:rPr>
              <a:t>the http protocol</a:t>
            </a:r>
            <a:r>
              <a:rPr lang="en-US" dirty="0" smtClean="0"/>
              <a:t>, then sends the request to the Application server JVM listening on the appropriate port.</a:t>
            </a:r>
          </a:p>
          <a:p>
            <a:r>
              <a:rPr lang="en-US" dirty="0" smtClean="0"/>
              <a:t>The JVM listening on the appropriate port represents our application server, and the port the JVM listens on can be configured through that JVM’s Web container.</a:t>
            </a:r>
          </a:p>
          <a:p>
            <a:r>
              <a:rPr lang="en-US" dirty="0" smtClean="0"/>
              <a:t>The Web server handles the incoming request, and matches that request to the application server set up to handle the given Servlet or JSP.</a:t>
            </a:r>
          </a:p>
          <a:p>
            <a:endParaRPr lang="en-US" dirty="0" smtClean="0"/>
          </a:p>
          <a:p>
            <a:r>
              <a:rPr lang="en-US" b="1" dirty="0" smtClean="0"/>
              <a:t>Inside the Web Container</a:t>
            </a:r>
            <a:endParaRPr lang="en-US" dirty="0" smtClean="0"/>
          </a:p>
          <a:p>
            <a:r>
              <a:rPr lang="en-US" dirty="0" smtClean="0"/>
              <a:t>If the Servlet hasn’t been called before, the JVM loads the Servlet and then generates a thread to handle the request.</a:t>
            </a:r>
          </a:p>
          <a:p>
            <a:r>
              <a:rPr lang="en-US" dirty="0" smtClean="0"/>
              <a:t>So, the request gets sent from the client, to the Web server, and the Web server passes the request to the application server, who in turn invokes and threads the appropriate Servlet.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33</a:t>
            </a:fld>
            <a:endParaRPr lang="en-US"/>
          </a:p>
        </p:txBody>
      </p:sp>
    </p:spTree>
    <p:extLst>
      <p:ext uri="{BB962C8B-B14F-4D97-AF65-F5344CB8AC3E}">
        <p14:creationId xmlns:p14="http://schemas.microsoft.com/office/powerpoint/2010/main" val="543323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does our Servlet do?</a:t>
            </a:r>
            <a:endParaRPr lang="en-US" dirty="0" smtClean="0"/>
          </a:p>
          <a:p>
            <a:r>
              <a:rPr lang="en-US" dirty="0" smtClean="0"/>
              <a:t>Well, the Servlet can do pretty much anything the developer wants it to do. When programming Servlets, a developer is only limited by their creativity, and more likely, their Java programming skills.</a:t>
            </a:r>
          </a:p>
          <a:p>
            <a:r>
              <a:rPr lang="en-US" dirty="0" smtClean="0"/>
              <a:t>Typically, a Servlet implements some control logic. For example, a Servlet might figure out what a user typed into some text fields in a web-based form. It might then take that information and save it to a database.</a:t>
            </a:r>
          </a:p>
          <a:p>
            <a:r>
              <a:rPr lang="en-US" dirty="0" smtClean="0"/>
              <a:t>Servlets are intended to be controllers. While Servlets can interact directly with a database, they’re not really supposed to. Instead, Servlets are supposed to delegate to a JavaBean or an EJB to do such things.</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34</a:t>
            </a:fld>
            <a:endParaRPr lang="en-US"/>
          </a:p>
        </p:txBody>
      </p:sp>
    </p:spTree>
    <p:extLst>
      <p:ext uri="{BB962C8B-B14F-4D97-AF65-F5344CB8AC3E}">
        <p14:creationId xmlns:p14="http://schemas.microsoft.com/office/powerpoint/2010/main" val="7100142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applications that are deployed in our container are archives with the “.war” extension</a:t>
            </a:r>
          </a:p>
          <a:p>
            <a:endParaRPr lang="en-US" dirty="0" smtClean="0"/>
          </a:p>
          <a:p>
            <a:r>
              <a:rPr lang="en-US" dirty="0" smtClean="0"/>
              <a:t>It is mandatory that the web archive contains the folder /WEB-INF in the structure</a:t>
            </a:r>
          </a:p>
          <a:p>
            <a:endParaRPr lang="en-US" dirty="0" smtClean="0"/>
          </a:p>
          <a:p>
            <a:r>
              <a:rPr lang="en-US" dirty="0" smtClean="0"/>
              <a:t>Under WEB-INF folder we’ll have another folder named /lib where we’ll find all the “.jar” dependencies of our web application</a:t>
            </a:r>
          </a:p>
          <a:p>
            <a:endParaRPr lang="en-US" dirty="0" smtClean="0"/>
          </a:p>
          <a:p>
            <a:r>
              <a:rPr lang="en-US" dirty="0" smtClean="0"/>
              <a:t>Under WEB-INF folder we’ll have another folder named /classes where we’ll find all the compiled classes of our application</a:t>
            </a:r>
          </a:p>
          <a:p>
            <a:endParaRPr lang="en-US" dirty="0" smtClean="0"/>
          </a:p>
          <a:p>
            <a:r>
              <a:rPr lang="en-US" dirty="0" smtClean="0"/>
              <a:t>Under WEB-INF folder we’ll find a file named </a:t>
            </a:r>
            <a:r>
              <a:rPr lang="en-US" b="1" dirty="0" smtClean="0"/>
              <a:t>web.xml</a:t>
            </a:r>
            <a:r>
              <a:rPr lang="en-US" dirty="0" smtClean="0"/>
              <a:t>, if we use the 2.x version of the Servlet API</a:t>
            </a:r>
          </a:p>
          <a:p>
            <a:endParaRPr lang="en-US" dirty="0" smtClean="0"/>
          </a:p>
          <a:p>
            <a:r>
              <a:rPr lang="en-US" dirty="0" smtClean="0"/>
              <a:t>They are portable because they are written in JAVA</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35</a:t>
            </a:fld>
            <a:endParaRPr lang="en-US"/>
          </a:p>
        </p:txBody>
      </p:sp>
    </p:spTree>
    <p:extLst>
      <p:ext uri="{BB962C8B-B14F-4D97-AF65-F5344CB8AC3E}">
        <p14:creationId xmlns:p14="http://schemas.microsoft.com/office/powerpoint/2010/main" val="216062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36</a:t>
            </a:fld>
            <a:endParaRPr lang="en-US"/>
          </a:p>
        </p:txBody>
      </p:sp>
    </p:spTree>
    <p:extLst>
      <p:ext uri="{BB962C8B-B14F-4D97-AF65-F5344CB8AC3E}">
        <p14:creationId xmlns:p14="http://schemas.microsoft.com/office/powerpoint/2010/main" val="1818067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Ingredient, o </a:t>
            </a:r>
            <a:r>
              <a:rPr lang="en-US" dirty="0" err="1" smtClean="0"/>
              <a:t>piesa</a:t>
            </a:r>
            <a:r>
              <a:rPr lang="en-US" baseline="0" dirty="0" smtClean="0"/>
              <a:t> a </a:t>
            </a:r>
            <a:r>
              <a:rPr lang="en-US" baseline="0" dirty="0" err="1" smtClean="0"/>
              <a:t>unui</a:t>
            </a:r>
            <a:r>
              <a:rPr lang="en-US" baseline="0" dirty="0" smtClean="0"/>
              <a:t> </a:t>
            </a:r>
            <a:r>
              <a:rPr lang="en-US" baseline="0" dirty="0" err="1" smtClean="0"/>
              <a:t>ansamblu</a:t>
            </a:r>
            <a:r>
              <a:rPr lang="en-US" baseline="0" dirty="0" smtClean="0"/>
              <a:t>.</a:t>
            </a:r>
          </a:p>
          <a:p>
            <a:r>
              <a:rPr lang="en-US" baseline="0" dirty="0" smtClean="0"/>
              <a:t>In </a:t>
            </a:r>
            <a:r>
              <a:rPr lang="en-US" baseline="0" dirty="0" err="1" smtClean="0"/>
              <a:t>industria</a:t>
            </a:r>
            <a:r>
              <a:rPr lang="en-US" baseline="0" dirty="0" smtClean="0"/>
              <a:t> software :</a:t>
            </a:r>
          </a:p>
          <a:p>
            <a:r>
              <a:rPr lang="en-US" baseline="0" dirty="0" err="1" smtClean="0"/>
              <a:t>Componenta</a:t>
            </a:r>
            <a:r>
              <a:rPr lang="en-US" baseline="0" dirty="0" smtClean="0"/>
              <a:t> </a:t>
            </a:r>
            <a:r>
              <a:rPr lang="en-US" baseline="0" dirty="0" err="1" smtClean="0"/>
              <a:t>este</a:t>
            </a:r>
            <a:r>
              <a:rPr lang="en-US" baseline="0" dirty="0" smtClean="0"/>
              <a:t> o parte </a:t>
            </a:r>
            <a:r>
              <a:rPr lang="en-US" baseline="0" dirty="0" err="1" smtClean="0"/>
              <a:t>complexa</a:t>
            </a:r>
            <a:r>
              <a:rPr lang="en-US" baseline="0" dirty="0" smtClean="0"/>
              <a:t>, </a:t>
            </a:r>
            <a:r>
              <a:rPr lang="en-US" baseline="0" dirty="0" err="1" smtClean="0"/>
              <a:t>aproape</a:t>
            </a:r>
            <a:r>
              <a:rPr lang="en-US" baseline="0" dirty="0" smtClean="0"/>
              <a:t> </a:t>
            </a:r>
            <a:r>
              <a:rPr lang="en-US" baseline="0" dirty="0" err="1" smtClean="0"/>
              <a:t>independenta</a:t>
            </a:r>
            <a:r>
              <a:rPr lang="en-US" baseline="0" dirty="0" smtClean="0"/>
              <a:t>, o parte </a:t>
            </a:r>
            <a:r>
              <a:rPr lang="en-US" baseline="0" dirty="0" err="1" smtClean="0"/>
              <a:t>inlocuibila</a:t>
            </a:r>
            <a:r>
              <a:rPr lang="en-US" baseline="0" dirty="0" smtClean="0"/>
              <a:t> a </a:t>
            </a:r>
            <a:r>
              <a:rPr lang="en-US" baseline="0" dirty="0" err="1" smtClean="0"/>
              <a:t>unui</a:t>
            </a:r>
            <a:r>
              <a:rPr lang="en-US" baseline="0" dirty="0" smtClean="0"/>
              <a:t> system </a:t>
            </a:r>
            <a:r>
              <a:rPr lang="en-US" baseline="0" dirty="0" err="1" smtClean="0"/>
              <a:t>si</a:t>
            </a:r>
            <a:r>
              <a:rPr lang="en-US" baseline="0" dirty="0" smtClean="0"/>
              <a:t> </a:t>
            </a:r>
            <a:r>
              <a:rPr lang="en-US" baseline="0" dirty="0" err="1" smtClean="0"/>
              <a:t>indeplineste</a:t>
            </a:r>
            <a:r>
              <a:rPr lang="en-US" baseline="0" dirty="0" smtClean="0"/>
              <a:t> o </a:t>
            </a:r>
            <a:r>
              <a:rPr lang="en-US" baseline="0" dirty="0" err="1" smtClean="0"/>
              <a:t>functie</a:t>
            </a:r>
            <a:r>
              <a:rPr lang="en-US" baseline="0" dirty="0" smtClean="0"/>
              <a:t> </a:t>
            </a:r>
            <a:r>
              <a:rPr lang="en-US" baseline="0" dirty="0" err="1" smtClean="0"/>
              <a:t>clara</a:t>
            </a:r>
            <a:r>
              <a:rPr lang="en-US" baseline="0" dirty="0" smtClean="0"/>
              <a:t> in </a:t>
            </a:r>
            <a:r>
              <a:rPr lang="en-US" baseline="0" dirty="0" err="1" smtClean="0"/>
              <a:t>contextul</a:t>
            </a:r>
            <a:r>
              <a:rPr lang="en-US" baseline="0" dirty="0" smtClean="0"/>
              <a:t> </a:t>
            </a:r>
            <a:r>
              <a:rPr lang="en-US" baseline="0" dirty="0" err="1" smtClean="0"/>
              <a:t>unei</a:t>
            </a:r>
            <a:r>
              <a:rPr lang="en-US" baseline="0" dirty="0" smtClean="0"/>
              <a:t> </a:t>
            </a:r>
            <a:r>
              <a:rPr lang="en-US" baseline="0" dirty="0" err="1" smtClean="0"/>
              <a:t>arhitecturi</a:t>
            </a:r>
            <a:r>
              <a:rPr lang="en-US" baseline="0" dirty="0" smtClean="0"/>
              <a:t> bine definite.</a:t>
            </a:r>
            <a:endParaRPr lang="ro-RO" dirty="0"/>
          </a:p>
        </p:txBody>
      </p:sp>
      <p:sp>
        <p:nvSpPr>
          <p:cNvPr id="4" name="Slide Number Placeholder 3"/>
          <p:cNvSpPr>
            <a:spLocks noGrp="1"/>
          </p:cNvSpPr>
          <p:nvPr>
            <p:ph type="sldNum" sz="quarter" idx="10"/>
          </p:nvPr>
        </p:nvSpPr>
        <p:spPr/>
        <p:txBody>
          <a:bodyPr/>
          <a:lstStyle/>
          <a:p>
            <a:fld id="{02FA5A94-3551-4CA0-8BED-93DC5FE64B61}" type="slidenum">
              <a:rPr lang="ro-RO" smtClean="0"/>
              <a:t>3</a:t>
            </a:fld>
            <a:endParaRPr lang="ro-RO"/>
          </a:p>
        </p:txBody>
      </p:sp>
    </p:spTree>
    <p:extLst>
      <p:ext uri="{BB962C8B-B14F-4D97-AF65-F5344CB8AC3E}">
        <p14:creationId xmlns:p14="http://schemas.microsoft.com/office/powerpoint/2010/main" val="15051430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b="1" dirty="0" smtClean="0"/>
              <a:t>public interface Servlet {</a:t>
            </a:r>
            <a:r>
              <a:rPr lang="en-US" b="1" dirty="0" smtClean="0"/>
              <a:t>…}</a:t>
            </a:r>
          </a:p>
          <a:p>
            <a:endParaRPr lang="en-US" dirty="0" smtClean="0"/>
          </a:p>
          <a:p>
            <a:r>
              <a:rPr lang="ro-RO" b="1" dirty="0" smtClean="0"/>
              <a:t>public abstract class HttpServlet extends GenericServlet</a:t>
            </a:r>
          </a:p>
          <a:p>
            <a:pPr marL="0" indent="0">
              <a:buNone/>
            </a:pPr>
            <a:r>
              <a:rPr lang="ro-RO" b="1" dirty="0" smtClean="0"/>
              <a:t>    </a:t>
            </a:r>
            <a:r>
              <a:rPr lang="en-US" b="1" dirty="0" smtClean="0"/>
              <a:t>	</a:t>
            </a:r>
            <a:r>
              <a:rPr lang="ro-RO" b="1" dirty="0" smtClean="0"/>
              <a:t>implements java.io.Serializable{</a:t>
            </a:r>
            <a:r>
              <a:rPr lang="en-US" b="1" dirty="0" smtClean="0"/>
              <a:t>…}</a:t>
            </a:r>
          </a:p>
          <a:p>
            <a:endParaRPr lang="en-US" b="1" dirty="0" smtClean="0"/>
          </a:p>
          <a:p>
            <a:r>
              <a:rPr lang="en-US" dirty="0" smtClean="0"/>
              <a:t>To create your own servlet you must extend </a:t>
            </a:r>
            <a:r>
              <a:rPr lang="en-US" dirty="0" err="1" smtClean="0"/>
              <a:t>HttpServlet</a:t>
            </a:r>
            <a:r>
              <a:rPr lang="en-US" dirty="0" smtClean="0"/>
              <a:t> and override </a:t>
            </a:r>
            <a:r>
              <a:rPr lang="en-US" dirty="0" err="1" smtClean="0"/>
              <a:t>doGet</a:t>
            </a:r>
            <a:r>
              <a:rPr lang="en-US" dirty="0" smtClean="0"/>
              <a:t> or </a:t>
            </a:r>
            <a:r>
              <a:rPr lang="en-US" dirty="0" err="1" smtClean="0"/>
              <a:t>doPost</a:t>
            </a:r>
            <a:r>
              <a:rPr lang="en-US" dirty="0" smtClean="0"/>
              <a:t> method</a:t>
            </a:r>
          </a:p>
        </p:txBody>
      </p:sp>
      <p:sp>
        <p:nvSpPr>
          <p:cNvPr id="4" name="Slide Number Placeholder 3"/>
          <p:cNvSpPr>
            <a:spLocks noGrp="1"/>
          </p:cNvSpPr>
          <p:nvPr>
            <p:ph type="sldNum" sz="quarter" idx="10"/>
          </p:nvPr>
        </p:nvSpPr>
        <p:spPr/>
        <p:txBody>
          <a:bodyPr/>
          <a:lstStyle/>
          <a:p>
            <a:fld id="{84377D70-F193-4353-836F-31B604DF4B77}" type="slidenum">
              <a:rPr lang="en-US" smtClean="0"/>
              <a:t>37</a:t>
            </a:fld>
            <a:endParaRPr lang="en-US"/>
          </a:p>
        </p:txBody>
      </p:sp>
    </p:spTree>
    <p:extLst>
      <p:ext uri="{BB962C8B-B14F-4D97-AF65-F5344CB8AC3E}">
        <p14:creationId xmlns:p14="http://schemas.microsoft.com/office/powerpoint/2010/main" val="2932503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t>41</a:t>
            </a:fld>
            <a:endParaRPr lang="en-US"/>
          </a:p>
        </p:txBody>
      </p:sp>
    </p:spTree>
    <p:extLst>
      <p:ext uri="{BB962C8B-B14F-4D97-AF65-F5344CB8AC3E}">
        <p14:creationId xmlns:p14="http://schemas.microsoft.com/office/powerpoint/2010/main" val="1709539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4</a:t>
            </a:fld>
            <a:endParaRPr lang="en-US"/>
          </a:p>
        </p:txBody>
      </p:sp>
    </p:spTree>
    <p:extLst>
      <p:ext uri="{BB962C8B-B14F-4D97-AF65-F5344CB8AC3E}">
        <p14:creationId xmlns:p14="http://schemas.microsoft.com/office/powerpoint/2010/main" val="850955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t>5</a:t>
            </a:fld>
            <a:endParaRPr lang="en-US"/>
          </a:p>
        </p:txBody>
      </p:sp>
    </p:spTree>
    <p:extLst>
      <p:ext uri="{BB962C8B-B14F-4D97-AF65-F5344CB8AC3E}">
        <p14:creationId xmlns:p14="http://schemas.microsoft.com/office/powerpoint/2010/main" val="1547889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Istoric</a:t>
            </a:r>
            <a:r>
              <a:rPr lang="en-US" dirty="0" smtClean="0"/>
              <a:t>: </a:t>
            </a:r>
            <a:r>
              <a:rPr lang="en-US" dirty="0" err="1" smtClean="0"/>
              <a:t>Cicluri</a:t>
            </a:r>
            <a:r>
              <a:rPr lang="en-US" dirty="0" smtClean="0"/>
              <a:t> </a:t>
            </a:r>
            <a:r>
              <a:rPr lang="en-US" dirty="0" err="1" smtClean="0"/>
              <a:t>intre</a:t>
            </a:r>
            <a:r>
              <a:rPr lang="en-US" dirty="0" smtClean="0"/>
              <a:t> </a:t>
            </a:r>
            <a:r>
              <a:rPr lang="en-US" b="1" dirty="0" smtClean="0"/>
              <a:t>thick</a:t>
            </a:r>
            <a:r>
              <a:rPr lang="en-US" dirty="0" smtClean="0"/>
              <a:t> (fat) </a:t>
            </a:r>
            <a:r>
              <a:rPr lang="en-US" b="1" dirty="0" smtClean="0"/>
              <a:t>client</a:t>
            </a:r>
            <a:r>
              <a:rPr lang="en-US" baseline="0" dirty="0" smtClean="0"/>
              <a:t> (Swing, Oracle Forms) – la </a:t>
            </a:r>
            <a:r>
              <a:rPr lang="en-US" b="1" dirty="0" smtClean="0"/>
              <a:t>thin </a:t>
            </a:r>
            <a:r>
              <a:rPr lang="en-US" b="0" dirty="0" smtClean="0"/>
              <a:t>(slim)</a:t>
            </a:r>
            <a:r>
              <a:rPr lang="en-US" b="1" dirty="0" smtClean="0"/>
              <a:t> client</a:t>
            </a:r>
            <a:r>
              <a:rPr lang="en-US" dirty="0" smtClean="0"/>
              <a:t> (JSP) - </a:t>
            </a:r>
            <a:r>
              <a:rPr lang="en-US" dirty="0" err="1" smtClean="0"/>
              <a:t>spre</a:t>
            </a:r>
            <a:r>
              <a:rPr lang="en-US" baseline="0" dirty="0" smtClean="0"/>
              <a:t> </a:t>
            </a:r>
            <a:r>
              <a:rPr lang="en-US" b="1" baseline="0" dirty="0" smtClean="0"/>
              <a:t>thick client</a:t>
            </a:r>
            <a:r>
              <a:rPr lang="en-US" baseline="0" dirty="0" smtClean="0"/>
              <a:t> (AngularJS, </a:t>
            </a:r>
            <a:r>
              <a:rPr lang="en-US" baseline="0" dirty="0" err="1" smtClean="0"/>
              <a:t>reactJS</a:t>
            </a:r>
            <a:r>
              <a:rPr lang="en-US" baseline="0" dirty="0" smtClean="0"/>
              <a:t>)</a:t>
            </a:r>
            <a:endParaRPr lang="en-US" dirty="0" smtClean="0"/>
          </a:p>
          <a:p>
            <a:endParaRPr lang="en-US" dirty="0" smtClean="0"/>
          </a:p>
          <a:p>
            <a:r>
              <a:rPr lang="en-US" dirty="0" smtClean="0"/>
              <a:t>Until some 7 years ago we developed web application using thin clients</a:t>
            </a:r>
          </a:p>
          <a:p>
            <a:endParaRPr lang="en-US" dirty="0" smtClean="0"/>
          </a:p>
          <a:p>
            <a:r>
              <a:rPr lang="en-US" dirty="0" smtClean="0"/>
              <a:t>Now we develop  web application based on browser-centric HTML5 applications talking to thin-servers</a:t>
            </a:r>
          </a:p>
          <a:p>
            <a:endParaRPr lang="en-US" dirty="0" smtClean="0"/>
          </a:p>
          <a:p>
            <a:r>
              <a:rPr lang="en-US" dirty="0" smtClean="0"/>
              <a:t>Our technology stack is based on rich clients (Angular JS) and the server provides services to these clients</a:t>
            </a:r>
            <a:endParaRPr lang="ro-RO" dirty="0" smtClean="0"/>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6</a:t>
            </a:fld>
            <a:endParaRPr lang="en-US"/>
          </a:p>
        </p:txBody>
      </p:sp>
    </p:spTree>
    <p:extLst>
      <p:ext uri="{BB962C8B-B14F-4D97-AF65-F5344CB8AC3E}">
        <p14:creationId xmlns:p14="http://schemas.microsoft.com/office/powerpoint/2010/main" val="1102061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7</a:t>
            </a:fld>
            <a:endParaRPr lang="en-US"/>
          </a:p>
        </p:txBody>
      </p:sp>
    </p:spTree>
    <p:extLst>
      <p:ext uri="{BB962C8B-B14F-4D97-AF65-F5344CB8AC3E}">
        <p14:creationId xmlns:p14="http://schemas.microsoft.com/office/powerpoint/2010/main" val="2274439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Servlet doesn’t contain any main method. So who will initiate and run the method of Servlet? It’s Container who has the full control of Servlets. It is container which is responsible to manage the life-cycle of servlet. Web server hands the request to web container in which servlet is deployed and not to Servlet itself. Then container provides request and response to servlet. It is container which calls the servlet’s method. </a:t>
            </a:r>
          </a:p>
          <a:p>
            <a:r>
              <a:rPr lang="en-US" sz="1200" b="0" i="0" kern="1200" dirty="0" smtClean="0">
                <a:solidFill>
                  <a:schemeClr val="tx1"/>
                </a:solidFill>
                <a:effectLst/>
                <a:latin typeface="+mn-lt"/>
                <a:ea typeface="+mn-ea"/>
                <a:cs typeface="+mn-cs"/>
              </a:rPr>
              <a:t>Tomcat is the example of Servlet container.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ever user request for any resource from Server Web server(</a:t>
            </a:r>
            <a:r>
              <a:rPr lang="en-US" sz="1200" b="0" i="1" kern="1200" dirty="0" smtClean="0">
                <a:solidFill>
                  <a:schemeClr val="tx1"/>
                </a:solidFill>
                <a:effectLst/>
                <a:latin typeface="+mn-lt"/>
                <a:ea typeface="+mn-ea"/>
                <a:cs typeface="+mn-cs"/>
              </a:rPr>
              <a:t>Apache</a:t>
            </a:r>
            <a:r>
              <a:rPr lang="en-US" sz="1200" b="0" i="0" kern="1200" dirty="0" smtClean="0">
                <a:solidFill>
                  <a:schemeClr val="tx1"/>
                </a:solidFill>
                <a:effectLst/>
                <a:latin typeface="+mn-lt"/>
                <a:ea typeface="+mn-ea"/>
                <a:cs typeface="+mn-cs"/>
              </a:rPr>
              <a:t>) will pass the request to Servlet Container(</a:t>
            </a:r>
            <a:r>
              <a:rPr lang="en-US" sz="1200" b="0" i="1" u="sng" kern="1200" dirty="0" smtClean="0">
                <a:solidFill>
                  <a:schemeClr val="tx1"/>
                </a:solidFill>
                <a:effectLst/>
                <a:latin typeface="+mn-lt"/>
                <a:ea typeface="+mn-ea"/>
                <a:cs typeface="+mn-cs"/>
              </a:rPr>
              <a:t>Tomcat</a:t>
            </a:r>
            <a:r>
              <a:rPr lang="en-US" sz="1200" b="0" i="0" kern="1200" dirty="0" smtClean="0">
                <a:solidFill>
                  <a:schemeClr val="tx1"/>
                </a:solidFill>
                <a:effectLst/>
                <a:latin typeface="+mn-lt"/>
                <a:ea typeface="+mn-ea"/>
                <a:cs typeface="+mn-cs"/>
              </a:rPr>
              <a:t>) instead of directly to servlet. It is container who will create request and response Object and then pass it to Servlet eligible for asked resource and invoke service method of Servlet.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HttpServletRequest</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HttpServletResponse</a:t>
            </a:r>
            <a:r>
              <a:rPr lang="en-US" sz="1200" b="0" i="0" kern="1200" dirty="0" smtClean="0">
                <a:solidFill>
                  <a:schemeClr val="tx1"/>
                </a:solidFill>
                <a:effectLst/>
                <a:latin typeface="+mn-lt"/>
                <a:ea typeface="+mn-ea"/>
                <a:cs typeface="+mn-cs"/>
              </a:rPr>
              <a:t> are interfaces. It is container which implements given interface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8</a:t>
            </a:fld>
            <a:endParaRPr lang="en-US"/>
          </a:p>
        </p:txBody>
      </p:sp>
    </p:spTree>
    <p:extLst>
      <p:ext uri="{BB962C8B-B14F-4D97-AF65-F5344CB8AC3E}">
        <p14:creationId xmlns:p14="http://schemas.microsoft.com/office/powerpoint/2010/main" val="2989463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Web container</a:t>
            </a:r>
            <a:r>
              <a:rPr lang="en-US" dirty="0" smtClean="0"/>
              <a:t> (also known as a Servlet container or </a:t>
            </a:r>
            <a:r>
              <a:rPr lang="en-US" dirty="0" err="1" smtClean="0"/>
              <a:t>webtainer</a:t>
            </a:r>
            <a:r>
              <a:rPr lang="en-US" dirty="0" smtClean="0"/>
              <a:t>) is the component of a </a:t>
            </a:r>
            <a:r>
              <a:rPr lang="en-US" dirty="0" smtClean="0">
                <a:hlinkClick r:id="rId3" tooltip="Web server"/>
              </a:rPr>
              <a:t>web server</a:t>
            </a:r>
            <a:r>
              <a:rPr lang="en-US" dirty="0" smtClean="0"/>
              <a:t> that interacts with </a:t>
            </a:r>
            <a:r>
              <a:rPr lang="en-US" dirty="0" smtClean="0">
                <a:hlinkClick r:id="rId4" tooltip="Java (programming language)"/>
              </a:rPr>
              <a:t>Java</a:t>
            </a:r>
            <a:r>
              <a:rPr lang="en-US" dirty="0" smtClean="0"/>
              <a:t> </a:t>
            </a:r>
            <a:r>
              <a:rPr lang="en-US" dirty="0" smtClean="0">
                <a:hlinkClick r:id="rId5" tooltip="Servlet"/>
              </a:rPr>
              <a:t>servlets</a:t>
            </a:r>
            <a:r>
              <a:rPr lang="en-US" dirty="0" smtClean="0"/>
              <a:t>. A web container is responsible for managing the lifecycle of servlets, mapping a </a:t>
            </a:r>
            <a:r>
              <a:rPr lang="en-US" dirty="0" smtClean="0">
                <a:hlinkClick r:id="rId6" tooltip="URL"/>
              </a:rPr>
              <a:t>URL</a:t>
            </a:r>
            <a:r>
              <a:rPr lang="en-US" dirty="0" smtClean="0"/>
              <a:t> to a particular servlet and ensuring that the URL requester has the correct access rights.</a:t>
            </a:r>
          </a:p>
          <a:p>
            <a:endParaRPr lang="en-US" dirty="0" smtClean="0"/>
          </a:p>
          <a:p>
            <a:r>
              <a:rPr lang="en-US" dirty="0" smtClean="0"/>
              <a:t>A web container handles requests for servlets, Java Server Pages (JSP) files, and other types of files that include server-side code. The Web container creates servlet instances, loads and unloads servlets, creates and manages request and response objects, and performs other servlet management tasks.</a:t>
            </a:r>
          </a:p>
          <a:p>
            <a:endParaRPr lang="en-US" dirty="0" smtClean="0"/>
          </a:p>
          <a:p>
            <a:r>
              <a:rPr lang="en-US" dirty="0" smtClean="0"/>
              <a:t>A web container implements the web component contract of the </a:t>
            </a:r>
            <a:r>
              <a:rPr lang="en-US" dirty="0" smtClean="0">
                <a:hlinkClick r:id="rId7" tooltip="Java Platform, Enterprise Edition"/>
              </a:rPr>
              <a:t>Java EE</a:t>
            </a:r>
            <a:r>
              <a:rPr lang="en-US" dirty="0" smtClean="0"/>
              <a:t> architecture, specifying a </a:t>
            </a:r>
            <a:r>
              <a:rPr lang="en-US" dirty="0" smtClean="0">
                <a:hlinkClick r:id="rId8" tooltip="Runtime environment"/>
              </a:rPr>
              <a:t>runtime environment</a:t>
            </a:r>
            <a:r>
              <a:rPr lang="en-US" dirty="0" smtClean="0"/>
              <a:t> for web components that includes </a:t>
            </a:r>
            <a:r>
              <a:rPr lang="en-US" dirty="0" smtClean="0">
                <a:hlinkClick r:id="rId9" tooltip="Computer security"/>
              </a:rPr>
              <a:t>security</a:t>
            </a:r>
            <a:r>
              <a:rPr lang="en-US" dirty="0" smtClean="0"/>
              <a:t>, </a:t>
            </a:r>
            <a:r>
              <a:rPr lang="en-US" dirty="0" smtClean="0">
                <a:hlinkClick r:id="rId10" tooltip="Concurrency (computer science)"/>
              </a:rPr>
              <a:t>concurrency</a:t>
            </a:r>
            <a:r>
              <a:rPr lang="en-US" dirty="0" smtClean="0"/>
              <a:t>, </a:t>
            </a:r>
            <a:r>
              <a:rPr lang="en-US" dirty="0" smtClean="0">
                <a:hlinkClick r:id="rId11" tooltip="Java Servlet"/>
              </a:rPr>
              <a:t>lifecycle management</a:t>
            </a:r>
            <a:r>
              <a:rPr lang="en-US" dirty="0" smtClean="0"/>
              <a:t>, </a:t>
            </a:r>
            <a:r>
              <a:rPr lang="en-US" dirty="0" smtClean="0">
                <a:hlinkClick r:id="rId12" tooltip="Transaction processing"/>
              </a:rPr>
              <a:t>transaction</a:t>
            </a:r>
            <a:r>
              <a:rPr lang="en-US" dirty="0" smtClean="0"/>
              <a:t>, deployment, and other services.</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9</a:t>
            </a:fld>
            <a:endParaRPr lang="en-US"/>
          </a:p>
        </p:txBody>
      </p:sp>
    </p:spTree>
    <p:extLst>
      <p:ext uri="{BB962C8B-B14F-4D97-AF65-F5344CB8AC3E}">
        <p14:creationId xmlns:p14="http://schemas.microsoft.com/office/powerpoint/2010/main" val="35314474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itol, secțiune">
    <p:spTree>
      <p:nvGrpSpPr>
        <p:cNvPr id="1" name=""/>
        <p:cNvGrpSpPr/>
        <p:nvPr/>
      </p:nvGrpSpPr>
      <p:grpSpPr>
        <a:xfrm>
          <a:off x="0" y="0"/>
          <a:ext cx="0" cy="0"/>
          <a:chOff x="0" y="0"/>
          <a:chExt cx="0" cy="0"/>
        </a:xfrm>
      </p:grpSpPr>
      <p:pic>
        <p:nvPicPr>
          <p:cNvPr id="6" name="Picture 5" descr="prezentare-capitol-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336145"/>
          </a:xfrm>
          <a:prstGeom prst="rect">
            <a:avLst/>
          </a:prstGeom>
        </p:spPr>
      </p:pic>
      <p:sp>
        <p:nvSpPr>
          <p:cNvPr id="2" name="Title 1"/>
          <p:cNvSpPr>
            <a:spLocks noGrp="1"/>
          </p:cNvSpPr>
          <p:nvPr>
            <p:ph type="title"/>
          </p:nvPr>
        </p:nvSpPr>
        <p:spPr>
          <a:xfrm>
            <a:off x="720725" y="2787650"/>
            <a:ext cx="7704138" cy="831850"/>
          </a:xfrm>
        </p:spPr>
        <p:txBody>
          <a:bodyPr lIns="0" tIns="0" rIns="0" bIns="0">
            <a:normAutofit/>
          </a:bodyPr>
          <a:lstStyle>
            <a:lvl1pPr algn="l">
              <a:defRPr sz="2400" b="1">
                <a:solidFill>
                  <a:srgbClr val="FFFFFF"/>
                </a:solidFill>
              </a:defRPr>
            </a:lvl1pPr>
          </a:lstStyle>
          <a:p>
            <a:r>
              <a:rPr lang="cs-CZ" dirty="0"/>
              <a:t>Click to edit Master title style</a:t>
            </a:r>
            <a:endParaRPr lang="en-US" dirty="0"/>
          </a:p>
        </p:txBody>
      </p:sp>
      <p:pic>
        <p:nvPicPr>
          <p:cNvPr id="8" name="Picture 7" descr="teamnet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6" name="Text Placeholder 2"/>
          <p:cNvSpPr>
            <a:spLocks noGrp="1"/>
          </p:cNvSpPr>
          <p:nvPr>
            <p:ph type="body" idx="1"/>
          </p:nvPr>
        </p:nvSpPr>
        <p:spPr>
          <a:xfrm>
            <a:off x="783139" y="835025"/>
            <a:ext cx="1413962" cy="1298575"/>
          </a:xfrm>
        </p:spPr>
        <p:txBody>
          <a:bodyPr lIns="0" tIns="0" rIns="0" bIns="0" anchor="ctr" anchorCtr="0">
            <a:noAutofit/>
          </a:bodyPr>
          <a:lstStyle>
            <a:lvl1pPr marL="0" indent="0" algn="ctr">
              <a:buNone/>
              <a:defRPr sz="7200" b="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dirty="0"/>
              <a:t>Click to edit Master text styles</a:t>
            </a:r>
          </a:p>
        </p:txBody>
      </p:sp>
    </p:spTree>
    <p:extLst>
      <p:ext uri="{BB962C8B-B14F-4D97-AF65-F5344CB8AC3E}">
        <p14:creationId xmlns:p14="http://schemas.microsoft.com/office/powerpoint/2010/main" val="6001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pic>
        <p:nvPicPr>
          <p:cNvPr id="12" name="Picture 11"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852755" y="766826"/>
            <a:ext cx="563948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3" name="Content Placeholder 2"/>
          <p:cNvSpPr>
            <a:spLocks noGrp="1"/>
          </p:cNvSpPr>
          <p:nvPr>
            <p:ph idx="1"/>
          </p:nvPr>
        </p:nvSpPr>
        <p:spPr>
          <a:xfrm>
            <a:off x="720724" y="1600200"/>
            <a:ext cx="7704139" cy="4690169"/>
          </a:xfrm>
        </p:spPr>
        <p:txBody>
          <a:bodyPr lIns="0" tIns="0" rIns="0" bIns="0" anchor="ctr" anchorCtr="0">
            <a:normAutofit/>
          </a:bodyPr>
          <a:lstStyle>
            <a:lvl1pPr marL="285750" indent="-285750" algn="just">
              <a:spcBef>
                <a:spcPts val="0"/>
              </a:spcBef>
              <a:buClr>
                <a:srgbClr val="E60000"/>
              </a:buClr>
              <a:buFont typeface="Arial" panose="020B0604020202020204" pitchFamily="34" charset="0"/>
              <a:buChar char="•"/>
              <a:defRPr sz="1800"/>
            </a:lvl1pPr>
            <a:lvl2pPr algn="just">
              <a:spcBef>
                <a:spcPts val="0"/>
              </a:spcBef>
              <a:buClr>
                <a:srgbClr val="E60000"/>
              </a:buClr>
              <a:defRPr sz="1600"/>
            </a:lvl2pPr>
            <a:lvl3pPr algn="just">
              <a:spcBef>
                <a:spcPts val="0"/>
              </a:spcBef>
              <a:defRPr sz="1600"/>
            </a:lvl3pPr>
            <a:lvl4pPr algn="just">
              <a:spcBef>
                <a:spcPts val="0"/>
              </a:spcBef>
              <a:buClr>
                <a:srgbClr val="E60000"/>
              </a:buClr>
              <a:defRPr sz="1600"/>
            </a:lvl4pPr>
            <a:lvl5pPr algn="just">
              <a:spcBef>
                <a:spcPts val="0"/>
              </a:spcBef>
              <a:defRPr sz="1600"/>
            </a:lvl5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57066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meniu">
    <p:spTree>
      <p:nvGrpSpPr>
        <p:cNvPr id="1" name=""/>
        <p:cNvGrpSpPr/>
        <p:nvPr/>
      </p:nvGrpSpPr>
      <p:grpSpPr>
        <a:xfrm>
          <a:off x="0" y="0"/>
          <a:ext cx="0" cy="0"/>
          <a:chOff x="0" y="0"/>
          <a:chExt cx="0" cy="0"/>
        </a:xfrm>
      </p:grpSpPr>
      <p:pic>
        <p:nvPicPr>
          <p:cNvPr id="13" name="Picture 12" descr="prezentare-bkg-domeniu.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
        <p:nvSpPr>
          <p:cNvPr id="9" name="Title 1"/>
          <p:cNvSpPr>
            <a:spLocks noGrp="1"/>
          </p:cNvSpPr>
          <p:nvPr>
            <p:ph type="title"/>
          </p:nvPr>
        </p:nvSpPr>
        <p:spPr>
          <a:xfrm>
            <a:off x="873303" y="766826"/>
            <a:ext cx="5771337" cy="593092"/>
          </a:xfrm>
          <a:solidFill>
            <a:schemeClr val="bg1"/>
          </a:solidFill>
        </p:spPr>
        <p:txBody>
          <a:bodyPr lIns="36000" tIns="0" rIns="0" bIns="0">
            <a:noAutofit/>
          </a:bodyPr>
          <a:lstStyle>
            <a:lvl1pPr algn="l">
              <a:defRPr sz="3000" b="1"/>
            </a:lvl1pPr>
          </a:lstStyle>
          <a:p>
            <a:r>
              <a:rPr lang="cs-CZ" dirty="0"/>
              <a:t>Click to edit Master title style</a:t>
            </a:r>
            <a:endParaRPr lang="en-US" dirty="0"/>
          </a:p>
        </p:txBody>
      </p:sp>
      <p:sp>
        <p:nvSpPr>
          <p:cNvPr id="10" name="Text Placeholder 3"/>
          <p:cNvSpPr>
            <a:spLocks noGrp="1"/>
          </p:cNvSpPr>
          <p:nvPr>
            <p:ph type="body" sz="half" idx="2"/>
          </p:nvPr>
        </p:nvSpPr>
        <p:spPr>
          <a:xfrm>
            <a:off x="5472863" y="1701801"/>
            <a:ext cx="2952000" cy="3930650"/>
          </a:xfrm>
        </p:spPr>
        <p:txBody>
          <a:bodyPr lIns="0" tIns="0" rIns="0" bIns="0" anchor="ctr" anchorCtr="0">
            <a:normAutofit/>
          </a:bodyPr>
          <a:lstStyle>
            <a:lvl1pPr marL="0" indent="0" algn="just">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15004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za verticala">
    <p:spTree>
      <p:nvGrpSpPr>
        <p:cNvPr id="1" name=""/>
        <p:cNvGrpSpPr/>
        <p:nvPr/>
      </p:nvGrpSpPr>
      <p:grpSpPr>
        <a:xfrm>
          <a:off x="0" y="0"/>
          <a:ext cx="0" cy="0"/>
          <a:chOff x="0" y="0"/>
          <a:chExt cx="0" cy="0"/>
        </a:xfrm>
      </p:grpSpPr>
      <p:pic>
        <p:nvPicPr>
          <p:cNvPr id="11" name="Picture 10" descr="prezentare-bkg-rosu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Content Placeholder 3"/>
          <p:cNvSpPr>
            <a:spLocks noGrp="1"/>
          </p:cNvSpPr>
          <p:nvPr>
            <p:ph sz="half" idx="2"/>
          </p:nvPr>
        </p:nvSpPr>
        <p:spPr>
          <a:xfrm>
            <a:off x="4552905" y="1419826"/>
            <a:ext cx="4591095" cy="5026304"/>
          </a:xfrm>
        </p:spPr>
        <p:txBody>
          <a:bodyPr>
            <a:normAutofit/>
          </a:bodyPr>
          <a:lstStyle>
            <a:lvl1pPr marL="457200" indent="-457200">
              <a:buFont typeface="Arial" panose="020B0604020202020204" pitchFamily="34" charset="0"/>
              <a:buChar cha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sp>
        <p:nvSpPr>
          <p:cNvPr id="14" name="Text Placeholder 13"/>
          <p:cNvSpPr>
            <a:spLocks noGrp="1"/>
          </p:cNvSpPr>
          <p:nvPr>
            <p:ph type="body" sz="quarter" idx="10"/>
          </p:nvPr>
        </p:nvSpPr>
        <p:spPr>
          <a:xfrm>
            <a:off x="720725" y="1419826"/>
            <a:ext cx="3712366" cy="3471758"/>
          </a:xfrm>
        </p:spPr>
        <p:txBody>
          <a:bodyPr lIns="0" tIns="0" rIns="0" bIns="0" anchor="ctr" anchorCtr="0"/>
          <a:lstStyle>
            <a:lvl1pPr marL="0" indent="0" algn="l">
              <a:spcAft>
                <a:spcPts val="1200"/>
              </a:spcAft>
              <a:buNone/>
              <a:defRPr sz="3000">
                <a:solidFill>
                  <a:schemeClr val="bg1"/>
                </a:solidFill>
              </a:defRPr>
            </a:lvl1pPr>
            <a:lvl2pPr marL="90488" indent="-90488" algn="l">
              <a:buFont typeface="Arial"/>
              <a:buChar char="•"/>
              <a:defRPr sz="1600">
                <a:solidFill>
                  <a:schemeClr val="bg1"/>
                </a:solidFill>
              </a:defRPr>
            </a:lvl2pPr>
            <a:lvl3pPr marL="358775" indent="-179388" algn="l">
              <a:defRPr sz="1200">
                <a:solidFill>
                  <a:schemeClr val="bg1"/>
                </a:solidFill>
              </a:defRPr>
            </a:lvl3pPr>
            <a:lvl4pPr marL="358775" indent="-179388" algn="l">
              <a:defRPr sz="1200">
                <a:solidFill>
                  <a:schemeClr val="bg1"/>
                </a:solidFill>
              </a:defRPr>
            </a:lvl4pPr>
            <a:lvl5pPr marL="358775" indent="-179388" algn="l">
              <a:defRPr sz="1200">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5259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ă coloane v1">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720725"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sp>
        <p:nvSpPr>
          <p:cNvPr id="4" name="Content Placeholder 3"/>
          <p:cNvSpPr>
            <a:spLocks noGrp="1"/>
          </p:cNvSpPr>
          <p:nvPr>
            <p:ph sz="half" idx="2"/>
          </p:nvPr>
        </p:nvSpPr>
        <p:spPr>
          <a:xfrm>
            <a:off x="720724" y="1773371"/>
            <a:ext cx="3776663"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6" name="Content Placeholder 5"/>
          <p:cNvSpPr>
            <a:spLocks noGrp="1"/>
          </p:cNvSpPr>
          <p:nvPr>
            <p:ph sz="quarter" idx="4"/>
          </p:nvPr>
        </p:nvSpPr>
        <p:spPr>
          <a:xfrm>
            <a:off x="4645026" y="1773371"/>
            <a:ext cx="3779838"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2" name="Title 1"/>
          <p:cNvSpPr>
            <a:spLocks noGrp="1"/>
          </p:cNvSpPr>
          <p:nvPr>
            <p:ph type="title"/>
          </p:nvPr>
        </p:nvSpPr>
        <p:spPr>
          <a:xfrm>
            <a:off x="852755" y="766826"/>
            <a:ext cx="554804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13" name="Text Placeholder 2"/>
          <p:cNvSpPr>
            <a:spLocks noGrp="1"/>
          </p:cNvSpPr>
          <p:nvPr>
            <p:ph type="body" idx="10"/>
          </p:nvPr>
        </p:nvSpPr>
        <p:spPr>
          <a:xfrm>
            <a:off x="4648202"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8767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itle 1"/>
          <p:cNvSpPr>
            <a:spLocks noGrp="1"/>
          </p:cNvSpPr>
          <p:nvPr>
            <p:ph type="title"/>
          </p:nvPr>
        </p:nvSpPr>
        <p:spPr>
          <a:xfrm>
            <a:off x="883578" y="766826"/>
            <a:ext cx="5784350"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2587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91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288744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Click to edit Master text styles</a:t>
            </a:r>
          </a:p>
          <a:p>
            <a:pPr lvl="1"/>
            <a:r>
              <a:rPr lang="cs-CZ"/>
              <a:t>Second level</a:t>
            </a:r>
          </a:p>
          <a:p>
            <a:pPr lvl="2"/>
            <a:r>
              <a:rPr lang="cs-CZ"/>
              <a:t>Third level</a:t>
            </a:r>
          </a:p>
          <a:p>
            <a:pPr lvl="3"/>
            <a:r>
              <a:rPr lang="cs-CZ"/>
              <a:t>Fourth level</a:t>
            </a:r>
          </a:p>
          <a:p>
            <a:pPr lvl="4"/>
            <a:r>
              <a:rPr lang="cs-CZ"/>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0DDD1723-F08C-BC4A-A158-087EDAF93B47}" type="datetimeFigureOut">
              <a:rPr lang="en-US"/>
              <a:pPr/>
              <a:t>7/18/2017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CA058A1-CBA4-D04F-93B6-1CEDCCC56854}" type="slidenum">
              <a:rPr lang="en-US"/>
              <a:pPr/>
              <a:t>‹#›</a:t>
            </a:fld>
            <a:endParaRPr lang="en-US"/>
          </a:p>
        </p:txBody>
      </p:sp>
    </p:spTree>
    <p:extLst>
      <p:ext uri="{BB962C8B-B14F-4D97-AF65-F5344CB8AC3E}">
        <p14:creationId xmlns:p14="http://schemas.microsoft.com/office/powerpoint/2010/main" val="30681725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 id="2147483656" r:id="rId7"/>
    <p:sldLayoutId id="2147483655" r:id="rId8"/>
    <p:sldLayoutId id="2147483657" r:id="rId9"/>
  </p:sldLayoutIdLst>
  <p:txStyles>
    <p:titleStyle>
      <a:lvl1pPr algn="ctr" defTabSz="457200" rtl="0" eaLnBrk="1" latinLnBrk="0" hangingPunct="1">
        <a:spcBef>
          <a:spcPct val="0"/>
        </a:spcBef>
        <a:buNone/>
        <a:defRPr sz="4400" kern="1200">
          <a:solidFill>
            <a:srgbClr val="565A5C"/>
          </a:solidFill>
          <a:latin typeface="Arial"/>
          <a:ea typeface="+mj-ea"/>
          <a:cs typeface="Arial"/>
        </a:defRPr>
      </a:lvl1pPr>
    </p:titleStyle>
    <p:bodyStyle>
      <a:lvl1pPr marL="0" indent="0" algn="l" defTabSz="457200" rtl="0" eaLnBrk="1" latinLnBrk="0" hangingPunct="1">
        <a:spcBef>
          <a:spcPct val="20000"/>
        </a:spcBef>
        <a:buFont typeface="Arial"/>
        <a:buNone/>
        <a:defRPr sz="3200" kern="1200">
          <a:solidFill>
            <a:srgbClr val="565A5C"/>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565A5C"/>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565A5C"/>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565A5C"/>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5.jpg"/></Relationships>
</file>

<file path=ppt/slides/_rels/slide18.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5.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5.jpg"/><Relationship Id="rId4" Type="http://schemas.openxmlformats.org/officeDocument/2006/relationships/image" Target="../media/image28.jpeg"/></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8.jpeg"/></Relationships>
</file>

<file path=ppt/slides/_rels/slide3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0.gi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5.jp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2520000"/>
            <a:ext cx="7705725" cy="1174545"/>
          </a:xfrm>
        </p:spPr>
        <p:txBody>
          <a:bodyPr>
            <a:normAutofit/>
          </a:bodyPr>
          <a:lstStyle/>
          <a:p>
            <a:r>
              <a:rPr lang="en-US" dirty="0" smtClean="0"/>
              <a:t> Web Applications – part 1</a:t>
            </a:r>
            <a:endParaRPr lang="en-US" dirty="0"/>
          </a:p>
        </p:txBody>
      </p:sp>
      <p:sp>
        <p:nvSpPr>
          <p:cNvPr id="3" name="TextBox 2"/>
          <p:cNvSpPr txBox="1"/>
          <p:nvPr/>
        </p:nvSpPr>
        <p:spPr>
          <a:xfrm>
            <a:off x="662661" y="5637654"/>
            <a:ext cx="3550279" cy="584775"/>
          </a:xfrm>
          <a:prstGeom prst="rect">
            <a:avLst/>
          </a:prstGeom>
          <a:noFill/>
        </p:spPr>
        <p:txBody>
          <a:bodyPr wrap="square" rtlCol="0">
            <a:spAutoFit/>
          </a:bodyPr>
          <a:lstStyle/>
          <a:p>
            <a:r>
              <a:rPr lang="en-US" sz="1600" dirty="0" smtClean="0">
                <a:solidFill>
                  <a:schemeClr val="bg1"/>
                </a:solidFill>
              </a:rPr>
              <a:t>Authors: </a:t>
            </a:r>
            <a:r>
              <a:rPr lang="en-US" sz="1600" dirty="0" err="1" smtClean="0">
                <a:solidFill>
                  <a:schemeClr val="bg1"/>
                </a:solidFill>
              </a:rPr>
              <a:t>Viorel</a:t>
            </a:r>
            <a:r>
              <a:rPr lang="en-US" sz="1600" dirty="0" smtClean="0">
                <a:solidFill>
                  <a:schemeClr val="bg1"/>
                </a:solidFill>
              </a:rPr>
              <a:t> TACLICIU</a:t>
            </a:r>
          </a:p>
          <a:p>
            <a:r>
              <a:rPr lang="en-US" sz="1600" dirty="0">
                <a:solidFill>
                  <a:schemeClr val="bg1"/>
                </a:solidFill>
              </a:rPr>
              <a:t>	 </a:t>
            </a:r>
            <a:r>
              <a:rPr lang="en-US" sz="1600" dirty="0" smtClean="0">
                <a:solidFill>
                  <a:schemeClr val="bg1"/>
                </a:solidFill>
              </a:rPr>
              <a:t>     Oana BESLIU</a:t>
            </a:r>
            <a:endParaRPr lang="ro-RO" sz="1600" dirty="0">
              <a:solidFill>
                <a:schemeClr val="bg1"/>
              </a:solidFill>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057" y="3388676"/>
            <a:ext cx="1859914" cy="2004574"/>
          </a:xfrm>
          <a:prstGeom prst="rect">
            <a:avLst/>
          </a:prstGeom>
        </p:spPr>
      </p:pic>
      <p:sp>
        <p:nvSpPr>
          <p:cNvPr id="13" name="Title 1"/>
          <p:cNvSpPr txBox="1">
            <a:spLocks/>
          </p:cNvSpPr>
          <p:nvPr/>
        </p:nvSpPr>
        <p:spPr>
          <a:xfrm>
            <a:off x="1116357" y="3453175"/>
            <a:ext cx="7705725" cy="1174545"/>
          </a:xfrm>
          <a:prstGeom prst="rect">
            <a:avLst/>
          </a:prstGeom>
        </p:spPr>
        <p:txBody>
          <a:bodyPr vert="horz" lIns="0" tIns="0" rIns="0" bIns="0" rtlCol="0" anchor="t" anchorCtr="0">
            <a:normAutofit/>
          </a:bodyPr>
          <a:lstStyle>
            <a:lvl1pPr algn="l" defTabSz="457200" rtl="0" eaLnBrk="1" latinLnBrk="0" hangingPunct="1">
              <a:spcBef>
                <a:spcPct val="0"/>
              </a:spcBef>
              <a:buNone/>
              <a:defRPr sz="4000" b="1" kern="1200">
                <a:solidFill>
                  <a:schemeClr val="bg1"/>
                </a:solidFill>
                <a:latin typeface="Arial"/>
                <a:ea typeface="+mj-ea"/>
                <a:cs typeface="Arial"/>
              </a:defRPr>
            </a:lvl1pPr>
          </a:lstStyle>
          <a:p>
            <a:r>
              <a:rPr lang="en-US" dirty="0" smtClean="0"/>
              <a:t> </a:t>
            </a:r>
            <a:endParaRPr lang="en-US" sz="2800" dirty="0"/>
          </a:p>
        </p:txBody>
      </p:sp>
      <p:sp>
        <p:nvSpPr>
          <p:cNvPr id="6" name="TextBox 5"/>
          <p:cNvSpPr txBox="1"/>
          <p:nvPr/>
        </p:nvSpPr>
        <p:spPr>
          <a:xfrm>
            <a:off x="4032069" y="5097998"/>
            <a:ext cx="3890012" cy="1600438"/>
          </a:xfrm>
          <a:prstGeom prst="rect">
            <a:avLst/>
          </a:prstGeom>
          <a:noFill/>
        </p:spPr>
        <p:txBody>
          <a:bodyPr wrap="square" rtlCol="0">
            <a:spAutoFit/>
          </a:bodyPr>
          <a:lstStyle/>
          <a:p>
            <a:endParaRPr lang="en-US" dirty="0" smtClean="0">
              <a:solidFill>
                <a:schemeClr val="bg1"/>
              </a:solidFill>
            </a:endParaRPr>
          </a:p>
          <a:p>
            <a:r>
              <a:rPr lang="en-US" sz="1600" dirty="0" smtClean="0">
                <a:solidFill>
                  <a:schemeClr val="bg1"/>
                </a:solidFill>
              </a:rPr>
              <a:t>Trainers</a:t>
            </a:r>
            <a:r>
              <a:rPr lang="en-US" sz="1600" dirty="0">
                <a:solidFill>
                  <a:schemeClr val="bg1"/>
                </a:solidFill>
              </a:rPr>
              <a:t>: </a:t>
            </a:r>
            <a:r>
              <a:rPr lang="en-US" sz="1600" dirty="0" smtClean="0">
                <a:solidFill>
                  <a:schemeClr val="bg1"/>
                </a:solidFill>
              </a:rPr>
              <a:t> Andrei Marica</a:t>
            </a:r>
          </a:p>
          <a:p>
            <a:r>
              <a:rPr lang="en-US" sz="1600" dirty="0" smtClean="0">
                <a:solidFill>
                  <a:schemeClr val="bg1"/>
                </a:solidFill>
              </a:rPr>
              <a:t>		Cristian Dumitru</a:t>
            </a:r>
          </a:p>
          <a:p>
            <a:r>
              <a:rPr lang="en-US" sz="1600" dirty="0" smtClean="0">
                <a:solidFill>
                  <a:schemeClr val="bg1"/>
                </a:solidFill>
              </a:rPr>
              <a:t>		Catalin Bina</a:t>
            </a:r>
          </a:p>
          <a:p>
            <a:r>
              <a:rPr lang="en-US" sz="1600" dirty="0" smtClean="0">
                <a:solidFill>
                  <a:schemeClr val="bg1"/>
                </a:solidFill>
              </a:rPr>
              <a:t> 		Alexandru Krancevik</a:t>
            </a:r>
          </a:p>
          <a:p>
            <a:r>
              <a:rPr lang="en-US" sz="1600" dirty="0" smtClean="0">
                <a:solidFill>
                  <a:schemeClr val="bg1"/>
                </a:solidFill>
              </a:rPr>
              <a:t>		</a:t>
            </a:r>
            <a:r>
              <a:rPr lang="en-US" sz="1600" dirty="0" err="1" smtClean="0">
                <a:solidFill>
                  <a:schemeClr val="bg1"/>
                </a:solidFill>
              </a:rPr>
              <a:t>Tekin</a:t>
            </a:r>
            <a:r>
              <a:rPr lang="en-US" sz="1600" dirty="0" smtClean="0">
                <a:solidFill>
                  <a:schemeClr val="bg1"/>
                </a:solidFill>
              </a:rPr>
              <a:t> Omer-Ali</a:t>
            </a:r>
            <a:endParaRPr lang="ro-RO" sz="1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3010585" cy="593092"/>
          </a:xfrm>
        </p:spPr>
        <p:txBody>
          <a:bodyPr>
            <a:normAutofit/>
          </a:bodyPr>
          <a:lstStyle/>
          <a:p>
            <a:r>
              <a:rPr lang="en-US" dirty="0"/>
              <a:t>JEE </a:t>
            </a:r>
            <a:r>
              <a:rPr lang="en-US" dirty="0" smtClean="0"/>
              <a:t>Containers</a:t>
            </a:r>
            <a:endParaRPr lang="ro-RO" dirty="0"/>
          </a:p>
        </p:txBody>
      </p:sp>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pic>
        <p:nvPicPr>
          <p:cNvPr id="1028" name="Picture 4" descr="Diagram of client-server communication showing servlets and JSP pages in the web tier and enterprise beans in the business t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640" y="1841075"/>
            <a:ext cx="6755363" cy="4242483"/>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3290" y="421228"/>
            <a:ext cx="1714591" cy="1284288"/>
          </a:xfrm>
          <a:prstGeom prst="rect">
            <a:avLst/>
          </a:prstGeom>
        </p:spPr>
      </p:pic>
    </p:spTree>
    <p:extLst>
      <p:ext uri="{BB962C8B-B14F-4D97-AF65-F5344CB8AC3E}">
        <p14:creationId xmlns:p14="http://schemas.microsoft.com/office/powerpoint/2010/main" val="2652119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2999155" cy="593092"/>
          </a:xfrm>
        </p:spPr>
        <p:txBody>
          <a:bodyPr>
            <a:normAutofit/>
          </a:bodyPr>
          <a:lstStyle/>
          <a:p>
            <a:r>
              <a:rPr lang="en-US" dirty="0"/>
              <a:t>JEE </a:t>
            </a:r>
            <a:r>
              <a:rPr lang="en-US" dirty="0" smtClean="0"/>
              <a:t>Containers</a:t>
            </a:r>
            <a:endParaRPr lang="ro-RO" dirty="0"/>
          </a:p>
        </p:txBody>
      </p:sp>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pic>
        <p:nvPicPr>
          <p:cNvPr id="9"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3290" y="421228"/>
            <a:ext cx="1714591" cy="128428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991" y="2617646"/>
            <a:ext cx="7528890" cy="2760593"/>
          </a:xfrm>
          <a:prstGeom prst="rect">
            <a:avLst/>
          </a:prstGeom>
        </p:spPr>
      </p:pic>
    </p:spTree>
    <p:extLst>
      <p:ext uri="{BB962C8B-B14F-4D97-AF65-F5344CB8AC3E}">
        <p14:creationId xmlns:p14="http://schemas.microsoft.com/office/powerpoint/2010/main" val="23748052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a:bodyPr>
          <a:lstStyle/>
          <a:p>
            <a:pPr algn="ctr"/>
            <a:r>
              <a:rPr lang="en-US" dirty="0"/>
              <a:t>Apache Tomcat</a:t>
            </a:r>
          </a:p>
        </p:txBody>
      </p:sp>
    </p:spTree>
    <p:extLst>
      <p:ext uri="{BB962C8B-B14F-4D97-AF65-F5344CB8AC3E}">
        <p14:creationId xmlns:p14="http://schemas.microsoft.com/office/powerpoint/2010/main" val="3829641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4" y="766826"/>
            <a:ext cx="2996986" cy="593092"/>
          </a:xfrm>
        </p:spPr>
        <p:txBody>
          <a:bodyPr/>
          <a:lstStyle/>
          <a:p>
            <a:r>
              <a:rPr lang="en-US" dirty="0" smtClean="0"/>
              <a:t>Apache Tomcat</a:t>
            </a:r>
            <a:endParaRPr lang="ro-RO" dirty="0"/>
          </a:p>
        </p:txBody>
      </p:sp>
      <p:sp>
        <p:nvSpPr>
          <p:cNvPr id="3" name="Content Placeholder 2"/>
          <p:cNvSpPr>
            <a:spLocks noGrp="1"/>
          </p:cNvSpPr>
          <p:nvPr>
            <p:ph idx="1"/>
          </p:nvPr>
        </p:nvSpPr>
        <p:spPr/>
        <p:txBody>
          <a:bodyPr/>
          <a:lstStyle/>
          <a:p>
            <a:pPr algn="l"/>
            <a:r>
              <a:rPr lang="en-US" sz="2000" b="1" dirty="0"/>
              <a:t>Apache Tomcat</a:t>
            </a:r>
            <a:r>
              <a:rPr lang="en-US" sz="2000" dirty="0"/>
              <a:t> </a:t>
            </a:r>
            <a:r>
              <a:rPr lang="en-US" sz="2000" dirty="0" smtClean="0"/>
              <a:t>is </a:t>
            </a:r>
            <a:r>
              <a:rPr lang="en-US" sz="2000" dirty="0"/>
              <a:t>an open source </a:t>
            </a:r>
            <a:r>
              <a:rPr lang="en-US" sz="2000" b="1" dirty="0"/>
              <a:t>web server</a:t>
            </a:r>
            <a:r>
              <a:rPr lang="en-US" sz="2000" dirty="0"/>
              <a:t> and </a:t>
            </a:r>
            <a:r>
              <a:rPr lang="en-US" sz="2000" b="1" dirty="0"/>
              <a:t>servlet </a:t>
            </a:r>
            <a:r>
              <a:rPr lang="en-US" sz="2000" b="1" dirty="0" smtClean="0"/>
              <a:t>container</a:t>
            </a:r>
          </a:p>
          <a:p>
            <a:pPr algn="l"/>
            <a:endParaRPr lang="en-US" sz="2000" dirty="0"/>
          </a:p>
          <a:p>
            <a:pPr algn="l"/>
            <a:r>
              <a:rPr lang="en-US" sz="2000" dirty="0" smtClean="0"/>
              <a:t>Tomcat </a:t>
            </a:r>
            <a:r>
              <a:rPr lang="en-US" sz="2000" dirty="0"/>
              <a:t>implements the Java Servlet and the JavaServer Pages (JSP) specifications from Oracle, and provides a "pure Java" </a:t>
            </a:r>
            <a:r>
              <a:rPr lang="en-US" sz="2000" b="1" dirty="0"/>
              <a:t>HTTP</a:t>
            </a:r>
            <a:r>
              <a:rPr lang="en-US" sz="2000" dirty="0"/>
              <a:t> web server environment </a:t>
            </a:r>
            <a:r>
              <a:rPr lang="en-US" sz="2000" dirty="0" smtClean="0"/>
              <a:t>for Java</a:t>
            </a:r>
            <a:r>
              <a:rPr lang="en-US" sz="2000" dirty="0"/>
              <a:t> code to run </a:t>
            </a:r>
            <a:r>
              <a:rPr lang="en-US" sz="2000" dirty="0" smtClean="0"/>
              <a:t>in. </a:t>
            </a:r>
          </a:p>
          <a:p>
            <a:pPr algn="l"/>
            <a:endParaRPr lang="en-US" sz="2000" dirty="0"/>
          </a:p>
          <a:p>
            <a:pPr algn="l"/>
            <a:r>
              <a:rPr lang="en-US" sz="2000" dirty="0" smtClean="0"/>
              <a:t>In the simplest configuration Tomcat runs in a single operating system </a:t>
            </a:r>
            <a:r>
              <a:rPr lang="en-US" sz="2000" b="1" dirty="0" smtClean="0"/>
              <a:t>process</a:t>
            </a:r>
            <a:r>
              <a:rPr lang="en-US" sz="2000" dirty="0" smtClean="0"/>
              <a:t>. The </a:t>
            </a:r>
            <a:r>
              <a:rPr lang="en-US" sz="2000" dirty="0"/>
              <a:t>process runs a Java virtual machine (JVM). Every single HTTP request from a browser to Tomcat is processed in the Tomcat process in a separate thread</a:t>
            </a:r>
            <a:r>
              <a:rPr lang="en-US" sz="2000" dirty="0" smtClean="0"/>
              <a:t>.</a:t>
            </a:r>
          </a:p>
          <a:p>
            <a:pPr algn="l"/>
            <a:endParaRPr lang="en-US" sz="2000" dirty="0"/>
          </a:p>
          <a:p>
            <a:pPr algn="l"/>
            <a:r>
              <a:rPr lang="en-US" sz="2000" dirty="0"/>
              <a:t>Apache Tomcat includes tools for configuration and management, but can also be configured by editing </a:t>
            </a:r>
            <a:r>
              <a:rPr lang="en-US" sz="2000" b="1" dirty="0"/>
              <a:t>XML</a:t>
            </a:r>
            <a:r>
              <a:rPr lang="en-US" sz="2000" dirty="0"/>
              <a:t> configuration files.</a:t>
            </a:r>
          </a:p>
          <a:p>
            <a:pPr algn="l"/>
            <a:endParaRPr lang="ro-RO"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3874" y="485774"/>
            <a:ext cx="1162198" cy="1155196"/>
          </a:xfrm>
          <a:prstGeom prst="rect">
            <a:avLst/>
          </a:prstGeom>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6005245" cy="593092"/>
          </a:xfrm>
        </p:spPr>
        <p:txBody>
          <a:bodyPr>
            <a:normAutofit/>
          </a:bodyPr>
          <a:lstStyle/>
          <a:p>
            <a:r>
              <a:rPr lang="en-US" dirty="0"/>
              <a:t>Apache </a:t>
            </a:r>
            <a:r>
              <a:rPr lang="en-US" dirty="0" smtClean="0"/>
              <a:t>Tomcat - workshop</a:t>
            </a:r>
            <a:endParaRPr lang="ro-RO" dirty="0"/>
          </a:p>
        </p:txBody>
      </p:sp>
      <p:sp>
        <p:nvSpPr>
          <p:cNvPr id="8" name="Rectangle 7"/>
          <p:cNvSpPr/>
          <p:nvPr/>
        </p:nvSpPr>
        <p:spPr>
          <a:xfrm>
            <a:off x="703172" y="1719840"/>
            <a:ext cx="7725128" cy="1015663"/>
          </a:xfrm>
          <a:prstGeom prst="rect">
            <a:avLst/>
          </a:prstGeom>
        </p:spPr>
        <p:txBody>
          <a:bodyPr wrap="square">
            <a:spAutoFit/>
          </a:bodyPr>
          <a:lstStyle/>
          <a:p>
            <a:pPr marL="285750" indent="-285750">
              <a:buFont typeface="Arial" panose="020B0604020202020204" pitchFamily="34" charset="0"/>
              <a:buChar char="•"/>
            </a:pPr>
            <a:r>
              <a:rPr lang="en-US" sz="2000" dirty="0"/>
              <a:t>Open </a:t>
            </a:r>
            <a:r>
              <a:rPr lang="en-US" sz="2000" dirty="0" smtClean="0"/>
              <a:t>file Workshop 1 - Server </a:t>
            </a:r>
            <a:r>
              <a:rPr lang="en-US" sz="2000" dirty="0"/>
              <a:t>configuration.docx</a:t>
            </a:r>
            <a:endParaRPr lang="en-US" sz="2000" dirty="0" smtClean="0"/>
          </a:p>
          <a:p>
            <a:pPr marL="285750" indent="-285750">
              <a:buFont typeface="Arial" panose="020B0604020202020204" pitchFamily="34" charset="0"/>
              <a:buChar char="•"/>
            </a:pPr>
            <a:endParaRPr lang="en-US" sz="2000" b="1" dirty="0" smtClean="0"/>
          </a:p>
          <a:p>
            <a:pPr marL="285750" indent="-285750">
              <a:buFont typeface="Arial" panose="020B0604020202020204" pitchFamily="34" charset="0"/>
              <a:buChar char="•"/>
            </a:pPr>
            <a:r>
              <a:rPr lang="en-US" sz="2000" dirty="0" smtClean="0"/>
              <a:t>Begin workshop </a:t>
            </a:r>
            <a:endParaRPr lang="en-US" sz="2000"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874" y="485774"/>
            <a:ext cx="1162198" cy="1155196"/>
          </a:xfrm>
          <a:prstGeom prst="rect">
            <a:avLst/>
          </a:prstGeom>
        </p:spPr>
      </p:pic>
    </p:spTree>
    <p:extLst>
      <p:ext uri="{BB962C8B-B14F-4D97-AF65-F5344CB8AC3E}">
        <p14:creationId xmlns:p14="http://schemas.microsoft.com/office/powerpoint/2010/main" val="928543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a:bodyPr>
          <a:lstStyle/>
          <a:p>
            <a:r>
              <a:rPr lang="en-US" dirty="0"/>
              <a:t>Web applications - architecture</a:t>
            </a:r>
          </a:p>
        </p:txBody>
      </p:sp>
    </p:spTree>
    <p:extLst>
      <p:ext uri="{BB962C8B-B14F-4D97-AF65-F5344CB8AC3E}">
        <p14:creationId xmlns:p14="http://schemas.microsoft.com/office/powerpoint/2010/main" val="3362894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897180" cy="593092"/>
          </a:xfrm>
        </p:spPr>
        <p:txBody>
          <a:bodyPr>
            <a:normAutofit/>
          </a:bodyPr>
          <a:lstStyle/>
          <a:p>
            <a:r>
              <a:rPr lang="en-US" dirty="0"/>
              <a:t>Web applications - architecture</a:t>
            </a:r>
            <a:endParaRPr lang="ro-RO" dirty="0"/>
          </a:p>
        </p:txBody>
      </p:sp>
      <p:sp>
        <p:nvSpPr>
          <p:cNvPr id="3" name="Content Placeholder 2"/>
          <p:cNvSpPr>
            <a:spLocks noGrp="1"/>
          </p:cNvSpPr>
          <p:nvPr>
            <p:ph idx="1"/>
          </p:nvPr>
        </p:nvSpPr>
        <p:spPr/>
        <p:txBody>
          <a:bodyPr>
            <a:normAutofit lnSpcReduction="10000"/>
          </a:bodyPr>
          <a:lstStyle/>
          <a:p>
            <a:endParaRPr lang="en-US" sz="2000" dirty="0" smtClean="0"/>
          </a:p>
          <a:p>
            <a:r>
              <a:rPr lang="en-US" sz="2000" dirty="0" smtClean="0"/>
              <a:t>Maven </a:t>
            </a:r>
            <a:r>
              <a:rPr lang="en-US" sz="2000" dirty="0"/>
              <a:t>standardizes the sources structure of a web application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err="1"/>
              <a:t>src</a:t>
            </a:r>
            <a:r>
              <a:rPr lang="en-US" b="1" dirty="0"/>
              <a:t>/main/java</a:t>
            </a:r>
            <a:r>
              <a:rPr lang="en-US" dirty="0"/>
              <a:t> –JAVA classes</a:t>
            </a:r>
          </a:p>
          <a:p>
            <a:r>
              <a:rPr lang="en-US" b="1" dirty="0" err="1"/>
              <a:t>src</a:t>
            </a:r>
            <a:r>
              <a:rPr lang="en-US" b="1" dirty="0"/>
              <a:t>/main/resources </a:t>
            </a:r>
            <a:r>
              <a:rPr lang="en-US" dirty="0"/>
              <a:t>– configuration resources</a:t>
            </a:r>
          </a:p>
          <a:p>
            <a:r>
              <a:rPr lang="en-US" b="1" dirty="0" err="1"/>
              <a:t>src</a:t>
            </a:r>
            <a:r>
              <a:rPr lang="en-US" b="1" dirty="0"/>
              <a:t>/main/web-app</a:t>
            </a:r>
            <a:r>
              <a:rPr lang="en-US" dirty="0"/>
              <a:t> –web resources – </a:t>
            </a:r>
            <a:r>
              <a:rPr lang="en-US" dirty="0" err="1"/>
              <a:t>jsp</a:t>
            </a:r>
            <a:r>
              <a:rPr lang="en-US" dirty="0"/>
              <a:t> pages, static pages</a:t>
            </a:r>
          </a:p>
          <a:p>
            <a:r>
              <a:rPr lang="en-US" b="1" dirty="0" err="1"/>
              <a:t>src</a:t>
            </a:r>
            <a:r>
              <a:rPr lang="en-US" b="1" dirty="0"/>
              <a:t>/main/web-app/WEB-INF</a:t>
            </a:r>
            <a:r>
              <a:rPr lang="en-US" dirty="0"/>
              <a:t> – configuration files for web applications</a:t>
            </a:r>
            <a:endParaRPr lang="en-US" dirty="0" smtClean="0"/>
          </a:p>
          <a:p>
            <a:endParaRPr lang="en-US" dirty="0"/>
          </a:p>
          <a:p>
            <a:endParaRPr lang="ro-RO" dirty="0"/>
          </a:p>
        </p:txBody>
      </p:sp>
      <p:pic>
        <p:nvPicPr>
          <p:cNvPr id="5" name="Picture 4"/>
          <p:cNvPicPr>
            <a:picLocks noChangeAspect="1"/>
          </p:cNvPicPr>
          <p:nvPr/>
        </p:nvPicPr>
        <p:blipFill>
          <a:blip r:embed="rId2"/>
          <a:stretch>
            <a:fillRect/>
          </a:stretch>
        </p:blipFill>
        <p:spPr>
          <a:xfrm>
            <a:off x="2346467" y="2186864"/>
            <a:ext cx="2444750" cy="244475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6377778" cy="593092"/>
          </a:xfrm>
        </p:spPr>
        <p:txBody>
          <a:bodyPr>
            <a:normAutofit/>
          </a:bodyPr>
          <a:lstStyle/>
          <a:p>
            <a:r>
              <a:rPr lang="en-US" dirty="0"/>
              <a:t>Web </a:t>
            </a:r>
            <a:r>
              <a:rPr lang="en-US" dirty="0" smtClean="0"/>
              <a:t>applications </a:t>
            </a:r>
            <a:r>
              <a:rPr lang="en-US" dirty="0"/>
              <a:t>- </a:t>
            </a:r>
            <a:r>
              <a:rPr lang="en-US" dirty="0" smtClean="0"/>
              <a:t>architecture</a:t>
            </a:r>
            <a:endParaRPr lang="en-US" dirty="0"/>
          </a:p>
        </p:txBody>
      </p:sp>
      <p:pic>
        <p:nvPicPr>
          <p:cNvPr id="7" name="Picture 4" descr="http://docs.oracle.com/javaee/5/tutorial/doc/figures/web-module.gi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27322" y="2276316"/>
            <a:ext cx="6219915" cy="40912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3" name="TextBox 2"/>
          <p:cNvSpPr txBox="1"/>
          <p:nvPr/>
        </p:nvSpPr>
        <p:spPr>
          <a:xfrm>
            <a:off x="2857606" y="1633451"/>
            <a:ext cx="2903359" cy="369332"/>
          </a:xfrm>
          <a:prstGeom prst="rect">
            <a:avLst/>
          </a:prstGeom>
          <a:noFill/>
        </p:spPr>
        <p:txBody>
          <a:bodyPr wrap="none" rtlCol="0">
            <a:spAutoFit/>
          </a:bodyPr>
          <a:lstStyle/>
          <a:p>
            <a:r>
              <a:rPr lang="en-US" b="1" dirty="0" smtClean="0"/>
              <a:t>.war archive architecture</a:t>
            </a:r>
            <a:endParaRPr lang="en-US" b="1" dirty="0"/>
          </a:p>
        </p:txBody>
      </p:sp>
    </p:spTree>
    <p:extLst>
      <p:ext uri="{BB962C8B-B14F-4D97-AF65-F5344CB8AC3E}">
        <p14:creationId xmlns:p14="http://schemas.microsoft.com/office/powerpoint/2010/main" val="42521277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 - 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a:t>
            </a:r>
            <a:r>
              <a:rPr lang="en-US" dirty="0" smtClean="0"/>
              <a:t>file Workshop 2 </a:t>
            </a:r>
            <a:r>
              <a:rPr lang="en-US" dirty="0"/>
              <a:t>- Web application.docx</a:t>
            </a:r>
            <a:endParaRPr lang="en-US" dirty="0" smtClean="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a:bodyPr>
          <a:lstStyle/>
          <a:p>
            <a:pPr algn="ctr"/>
            <a:r>
              <a:rPr lang="en-US" dirty="0"/>
              <a:t>Request - Response model</a:t>
            </a:r>
            <a:endParaRPr lang="ro-RO" dirty="0"/>
          </a:p>
        </p:txBody>
      </p:sp>
    </p:spTree>
    <p:extLst>
      <p:ext uri="{BB962C8B-B14F-4D97-AF65-F5344CB8AC3E}">
        <p14:creationId xmlns:p14="http://schemas.microsoft.com/office/powerpoint/2010/main" val="1876383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921" y="766826"/>
            <a:ext cx="2247797" cy="593092"/>
          </a:xfrm>
        </p:spPr>
        <p:txBody>
          <a:bodyPr/>
          <a:lstStyle/>
          <a:p>
            <a:r>
              <a:rPr lang="en-US" dirty="0" smtClean="0"/>
              <a:t>Contents</a:t>
            </a:r>
            <a:endParaRPr lang="ro-RO" dirty="0"/>
          </a:p>
        </p:txBody>
      </p:sp>
      <p:sp>
        <p:nvSpPr>
          <p:cNvPr id="3" name="Content Placeholder 2"/>
          <p:cNvSpPr>
            <a:spLocks noGrp="1"/>
          </p:cNvSpPr>
          <p:nvPr>
            <p:ph idx="1"/>
          </p:nvPr>
        </p:nvSpPr>
        <p:spPr/>
        <p:txBody>
          <a:bodyPr>
            <a:normAutofit fontScale="92500" lnSpcReduction="10000"/>
          </a:bodyPr>
          <a:lstStyle/>
          <a:p>
            <a:endParaRPr lang="en-US" b="1" dirty="0" smtClean="0"/>
          </a:p>
          <a:p>
            <a:endParaRPr lang="en-US" b="1" dirty="0"/>
          </a:p>
          <a:p>
            <a:endParaRPr lang="en-US" b="1" dirty="0" smtClean="0"/>
          </a:p>
          <a:p>
            <a:r>
              <a:rPr lang="en-US" b="1" dirty="0" smtClean="0"/>
              <a:t>Tools</a:t>
            </a:r>
          </a:p>
          <a:p>
            <a:endParaRPr lang="en-US" b="1" dirty="0" smtClean="0"/>
          </a:p>
          <a:p>
            <a:r>
              <a:rPr lang="en-US" b="1" dirty="0" smtClean="0"/>
              <a:t>W</a:t>
            </a:r>
            <a:r>
              <a:rPr lang="ro-RO" b="1" dirty="0" smtClean="0"/>
              <a:t>eb </a:t>
            </a:r>
            <a:r>
              <a:rPr lang="en-US" b="1" dirty="0" smtClean="0"/>
              <a:t>D</a:t>
            </a:r>
            <a:r>
              <a:rPr lang="ro-RO" b="1" dirty="0" smtClean="0"/>
              <a:t>evelopment</a:t>
            </a:r>
            <a:r>
              <a:rPr lang="en-US" b="1" dirty="0" smtClean="0"/>
              <a:t> Introduction</a:t>
            </a:r>
          </a:p>
          <a:p>
            <a:pPr marL="0" indent="0">
              <a:buNone/>
            </a:pPr>
            <a:endParaRPr lang="ro-RO" b="1" dirty="0"/>
          </a:p>
          <a:p>
            <a:r>
              <a:rPr lang="en-US" b="1" dirty="0" smtClean="0"/>
              <a:t>JEE </a:t>
            </a:r>
            <a:r>
              <a:rPr lang="ro-RO" b="1" dirty="0" smtClean="0"/>
              <a:t>Container</a:t>
            </a:r>
            <a:r>
              <a:rPr lang="en-US" b="1" dirty="0" smtClean="0"/>
              <a:t>s</a:t>
            </a:r>
          </a:p>
          <a:p>
            <a:endParaRPr lang="en-US" b="1" dirty="0"/>
          </a:p>
          <a:p>
            <a:r>
              <a:rPr lang="en-US" b="1" dirty="0"/>
              <a:t>Apache Tomcat</a:t>
            </a:r>
            <a:endParaRPr lang="en-US" b="1" dirty="0" smtClean="0"/>
          </a:p>
          <a:p>
            <a:endParaRPr lang="ro-RO" b="1" dirty="0"/>
          </a:p>
          <a:p>
            <a:r>
              <a:rPr lang="ro-RO" b="1" dirty="0"/>
              <a:t>Java </a:t>
            </a:r>
            <a:r>
              <a:rPr lang="en-US" b="1" dirty="0"/>
              <a:t>Web applications -</a:t>
            </a:r>
            <a:r>
              <a:rPr lang="en-US" b="1" dirty="0" smtClean="0"/>
              <a:t> architecture</a:t>
            </a:r>
          </a:p>
          <a:p>
            <a:endParaRPr lang="en-US" b="1" dirty="0"/>
          </a:p>
          <a:p>
            <a:r>
              <a:rPr lang="en-US" b="1" dirty="0"/>
              <a:t>Request </a:t>
            </a:r>
            <a:r>
              <a:rPr lang="en-US" b="1" dirty="0" smtClean="0"/>
              <a:t>- </a:t>
            </a:r>
            <a:r>
              <a:rPr lang="en-US" b="1" dirty="0"/>
              <a:t>Response </a:t>
            </a:r>
            <a:r>
              <a:rPr lang="en-US" b="1" dirty="0" smtClean="0"/>
              <a:t>model</a:t>
            </a:r>
          </a:p>
          <a:p>
            <a:endParaRPr lang="en-US" b="1" dirty="0"/>
          </a:p>
          <a:p>
            <a:r>
              <a:rPr lang="en-US" b="1" dirty="0" smtClean="0"/>
              <a:t>HTTP</a:t>
            </a:r>
          </a:p>
          <a:p>
            <a:endParaRPr lang="en-US" b="1" dirty="0" smtClean="0"/>
          </a:p>
          <a:p>
            <a:r>
              <a:rPr lang="en-US" b="1" dirty="0" smtClean="0"/>
              <a:t>Servlets</a:t>
            </a:r>
          </a:p>
          <a:p>
            <a:pPr marL="0" indent="0">
              <a:buNone/>
            </a:pPr>
            <a:endParaRPr lang="en-US" b="1" dirty="0" smtClean="0"/>
          </a:p>
          <a:p>
            <a:r>
              <a:rPr lang="en-US" b="1" dirty="0" smtClean="0"/>
              <a:t>Q&amp;A</a:t>
            </a:r>
            <a:endParaRPr lang="en-US" b="1" dirty="0"/>
          </a:p>
          <a:p>
            <a:endParaRPr lang="en-US" b="1" dirty="0" smtClean="0"/>
          </a:p>
          <a:p>
            <a:endParaRPr lang="en-US" b="1" dirty="0"/>
          </a:p>
          <a:p>
            <a:endParaRPr lang="ro-RO" b="1" dirty="0"/>
          </a:p>
          <a:p>
            <a:endParaRPr lang="ro-RO"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400" y="632334"/>
            <a:ext cx="3446463" cy="2167740"/>
          </a:xfrm>
          <a:prstGeom prst="rect">
            <a:avLst/>
          </a:prstGeom>
        </p:spPr>
      </p:pic>
    </p:spTree>
    <p:extLst>
      <p:ext uri="{BB962C8B-B14F-4D97-AF65-F5344CB8AC3E}">
        <p14:creationId xmlns:p14="http://schemas.microsoft.com/office/powerpoint/2010/main" val="114630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b="1" dirty="0"/>
              <a:t>Request–response</a:t>
            </a:r>
            <a:r>
              <a:rPr lang="en-US" sz="2000" dirty="0"/>
              <a:t> or </a:t>
            </a:r>
            <a:r>
              <a:rPr lang="en-US" sz="2000" b="1" dirty="0"/>
              <a:t>R</a:t>
            </a:r>
            <a:r>
              <a:rPr lang="en-US" sz="2000" b="1" dirty="0" smtClean="0"/>
              <a:t>equest–reply</a:t>
            </a:r>
            <a:r>
              <a:rPr lang="en-US" sz="2000" dirty="0"/>
              <a:t> is one of the basic methods computers use to communicate to each other. </a:t>
            </a:r>
            <a:endParaRPr lang="en-US" sz="2000" dirty="0" smtClean="0"/>
          </a:p>
          <a:p>
            <a:endParaRPr lang="en-US" sz="2000" dirty="0"/>
          </a:p>
          <a:p>
            <a:r>
              <a:rPr lang="en-US" sz="2000" dirty="0" smtClean="0"/>
              <a:t>When </a:t>
            </a:r>
            <a:r>
              <a:rPr lang="en-US" sz="2000" dirty="0"/>
              <a:t>using request–response, the first computer sends a request for some data and the second computer responds to the request. </a:t>
            </a:r>
            <a:endParaRPr lang="en-US" sz="2000" dirty="0" smtClean="0"/>
          </a:p>
          <a:p>
            <a:endParaRPr lang="en-US" sz="2000" dirty="0"/>
          </a:p>
          <a:p>
            <a:r>
              <a:rPr lang="en-US" sz="2000" dirty="0" smtClean="0"/>
              <a:t>Browsing </a:t>
            </a:r>
            <a:r>
              <a:rPr lang="en-US" sz="2000" dirty="0"/>
              <a:t>a web page is an example of request–response communication. </a:t>
            </a:r>
            <a:endParaRPr lang="en-US" sz="2000" dirty="0" smtClean="0"/>
          </a:p>
          <a:p>
            <a:endParaRPr lang="en-US" sz="2000" dirty="0"/>
          </a:p>
          <a:p>
            <a:r>
              <a:rPr lang="en-US" sz="2000" dirty="0" smtClean="0"/>
              <a:t>One </a:t>
            </a:r>
            <a:r>
              <a:rPr lang="en-US" sz="2000" dirty="0"/>
              <a:t>can think of request–response as being like a telephone call, where you call someone and they answer the call. </a:t>
            </a:r>
            <a:endParaRPr lang="en-US" sz="2000" dirty="0" smtClean="0"/>
          </a:p>
          <a:p>
            <a:endParaRPr lang="en-US" dirty="0"/>
          </a:p>
        </p:txBody>
      </p:sp>
      <p:sp>
        <p:nvSpPr>
          <p:cNvPr id="6" name="Title 1"/>
          <p:cNvSpPr txBox="1">
            <a:spLocks/>
          </p:cNvSpPr>
          <p:nvPr/>
        </p:nvSpPr>
        <p:spPr>
          <a:xfrm>
            <a:off x="1068656" y="835679"/>
            <a:ext cx="5300613"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Request - Response model</a:t>
            </a:r>
            <a:endParaRPr lang="ro-RO"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24804234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68656" y="835679"/>
            <a:ext cx="5300613"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Request - Response model</a:t>
            </a:r>
            <a:endParaRPr lang="ro-RO" dirty="0"/>
          </a:p>
        </p:txBody>
      </p:sp>
      <p:pic>
        <p:nvPicPr>
          <p:cNvPr id="23" name="Picture 4" descr="Lapt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475" y="3392488"/>
            <a:ext cx="16002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5" descr="CP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6675" y="3392488"/>
            <a:ext cx="12827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AutoShape 6"/>
          <p:cNvCxnSpPr>
            <a:cxnSpLocks noChangeShapeType="1"/>
            <a:stCxn id="24" idx="2"/>
            <a:endCxn id="23" idx="2"/>
          </p:cNvCxnSpPr>
          <p:nvPr/>
        </p:nvCxnSpPr>
        <p:spPr bwMode="auto">
          <a:xfrm rot="5400000">
            <a:off x="4419600" y="1960563"/>
            <a:ext cx="25400" cy="5251450"/>
          </a:xfrm>
          <a:prstGeom prst="curvedConnector3">
            <a:avLst>
              <a:gd name="adj1" fmla="val 72903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7"/>
          <p:cNvCxnSpPr>
            <a:cxnSpLocks noChangeShapeType="1"/>
            <a:stCxn id="23" idx="0"/>
            <a:endCxn id="24" idx="0"/>
          </p:cNvCxnSpPr>
          <p:nvPr/>
        </p:nvCxnSpPr>
        <p:spPr bwMode="auto">
          <a:xfrm rot="5400000" flipH="1" flipV="1">
            <a:off x="4432300" y="766763"/>
            <a:ext cx="12700" cy="5251450"/>
          </a:xfrm>
          <a:prstGeom prst="curvedConnector3">
            <a:avLst>
              <a:gd name="adj1" fmla="val 1800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 Box 8"/>
          <p:cNvSpPr txBox="1">
            <a:spLocks noChangeArrowheads="1"/>
          </p:cNvSpPr>
          <p:nvPr/>
        </p:nvSpPr>
        <p:spPr bwMode="auto">
          <a:xfrm>
            <a:off x="3829050" y="3148141"/>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request</a:t>
            </a:r>
          </a:p>
        </p:txBody>
      </p:sp>
      <p:sp>
        <p:nvSpPr>
          <p:cNvPr id="28" name="Text Box 9"/>
          <p:cNvSpPr txBox="1">
            <a:spLocks noChangeArrowheads="1"/>
          </p:cNvSpPr>
          <p:nvPr/>
        </p:nvSpPr>
        <p:spPr bwMode="auto">
          <a:xfrm>
            <a:off x="3848100" y="4312443"/>
            <a:ext cx="1200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response</a:t>
            </a:r>
          </a:p>
        </p:txBody>
      </p:sp>
      <p:sp>
        <p:nvSpPr>
          <p:cNvPr id="29" name="AutoShape 10">
            <a:hlinkClick r:id="" action="ppaction://noaction" highlightClick="1"/>
          </p:cNvPr>
          <p:cNvSpPr>
            <a:spLocks noChangeArrowheads="1"/>
          </p:cNvSpPr>
          <p:nvPr/>
        </p:nvSpPr>
        <p:spPr bwMode="auto">
          <a:xfrm>
            <a:off x="4019550" y="4823729"/>
            <a:ext cx="838200" cy="990600"/>
          </a:xfrm>
          <a:prstGeom prst="actionButtonDocumen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2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HTTP</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10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2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HTML</a:t>
            </a:r>
          </a:p>
        </p:txBody>
      </p:sp>
      <p:sp>
        <p:nvSpPr>
          <p:cNvPr id="30" name="AutoShape 11"/>
          <p:cNvSpPr>
            <a:spLocks noChangeArrowheads="1"/>
          </p:cNvSpPr>
          <p:nvPr/>
        </p:nvSpPr>
        <p:spPr bwMode="auto">
          <a:xfrm flipV="1">
            <a:off x="3610181" y="2426732"/>
            <a:ext cx="1447800" cy="545068"/>
          </a:xfrm>
          <a:prstGeom prst="foldedCorner">
            <a:avLst>
              <a:gd name="adj" fmla="val 32296"/>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2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HTTP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2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Request</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12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1" name="AutoShape 12"/>
          <p:cNvSpPr>
            <a:spLocks noChangeArrowheads="1"/>
          </p:cNvSpPr>
          <p:nvPr/>
        </p:nvSpPr>
        <p:spPr bwMode="auto">
          <a:xfrm flipV="1">
            <a:off x="7848600" y="3505200"/>
            <a:ext cx="457200" cy="685800"/>
          </a:xfrm>
          <a:prstGeom prst="foldedCorner">
            <a:avLst>
              <a:gd name="adj" fmla="val 22620"/>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&lt;html&gt;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&lt;head&gt;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 &lt;body&gt;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t>
            </a:r>
          </a:p>
        </p:txBody>
      </p:sp>
      <p:sp>
        <p:nvSpPr>
          <p:cNvPr id="32" name="AutoShape 13"/>
          <p:cNvSpPr>
            <a:spLocks noChangeArrowheads="1"/>
          </p:cNvSpPr>
          <p:nvPr/>
        </p:nvSpPr>
        <p:spPr bwMode="auto">
          <a:xfrm flipV="1">
            <a:off x="7696200" y="3810000"/>
            <a:ext cx="457200" cy="685800"/>
          </a:xfrm>
          <a:prstGeom prst="foldedCorner">
            <a:avLst>
              <a:gd name="adj" fmla="val 22620"/>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&lt;html&gt;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&lt;head&gt;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 &lt;body&gt;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a:t>
            </a:r>
          </a:p>
        </p:txBody>
      </p:sp>
      <p:sp>
        <p:nvSpPr>
          <p:cNvPr id="33" name="Text Box 14"/>
          <p:cNvSpPr txBox="1">
            <a:spLocks noChangeArrowheads="1"/>
          </p:cNvSpPr>
          <p:nvPr/>
        </p:nvSpPr>
        <p:spPr bwMode="auto">
          <a:xfrm>
            <a:off x="974725" y="4456113"/>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Client</a:t>
            </a:r>
          </a:p>
        </p:txBody>
      </p:sp>
      <p:sp>
        <p:nvSpPr>
          <p:cNvPr id="34" name="Text Box 15"/>
          <p:cNvSpPr txBox="1">
            <a:spLocks noChangeArrowheads="1"/>
          </p:cNvSpPr>
          <p:nvPr/>
        </p:nvSpPr>
        <p:spPr bwMode="auto">
          <a:xfrm>
            <a:off x="7162800" y="2971800"/>
            <a:ext cx="857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Server</a:t>
            </a:r>
          </a:p>
        </p:txBody>
      </p:sp>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2" name="Rectangle 1"/>
          <p:cNvSpPr/>
          <p:nvPr/>
        </p:nvSpPr>
        <p:spPr>
          <a:xfrm>
            <a:off x="2025444" y="1796222"/>
            <a:ext cx="4257369" cy="523220"/>
          </a:xfrm>
          <a:prstGeom prst="rect">
            <a:avLst/>
          </a:prstGeom>
        </p:spPr>
        <p:txBody>
          <a:bodyPr wrap="square">
            <a:spAutoFit/>
          </a:bodyPr>
          <a:lstStyle/>
          <a:p>
            <a:r>
              <a:rPr lang="en-US" sz="1400" dirty="0"/>
              <a:t>The client’s request contains the name and address (the URL), of the thing the client is looking for. </a:t>
            </a:r>
          </a:p>
        </p:txBody>
      </p:sp>
      <p:sp>
        <p:nvSpPr>
          <p:cNvPr id="6" name="Rectangle 5"/>
          <p:cNvSpPr/>
          <p:nvPr/>
        </p:nvSpPr>
        <p:spPr>
          <a:xfrm>
            <a:off x="2025444" y="5814329"/>
            <a:ext cx="6113937" cy="523220"/>
          </a:xfrm>
          <a:prstGeom prst="rect">
            <a:avLst/>
          </a:prstGeom>
        </p:spPr>
        <p:txBody>
          <a:bodyPr wrap="square">
            <a:spAutoFit/>
          </a:bodyPr>
          <a:lstStyle/>
          <a:p>
            <a:r>
              <a:rPr lang="en-US" sz="1400" dirty="0"/>
              <a:t>The server’s response contains the actual document that the client requested (or an error code if the request could not be processed). </a:t>
            </a:r>
          </a:p>
        </p:txBody>
      </p:sp>
      <p:cxnSp>
        <p:nvCxnSpPr>
          <p:cNvPr id="36" name="AutoShape 7"/>
          <p:cNvCxnSpPr>
            <a:cxnSpLocks noChangeShapeType="1"/>
            <a:stCxn id="2" idx="3"/>
            <a:endCxn id="30" idx="3"/>
          </p:cNvCxnSpPr>
          <p:nvPr/>
        </p:nvCxnSpPr>
        <p:spPr bwMode="auto">
          <a:xfrm flipH="1">
            <a:off x="5057981" y="2057832"/>
            <a:ext cx="1224832" cy="641434"/>
          </a:xfrm>
          <a:prstGeom prst="curvedConnector3">
            <a:avLst>
              <a:gd name="adj1" fmla="val -18664"/>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6"/>
          <p:cNvCxnSpPr>
            <a:cxnSpLocks noChangeShapeType="1"/>
            <a:stCxn id="6" idx="1"/>
            <a:endCxn id="29" idx="2"/>
          </p:cNvCxnSpPr>
          <p:nvPr/>
        </p:nvCxnSpPr>
        <p:spPr bwMode="auto">
          <a:xfrm rot="10800000" flipH="1">
            <a:off x="2025444" y="5319029"/>
            <a:ext cx="1994106" cy="756910"/>
          </a:xfrm>
          <a:prstGeom prst="curvedConnector3">
            <a:avLst>
              <a:gd name="adj1" fmla="val -11464"/>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76762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724" y="1792799"/>
            <a:ext cx="3552695" cy="3901732"/>
          </a:xfrm>
        </p:spPr>
        <p:txBody>
          <a:bodyPr>
            <a:normAutofit/>
          </a:bodyPr>
          <a:lstStyle/>
          <a:p>
            <a:r>
              <a:rPr lang="en-US" sz="2000" b="1" dirty="0" smtClean="0"/>
              <a:t>HTTP Request key elements:</a:t>
            </a:r>
          </a:p>
          <a:p>
            <a:endParaRPr lang="en-US" sz="2000" b="1" dirty="0" smtClean="0"/>
          </a:p>
          <a:p>
            <a:pPr lvl="1"/>
            <a:r>
              <a:rPr lang="en-US" sz="2000" dirty="0" smtClean="0"/>
              <a:t>HTTP method</a:t>
            </a:r>
          </a:p>
          <a:p>
            <a:pPr lvl="1"/>
            <a:endParaRPr lang="en-US" sz="2000" dirty="0" smtClean="0"/>
          </a:p>
          <a:p>
            <a:pPr lvl="1"/>
            <a:r>
              <a:rPr lang="en-US" sz="2000" dirty="0" smtClean="0"/>
              <a:t>The page to access - URL</a:t>
            </a:r>
          </a:p>
          <a:p>
            <a:pPr lvl="1"/>
            <a:endParaRPr lang="en-US" sz="2000" dirty="0" smtClean="0"/>
          </a:p>
          <a:p>
            <a:pPr lvl="1"/>
            <a:r>
              <a:rPr lang="en-US" sz="2000" dirty="0" smtClean="0"/>
              <a:t>Form parameters</a:t>
            </a:r>
          </a:p>
        </p:txBody>
      </p:sp>
      <p:sp>
        <p:nvSpPr>
          <p:cNvPr id="5" name="Content Placeholder 2"/>
          <p:cNvSpPr txBox="1">
            <a:spLocks/>
          </p:cNvSpPr>
          <p:nvPr/>
        </p:nvSpPr>
        <p:spPr>
          <a:xfrm>
            <a:off x="4718761" y="1609920"/>
            <a:ext cx="3718801" cy="3901732"/>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b="1" dirty="0" smtClean="0"/>
              <a:t>HTTP Response key elements :</a:t>
            </a:r>
          </a:p>
          <a:p>
            <a:endParaRPr lang="en-US" sz="2000" b="1" dirty="0" smtClean="0"/>
          </a:p>
          <a:p>
            <a:pPr lvl="1"/>
            <a:r>
              <a:rPr lang="en-US" sz="2000" dirty="0" smtClean="0"/>
              <a:t>Status code </a:t>
            </a:r>
          </a:p>
          <a:p>
            <a:pPr lvl="1"/>
            <a:endParaRPr lang="en-US" sz="2000" dirty="0"/>
          </a:p>
          <a:p>
            <a:pPr lvl="1"/>
            <a:r>
              <a:rPr lang="en-US" sz="2000" dirty="0" smtClean="0"/>
              <a:t>Context-type</a:t>
            </a:r>
          </a:p>
          <a:p>
            <a:pPr lvl="1"/>
            <a:endParaRPr lang="en-US" sz="2000" dirty="0"/>
          </a:p>
          <a:p>
            <a:pPr lvl="1"/>
            <a:r>
              <a:rPr lang="en-US" sz="2000" dirty="0" smtClean="0"/>
              <a:t>The content</a:t>
            </a:r>
            <a:endParaRPr lang="ro-RO" sz="2000" dirty="0"/>
          </a:p>
        </p:txBody>
      </p:sp>
      <p:sp>
        <p:nvSpPr>
          <p:cNvPr id="8" name="Title 1"/>
          <p:cNvSpPr txBox="1">
            <a:spLocks/>
          </p:cNvSpPr>
          <p:nvPr/>
        </p:nvSpPr>
        <p:spPr>
          <a:xfrm>
            <a:off x="1068656" y="835679"/>
            <a:ext cx="5300613"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Request - Response model</a:t>
            </a:r>
            <a:endParaRPr lang="ro-RO"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20156508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a:bodyPr>
          <a:lstStyle/>
          <a:p>
            <a:pPr algn="ctr"/>
            <a:r>
              <a:rPr lang="en-US" dirty="0"/>
              <a:t>HTTP</a:t>
            </a:r>
            <a:endParaRPr lang="ro-RO" dirty="0"/>
          </a:p>
        </p:txBody>
      </p:sp>
    </p:spTree>
    <p:extLst>
      <p:ext uri="{BB962C8B-B14F-4D97-AF65-F5344CB8AC3E}">
        <p14:creationId xmlns:p14="http://schemas.microsoft.com/office/powerpoint/2010/main" val="19749246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b="1" dirty="0" smtClean="0"/>
              <a:t>HTTP </a:t>
            </a:r>
            <a:r>
              <a:rPr lang="en-US" sz="2000" dirty="0" smtClean="0"/>
              <a:t>– Hypertext Transfer Protocol</a:t>
            </a:r>
          </a:p>
          <a:p>
            <a:pPr lvl="1"/>
            <a:r>
              <a:rPr lang="en-US" sz="2000" dirty="0"/>
              <a:t>is an application protocol for distributed, collaborative, information </a:t>
            </a:r>
            <a:r>
              <a:rPr lang="en-US" sz="2000" dirty="0" smtClean="0"/>
              <a:t>systems</a:t>
            </a:r>
          </a:p>
          <a:p>
            <a:pPr lvl="1"/>
            <a:r>
              <a:rPr lang="en-US" sz="2000" dirty="0" smtClean="0"/>
              <a:t>is </a:t>
            </a:r>
            <a:r>
              <a:rPr lang="en-US" sz="2000" dirty="0"/>
              <a:t>the foundation of data communications for </a:t>
            </a:r>
            <a:r>
              <a:rPr lang="en-US" sz="2000" dirty="0" smtClean="0"/>
              <a:t>www</a:t>
            </a:r>
          </a:p>
          <a:p>
            <a:pPr lvl="1"/>
            <a:r>
              <a:rPr lang="en-US" sz="2000" dirty="0"/>
              <a:t>functions as a </a:t>
            </a:r>
            <a:r>
              <a:rPr lang="en-US" sz="2000" dirty="0" smtClean="0"/>
              <a:t>request - response</a:t>
            </a:r>
            <a:r>
              <a:rPr lang="en-US" sz="2000" dirty="0"/>
              <a:t> protocol in the </a:t>
            </a:r>
            <a:r>
              <a:rPr lang="en-US" sz="2000" dirty="0" smtClean="0"/>
              <a:t>client - server</a:t>
            </a:r>
            <a:r>
              <a:rPr lang="en-US" sz="2000" dirty="0"/>
              <a:t> computing </a:t>
            </a:r>
            <a:r>
              <a:rPr lang="en-US" sz="2000" dirty="0" smtClean="0"/>
              <a:t>model</a:t>
            </a:r>
          </a:p>
          <a:p>
            <a:pPr lvl="1"/>
            <a:endParaRPr lang="en-US" sz="2000" b="1" dirty="0" smtClean="0"/>
          </a:p>
          <a:p>
            <a:r>
              <a:rPr lang="en-US" sz="2000" b="1" dirty="0" smtClean="0"/>
              <a:t>URL </a:t>
            </a:r>
            <a:r>
              <a:rPr lang="en-US" sz="2000" dirty="0" smtClean="0"/>
              <a:t>–</a:t>
            </a:r>
            <a:r>
              <a:rPr lang="en-US" sz="2000" b="1" dirty="0" smtClean="0"/>
              <a:t> </a:t>
            </a:r>
            <a:r>
              <a:rPr lang="en-US" sz="2000" dirty="0" smtClean="0"/>
              <a:t>Uniform </a:t>
            </a:r>
            <a:r>
              <a:rPr lang="en-US" sz="2000" dirty="0"/>
              <a:t>R</a:t>
            </a:r>
            <a:r>
              <a:rPr lang="en-US" sz="2000" dirty="0" smtClean="0"/>
              <a:t>esource Locator</a:t>
            </a:r>
          </a:p>
          <a:p>
            <a:pPr lvl="1"/>
            <a:r>
              <a:rPr lang="en-US" sz="2000" dirty="0"/>
              <a:t>is a specific character string that constitutes a reference to a </a:t>
            </a:r>
            <a:r>
              <a:rPr lang="en-US" sz="2000" dirty="0" smtClean="0"/>
              <a:t>resource</a:t>
            </a:r>
          </a:p>
          <a:p>
            <a:pPr lvl="1"/>
            <a:endParaRPr lang="en-US" sz="2000" dirty="0"/>
          </a:p>
          <a:p>
            <a:r>
              <a:rPr lang="en-US" sz="2000" b="1" dirty="0" smtClean="0"/>
              <a:t>Form Parameters </a:t>
            </a:r>
          </a:p>
          <a:p>
            <a:pPr lvl="1"/>
            <a:r>
              <a:rPr lang="en-US" sz="2000" dirty="0"/>
              <a:t>r</a:t>
            </a:r>
            <a:r>
              <a:rPr lang="en-US" sz="2000" dirty="0" smtClean="0"/>
              <a:t>epresent values that are sent with the request</a:t>
            </a:r>
            <a:endParaRPr lang="en-US" sz="2000" b="1" dirty="0" smtClean="0"/>
          </a:p>
          <a:p>
            <a:endParaRPr lang="en-US" dirty="0"/>
          </a:p>
        </p:txBody>
      </p:sp>
      <p:sp>
        <p:nvSpPr>
          <p:cNvPr id="6" name="Title 1"/>
          <p:cNvSpPr txBox="1">
            <a:spLocks/>
          </p:cNvSpPr>
          <p:nvPr/>
        </p:nvSpPr>
        <p:spPr>
          <a:xfrm>
            <a:off x="1068657" y="835679"/>
            <a:ext cx="1308784"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HTTP</a:t>
            </a:r>
            <a:endParaRPr lang="ro-RO"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15177033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85750" lvl="1">
              <a:buFont typeface="Arial" panose="020B0604020202020204" pitchFamily="34" charset="0"/>
              <a:buChar char="•"/>
            </a:pPr>
            <a:r>
              <a:rPr lang="en-US" sz="1800" b="1" dirty="0" smtClean="0"/>
              <a:t>Status </a:t>
            </a:r>
            <a:r>
              <a:rPr lang="en-US" sz="1800" b="1" dirty="0"/>
              <a:t>code </a:t>
            </a:r>
            <a:r>
              <a:rPr lang="en-US" sz="1800" dirty="0"/>
              <a:t>- (HTTP) response status </a:t>
            </a:r>
            <a:r>
              <a:rPr lang="en-US" sz="1800" dirty="0" smtClean="0"/>
              <a:t>codes</a:t>
            </a:r>
          </a:p>
          <a:p>
            <a:pPr marL="685800" lvl="2">
              <a:buFont typeface="Arial" panose="020B0604020202020204" pitchFamily="34" charset="0"/>
              <a:buChar char="•"/>
            </a:pPr>
            <a:r>
              <a:rPr lang="en-US" sz="1800" dirty="0" smtClean="0"/>
              <a:t>specifies </a:t>
            </a:r>
            <a:r>
              <a:rPr lang="en-US" sz="1800" dirty="0"/>
              <a:t>one of five classes of </a:t>
            </a:r>
            <a:r>
              <a:rPr lang="en-US" sz="1800" dirty="0" smtClean="0"/>
              <a:t>response: </a:t>
            </a:r>
          </a:p>
          <a:p>
            <a:pPr marL="1143000" lvl="3">
              <a:buFont typeface="Arial" panose="020B0604020202020204" pitchFamily="34" charset="0"/>
              <a:buChar char="•"/>
            </a:pPr>
            <a:r>
              <a:rPr lang="en-US" sz="1800" dirty="0" smtClean="0"/>
              <a:t>1xx – Informational</a:t>
            </a:r>
          </a:p>
          <a:p>
            <a:pPr marL="1143000" lvl="3">
              <a:buFont typeface="Arial" panose="020B0604020202020204" pitchFamily="34" charset="0"/>
              <a:buChar char="•"/>
            </a:pPr>
            <a:r>
              <a:rPr lang="en-US" sz="1800" dirty="0" smtClean="0"/>
              <a:t>2xx – Success</a:t>
            </a:r>
          </a:p>
          <a:p>
            <a:pPr marL="1143000" lvl="3">
              <a:buFont typeface="Arial" panose="020B0604020202020204" pitchFamily="34" charset="0"/>
              <a:buChar char="•"/>
            </a:pPr>
            <a:r>
              <a:rPr lang="en-US" sz="1800" dirty="0" smtClean="0"/>
              <a:t>3xx – Redirection</a:t>
            </a:r>
          </a:p>
          <a:p>
            <a:pPr marL="1143000" lvl="3">
              <a:buFont typeface="Arial" panose="020B0604020202020204" pitchFamily="34" charset="0"/>
              <a:buChar char="•"/>
            </a:pPr>
            <a:r>
              <a:rPr lang="en-US" sz="1800" dirty="0" smtClean="0"/>
              <a:t>4xx – Client Error</a:t>
            </a:r>
          </a:p>
          <a:p>
            <a:pPr marL="1143000" lvl="3">
              <a:buFont typeface="Arial" panose="020B0604020202020204" pitchFamily="34" charset="0"/>
              <a:buChar char="•"/>
            </a:pPr>
            <a:r>
              <a:rPr lang="en-US" sz="1800" dirty="0" smtClean="0"/>
              <a:t>5xx – Server Error</a:t>
            </a:r>
          </a:p>
          <a:p>
            <a:pPr marL="1143000" lvl="3">
              <a:buFont typeface="Arial" panose="020B0604020202020204" pitchFamily="34" charset="0"/>
              <a:buChar char="•"/>
            </a:pPr>
            <a:endParaRPr lang="en-US" sz="1800" dirty="0"/>
          </a:p>
          <a:p>
            <a:pPr marL="285750" lvl="1">
              <a:buFont typeface="Arial" panose="020B0604020202020204" pitchFamily="34" charset="0"/>
              <a:buChar char="•"/>
            </a:pPr>
            <a:r>
              <a:rPr lang="en-US" sz="1800" b="1" dirty="0" smtClean="0"/>
              <a:t>Context-type</a:t>
            </a:r>
            <a:r>
              <a:rPr lang="en-US" sz="1800" dirty="0" smtClean="0"/>
              <a:t>  header</a:t>
            </a:r>
          </a:p>
          <a:p>
            <a:pPr marL="685800" lvl="2">
              <a:buFont typeface="Arial" panose="020B0604020202020204" pitchFamily="34" charset="0"/>
              <a:buChar char="•"/>
            </a:pPr>
            <a:r>
              <a:rPr lang="en-US" sz="1800" dirty="0" smtClean="0"/>
              <a:t>describes </a:t>
            </a:r>
            <a:r>
              <a:rPr lang="en-US" sz="1800" dirty="0"/>
              <a:t>the data contained in the body fully enough that the receiving user agent can pick an appropriate agent or mechanism to present the data to the user</a:t>
            </a:r>
            <a:endParaRPr lang="en-US" sz="1800" dirty="0" smtClean="0"/>
          </a:p>
          <a:p>
            <a:pPr marL="685800" lvl="2">
              <a:buFont typeface="Arial" panose="020B0604020202020204" pitchFamily="34" charset="0"/>
              <a:buChar char="•"/>
            </a:pPr>
            <a:endParaRPr lang="en-US" sz="1800" dirty="0"/>
          </a:p>
          <a:p>
            <a:pPr marL="285750" lvl="1">
              <a:buFont typeface="Arial" panose="020B0604020202020204" pitchFamily="34" charset="0"/>
              <a:buChar char="•"/>
            </a:pPr>
            <a:r>
              <a:rPr lang="en-US" sz="1800" b="1" dirty="0"/>
              <a:t>The</a:t>
            </a:r>
            <a:r>
              <a:rPr lang="en-US" sz="1800" dirty="0"/>
              <a:t> </a:t>
            </a:r>
            <a:r>
              <a:rPr lang="en-US" sz="1800" b="1" dirty="0" smtClean="0"/>
              <a:t>content</a:t>
            </a:r>
          </a:p>
          <a:p>
            <a:pPr marL="685800" lvl="2">
              <a:buFont typeface="Arial" panose="020B0604020202020204" pitchFamily="34" charset="0"/>
              <a:buChar char="•"/>
            </a:pPr>
            <a:r>
              <a:rPr lang="en-US" sz="1800" dirty="0" smtClean="0"/>
              <a:t>is the data received by the client from the server</a:t>
            </a:r>
            <a:endParaRPr lang="en-US" sz="1800" dirty="0"/>
          </a:p>
        </p:txBody>
      </p:sp>
      <p:sp>
        <p:nvSpPr>
          <p:cNvPr id="8" name="Title 1"/>
          <p:cNvSpPr txBox="1">
            <a:spLocks/>
          </p:cNvSpPr>
          <p:nvPr/>
        </p:nvSpPr>
        <p:spPr>
          <a:xfrm>
            <a:off x="1068657" y="835679"/>
            <a:ext cx="1308784"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HTTP</a:t>
            </a:r>
            <a:endParaRPr lang="ro-RO"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10869064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724" y="1965960"/>
            <a:ext cx="7704139" cy="4690169"/>
          </a:xfrm>
        </p:spPr>
        <p:txBody>
          <a:bodyPr>
            <a:normAutofit/>
          </a:bodyPr>
          <a:lstStyle/>
          <a:p>
            <a:r>
              <a:rPr lang="en-US" sz="2000" b="1" dirty="0"/>
              <a:t>T</a:t>
            </a:r>
            <a:r>
              <a:rPr lang="en-US" sz="2000" b="1" dirty="0" smtClean="0"/>
              <a:t>he </a:t>
            </a:r>
            <a:r>
              <a:rPr lang="en-US" sz="2000" b="1" dirty="0"/>
              <a:t>most commonly </a:t>
            </a:r>
            <a:r>
              <a:rPr lang="en-US" sz="2000" b="1" dirty="0" smtClean="0"/>
              <a:t>used are </a:t>
            </a:r>
            <a:r>
              <a:rPr lang="en-US" sz="2000" dirty="0" smtClean="0"/>
              <a:t>: </a:t>
            </a:r>
          </a:p>
          <a:p>
            <a:endParaRPr lang="en-US" sz="2000" dirty="0" smtClean="0"/>
          </a:p>
          <a:p>
            <a:pPr lvl="1"/>
            <a:r>
              <a:rPr lang="en-US" sz="2000" b="1" dirty="0" smtClean="0"/>
              <a:t>GET - </a:t>
            </a:r>
            <a:r>
              <a:rPr lang="en-US" sz="2000" dirty="0"/>
              <a:t>R</a:t>
            </a:r>
            <a:r>
              <a:rPr lang="en-US" sz="2000" dirty="0" smtClean="0"/>
              <a:t>equest </a:t>
            </a:r>
            <a:r>
              <a:rPr lang="en-US" sz="2000" dirty="0"/>
              <a:t>to retrieve a resource such as an HTML file or an image file</a:t>
            </a:r>
            <a:r>
              <a:rPr lang="en-US" sz="2000" dirty="0" smtClean="0"/>
              <a:t>.</a:t>
            </a:r>
          </a:p>
          <a:p>
            <a:pPr lvl="1"/>
            <a:endParaRPr lang="en-US" sz="2000" dirty="0" smtClean="0"/>
          </a:p>
          <a:p>
            <a:pPr lvl="1"/>
            <a:r>
              <a:rPr lang="en-US" sz="2000" b="1" dirty="0" smtClean="0"/>
              <a:t>POST - </a:t>
            </a:r>
            <a:r>
              <a:rPr lang="en-US" sz="2000" dirty="0"/>
              <a:t>Request for the server to accept the data being sent from the client to insert new server data. </a:t>
            </a:r>
            <a:endParaRPr lang="en-US" sz="2000" dirty="0" smtClean="0"/>
          </a:p>
          <a:p>
            <a:pPr lvl="1"/>
            <a:endParaRPr lang="en-US" sz="2000" b="1" dirty="0" smtClean="0"/>
          </a:p>
          <a:p>
            <a:pPr lvl="1"/>
            <a:r>
              <a:rPr lang="en-US" sz="2000" b="1" dirty="0" smtClean="0"/>
              <a:t>PUT - </a:t>
            </a:r>
            <a:r>
              <a:rPr lang="en-US" sz="2000" dirty="0"/>
              <a:t>Request for the server to accept the data being sent from the client to modify existing server data. </a:t>
            </a:r>
            <a:endParaRPr lang="en-US" sz="2000" dirty="0" smtClean="0"/>
          </a:p>
          <a:p>
            <a:pPr lvl="1"/>
            <a:endParaRPr lang="en-US" sz="2000" dirty="0"/>
          </a:p>
          <a:p>
            <a:pPr lvl="1"/>
            <a:r>
              <a:rPr lang="en-US" sz="2000" b="1" dirty="0" smtClean="0"/>
              <a:t>DELETE - </a:t>
            </a:r>
            <a:r>
              <a:rPr lang="en-US" sz="2000" dirty="0"/>
              <a:t>Request for the server to delete a specific resource. </a:t>
            </a:r>
            <a:endParaRPr lang="en-US" sz="2000" b="1" dirty="0" smtClean="0"/>
          </a:p>
          <a:p>
            <a:endParaRPr lang="en-US" b="1" dirty="0" smtClean="0"/>
          </a:p>
          <a:p>
            <a:endParaRPr lang="en-US" dirty="0"/>
          </a:p>
          <a:p>
            <a:pPr marL="0" indent="0">
              <a:buNone/>
            </a:pPr>
            <a:endParaRPr lang="en-US" dirty="0"/>
          </a:p>
        </p:txBody>
      </p:sp>
      <p:sp>
        <p:nvSpPr>
          <p:cNvPr id="6" name="Title 1"/>
          <p:cNvSpPr txBox="1">
            <a:spLocks/>
          </p:cNvSpPr>
          <p:nvPr/>
        </p:nvSpPr>
        <p:spPr>
          <a:xfrm>
            <a:off x="1068656" y="835679"/>
            <a:ext cx="3120959"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HTTP - Methods</a:t>
            </a:r>
            <a:endParaRPr lang="ro-RO"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7187534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724" y="1600200"/>
            <a:ext cx="7924512" cy="4690169"/>
          </a:xfrm>
        </p:spPr>
        <p:txBody>
          <a:bodyPr>
            <a:normAutofit/>
          </a:bodyPr>
          <a:lstStyle/>
          <a:p>
            <a:r>
              <a:rPr lang="en-US" b="1" dirty="0" smtClean="0"/>
              <a:t>GET </a:t>
            </a:r>
          </a:p>
          <a:p>
            <a:pPr lvl="1"/>
            <a:r>
              <a:rPr lang="en-US" sz="1800" dirty="0" smtClean="0"/>
              <a:t>The client </a:t>
            </a:r>
            <a:r>
              <a:rPr lang="en-US" sz="1800" dirty="0"/>
              <a:t>data is transmitted to server in URL as query strings(</a:t>
            </a:r>
            <a:r>
              <a:rPr lang="ro-RO" sz="1800" b="1" dirty="0"/>
              <a:t>name/value pairs</a:t>
            </a:r>
            <a:r>
              <a:rPr lang="en-US" sz="1800" dirty="0" smtClean="0"/>
              <a:t>)</a:t>
            </a:r>
          </a:p>
          <a:p>
            <a:endParaRPr lang="en-US" dirty="0" smtClean="0"/>
          </a:p>
          <a:p>
            <a:pPr lvl="1"/>
            <a:r>
              <a:rPr lang="en-US" sz="1800" b="1" dirty="0" err="1" smtClean="0"/>
              <a:t>QueryString</a:t>
            </a:r>
            <a:r>
              <a:rPr lang="en-US" sz="1800" b="1" dirty="0" smtClean="0"/>
              <a:t> </a:t>
            </a:r>
            <a:r>
              <a:rPr lang="en-US" sz="1800" dirty="0" smtClean="0"/>
              <a:t>is the part from URL that proceed “?” character</a:t>
            </a:r>
            <a:endParaRPr lang="en-US" sz="1800" b="1" dirty="0" smtClean="0"/>
          </a:p>
          <a:p>
            <a:endParaRPr lang="en-US" b="1" dirty="0"/>
          </a:p>
          <a:p>
            <a:pPr lvl="1" algn="l"/>
            <a:r>
              <a:rPr lang="en-US" sz="1800" b="1" dirty="0" smtClean="0"/>
              <a:t>GET </a:t>
            </a:r>
            <a:r>
              <a:rPr lang="en-US" sz="1800" dirty="0" smtClean="0"/>
              <a:t>example : URL -&gt; …</a:t>
            </a:r>
            <a:r>
              <a:rPr lang="ro-RO" sz="1800" dirty="0" smtClean="0"/>
              <a:t>/test/demo_form.</a:t>
            </a:r>
            <a:r>
              <a:rPr lang="en-US" sz="1800" dirty="0" err="1" smtClean="0"/>
              <a:t>jsp</a:t>
            </a:r>
            <a:r>
              <a:rPr lang="ro-RO" sz="1800" b="1" dirty="0" smtClean="0"/>
              <a:t>?name1=value1&amp;name2=value2</a:t>
            </a:r>
            <a:endParaRPr lang="en-US" sz="1800" b="1" dirty="0"/>
          </a:p>
          <a:p>
            <a:pPr marL="457200" lvl="1" indent="0" algn="l">
              <a:buNone/>
            </a:pPr>
            <a:r>
              <a:rPr lang="en-US" sz="1800" b="1" dirty="0" smtClean="0"/>
              <a:t>                              </a:t>
            </a:r>
            <a:endParaRPr lang="en-US" sz="1800" dirty="0" smtClean="0"/>
          </a:p>
          <a:p>
            <a:pPr algn="l"/>
            <a:endParaRPr lang="en-US" dirty="0"/>
          </a:p>
          <a:p>
            <a:pPr algn="l"/>
            <a:r>
              <a:rPr lang="en-US" b="1" dirty="0" smtClean="0"/>
              <a:t>POST </a:t>
            </a:r>
            <a:endParaRPr lang="en-US" dirty="0"/>
          </a:p>
          <a:p>
            <a:pPr lvl="1" algn="l"/>
            <a:r>
              <a:rPr lang="en-US" sz="1800" dirty="0" smtClean="0"/>
              <a:t>Submits data to be processed to a specified resource</a:t>
            </a:r>
          </a:p>
          <a:p>
            <a:pPr algn="l"/>
            <a:endParaRPr lang="en-US" dirty="0" smtClean="0"/>
          </a:p>
          <a:p>
            <a:pPr lvl="1" algn="l"/>
            <a:r>
              <a:rPr lang="en-US" sz="1800" dirty="0" smtClean="0"/>
              <a:t>Using </a:t>
            </a:r>
            <a:r>
              <a:rPr lang="en-US" sz="1800" b="1" dirty="0" smtClean="0"/>
              <a:t>POST</a:t>
            </a:r>
            <a:r>
              <a:rPr lang="en-US" sz="1800" dirty="0" smtClean="0"/>
              <a:t> data is transmitted to server in request body</a:t>
            </a:r>
          </a:p>
          <a:p>
            <a:pPr algn="l"/>
            <a:endParaRPr lang="en-US" dirty="0" smtClean="0"/>
          </a:p>
          <a:p>
            <a:pPr lvl="1" algn="l"/>
            <a:r>
              <a:rPr lang="en-US" sz="1800" b="1" dirty="0" smtClean="0"/>
              <a:t>POST </a:t>
            </a:r>
            <a:r>
              <a:rPr lang="en-US" sz="1800" dirty="0" smtClean="0"/>
              <a:t> example : URL -&gt;  …/test/</a:t>
            </a:r>
            <a:r>
              <a:rPr lang="en-US" sz="1800" dirty="0" err="1" smtClean="0"/>
              <a:t>demo_form.jsp</a:t>
            </a:r>
            <a:r>
              <a:rPr lang="en-US" sz="1800" dirty="0" smtClean="0"/>
              <a:t> HTTP/1.1</a:t>
            </a:r>
            <a:endParaRPr lang="en-US" sz="1800" dirty="0"/>
          </a:p>
          <a:p>
            <a:pPr marL="457200" lvl="1" indent="0" algn="l">
              <a:buNone/>
            </a:pPr>
            <a:r>
              <a:rPr lang="en-US" sz="1800" dirty="0" smtClean="0"/>
              <a:t>                                 Body -&gt; </a:t>
            </a:r>
            <a:r>
              <a:rPr lang="en-US" sz="1800" b="1" dirty="0" smtClean="0"/>
              <a:t>name1=value1&amp;name2=value2</a:t>
            </a:r>
            <a:endParaRPr lang="ro-RO" sz="1800" dirty="0"/>
          </a:p>
        </p:txBody>
      </p:sp>
      <p:sp>
        <p:nvSpPr>
          <p:cNvPr id="6" name="Title 1"/>
          <p:cNvSpPr txBox="1">
            <a:spLocks/>
          </p:cNvSpPr>
          <p:nvPr/>
        </p:nvSpPr>
        <p:spPr>
          <a:xfrm>
            <a:off x="1068656" y="835679"/>
            <a:ext cx="4317991"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HTTP - </a:t>
            </a:r>
            <a:r>
              <a:rPr lang="en-US" dirty="0"/>
              <a:t>GET v/s </a:t>
            </a:r>
            <a:r>
              <a:rPr lang="en-US" dirty="0" smtClean="0"/>
              <a:t>POST</a:t>
            </a:r>
            <a:endParaRPr lang="ro-RO"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8459864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68656" y="835679"/>
            <a:ext cx="4317991"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HTTP </a:t>
            </a:r>
            <a:r>
              <a:rPr lang="en-US" dirty="0"/>
              <a:t>-</a:t>
            </a:r>
            <a:r>
              <a:rPr lang="en-US" dirty="0" smtClean="0"/>
              <a:t> GET v/s POST</a:t>
            </a:r>
            <a:endParaRPr lang="ro-RO"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graphicFrame>
        <p:nvGraphicFramePr>
          <p:cNvPr id="8" name="Group 39"/>
          <p:cNvGraphicFramePr>
            <a:graphicFrameLocks noGrp="1"/>
          </p:cNvGraphicFramePr>
          <p:nvPr>
            <p:extLst>
              <p:ext uri="{D42A27DB-BD31-4B8C-83A1-F6EECF244321}">
                <p14:modId xmlns:p14="http://schemas.microsoft.com/office/powerpoint/2010/main" val="1280524832"/>
              </p:ext>
            </p:extLst>
          </p:nvPr>
        </p:nvGraphicFramePr>
        <p:xfrm>
          <a:off x="457200" y="1830725"/>
          <a:ext cx="8229600" cy="4349751"/>
        </p:xfrm>
        <a:graphic>
          <a:graphicData uri="http://schemas.openxmlformats.org/drawingml/2006/table">
            <a:tbl>
              <a:tblPr/>
              <a:tblGrid>
                <a:gridCol w="1828800"/>
                <a:gridCol w="3429000"/>
                <a:gridCol w="2971800"/>
              </a:tblGrid>
              <a:tr h="5182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cs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            GET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             POST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5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hlink"/>
                        </a:solidFill>
                        <a:effectLst/>
                        <a:latin typeface="Trebuchet MS" pitchFamily="34"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HTTP Request</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  The request contains only the request line and  HTTP header.</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Along with request line and header it also contains HTTP body.</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5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Parameter passing</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The form elements are passed to the server by appending at the end of the URL.</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The form elements are passed in the body of the HTTP request.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5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Size </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The parameter data is limited (the limit depends on the container)</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Can send huge amount of data to the server.</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7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Idempotency</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GET is Idempotent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POST is not idempotent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Usage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Generally used to fetch some information from the host.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Generally used to process the sent data.</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760838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a:bodyPr>
          <a:lstStyle/>
          <a:p>
            <a:pPr algn="ctr"/>
            <a:r>
              <a:rPr lang="en-US" dirty="0" smtClean="0"/>
              <a:t>Servlets</a:t>
            </a:r>
            <a:endParaRPr lang="ro-RO" dirty="0"/>
          </a:p>
        </p:txBody>
      </p:sp>
    </p:spTree>
    <p:extLst>
      <p:ext uri="{BB962C8B-B14F-4D97-AF65-F5344CB8AC3E}">
        <p14:creationId xmlns:p14="http://schemas.microsoft.com/office/powerpoint/2010/main" val="2478645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8276" y="281052"/>
            <a:ext cx="1915884" cy="156463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7847" y="2044765"/>
            <a:ext cx="2831039" cy="98142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1245" y="3352979"/>
            <a:ext cx="2487641" cy="2472655"/>
          </a:xfrm>
          <a:prstGeom prst="rect">
            <a:avLst/>
          </a:prstGeom>
        </p:spPr>
      </p:pic>
      <p:sp>
        <p:nvSpPr>
          <p:cNvPr id="2" name="Title 1"/>
          <p:cNvSpPr>
            <a:spLocks noGrp="1"/>
          </p:cNvSpPr>
          <p:nvPr>
            <p:ph type="title"/>
          </p:nvPr>
        </p:nvSpPr>
        <p:spPr>
          <a:xfrm>
            <a:off x="1031432" y="766826"/>
            <a:ext cx="1501562" cy="593092"/>
          </a:xfrm>
        </p:spPr>
        <p:txBody>
          <a:bodyPr/>
          <a:lstStyle/>
          <a:p>
            <a:r>
              <a:rPr lang="en-US" dirty="0" smtClean="0"/>
              <a:t>Tools</a:t>
            </a:r>
            <a:endParaRPr lang="en-US" dirty="0"/>
          </a:p>
        </p:txBody>
      </p:sp>
      <p:sp>
        <p:nvSpPr>
          <p:cNvPr id="7" name="TextBox 6"/>
          <p:cNvSpPr txBox="1"/>
          <p:nvPr/>
        </p:nvSpPr>
        <p:spPr>
          <a:xfrm>
            <a:off x="859982" y="2257425"/>
            <a:ext cx="2235548" cy="2862322"/>
          </a:xfrm>
          <a:prstGeom prst="rect">
            <a:avLst/>
          </a:prstGeom>
          <a:noFill/>
        </p:spPr>
        <p:txBody>
          <a:bodyPr wrap="none" rtlCol="0">
            <a:spAutoFit/>
          </a:bodyPr>
          <a:lstStyle/>
          <a:p>
            <a:pPr marL="285750" indent="-285750">
              <a:buFont typeface="Arial" panose="020B0604020202020204" pitchFamily="34" charset="0"/>
              <a:buChar char="•"/>
            </a:pPr>
            <a:r>
              <a:rPr lang="en-US" sz="2000" dirty="0" smtClean="0"/>
              <a:t>Java</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a:t>Apache </a:t>
            </a:r>
            <a:r>
              <a:rPr lang="en-US" sz="2000" dirty="0" smtClean="0"/>
              <a:t>Maven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IntelliJ IDEA</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Apache Tomcat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Docker</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77684" y="4783614"/>
            <a:ext cx="1501880" cy="1478279"/>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9907" y="3352979"/>
            <a:ext cx="1257433" cy="1257433"/>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40298" y="1589102"/>
            <a:ext cx="1590675" cy="1590675"/>
          </a:xfrm>
          <a:prstGeom prst="rect">
            <a:avLst/>
          </a:prstGeom>
        </p:spPr>
      </p:pic>
    </p:spTree>
    <p:extLst>
      <p:ext uri="{BB962C8B-B14F-4D97-AF65-F5344CB8AC3E}">
        <p14:creationId xmlns:p14="http://schemas.microsoft.com/office/powerpoint/2010/main" val="2688595764"/>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453" y="766826"/>
            <a:ext cx="1764320" cy="593092"/>
          </a:xfrm>
        </p:spPr>
        <p:txBody>
          <a:bodyPr/>
          <a:lstStyle/>
          <a:p>
            <a:r>
              <a:rPr lang="en-US" dirty="0" smtClean="0"/>
              <a:t>Servlets</a:t>
            </a:r>
            <a:endParaRPr lang="ro-RO" dirty="0"/>
          </a:p>
        </p:txBody>
      </p:sp>
      <p:sp>
        <p:nvSpPr>
          <p:cNvPr id="3" name="Content Placeholder 2"/>
          <p:cNvSpPr>
            <a:spLocks noGrp="1"/>
          </p:cNvSpPr>
          <p:nvPr>
            <p:ph idx="1"/>
          </p:nvPr>
        </p:nvSpPr>
        <p:spPr>
          <a:xfrm>
            <a:off x="720724" y="1748790"/>
            <a:ext cx="7704139" cy="4690169"/>
          </a:xfrm>
        </p:spPr>
        <p:txBody>
          <a:bodyPr>
            <a:normAutofit/>
          </a:bodyPr>
          <a:lstStyle/>
          <a:p>
            <a:r>
              <a:rPr lang="en-US" sz="2000" dirty="0"/>
              <a:t>The </a:t>
            </a:r>
            <a:r>
              <a:rPr lang="en-US" sz="2000" b="1" dirty="0"/>
              <a:t>servlet</a:t>
            </a:r>
            <a:r>
              <a:rPr lang="en-US" sz="2000" dirty="0"/>
              <a:t> is a Java programming language </a:t>
            </a:r>
            <a:r>
              <a:rPr lang="en-US" sz="2000" b="1" dirty="0"/>
              <a:t>class</a:t>
            </a:r>
            <a:r>
              <a:rPr lang="en-US" sz="2000" dirty="0"/>
              <a:t> used to extend the capabilities of a </a:t>
            </a:r>
            <a:r>
              <a:rPr lang="en-US" sz="2000" b="1" dirty="0"/>
              <a:t>server</a:t>
            </a:r>
            <a:r>
              <a:rPr lang="en-US" sz="2000" dirty="0"/>
              <a:t>. </a:t>
            </a:r>
            <a:endParaRPr lang="en-US" sz="2000" dirty="0" smtClean="0"/>
          </a:p>
          <a:p>
            <a:endParaRPr lang="en-US" sz="2000" dirty="0"/>
          </a:p>
          <a:p>
            <a:r>
              <a:rPr lang="en-US" sz="2000" b="1" dirty="0" smtClean="0"/>
              <a:t>Servlets</a:t>
            </a:r>
            <a:r>
              <a:rPr lang="en-US" sz="2000" dirty="0" smtClean="0"/>
              <a:t> </a:t>
            </a:r>
            <a:r>
              <a:rPr lang="en-US" sz="2000" dirty="0"/>
              <a:t>can respond to any types of requests, they are commonly used to extend the applications hosted by web </a:t>
            </a:r>
            <a:r>
              <a:rPr lang="en-US" sz="2000" dirty="0" smtClean="0"/>
              <a:t>servers</a:t>
            </a:r>
          </a:p>
          <a:p>
            <a:endParaRPr lang="en-US" sz="2000" dirty="0"/>
          </a:p>
          <a:p>
            <a:r>
              <a:rPr lang="en-US" sz="2000" dirty="0" smtClean="0"/>
              <a:t>A servlet is an </a:t>
            </a:r>
            <a:r>
              <a:rPr lang="en-US" sz="2000" b="1" dirty="0" smtClean="0"/>
              <a:t>object</a:t>
            </a:r>
            <a:r>
              <a:rPr lang="en-US" sz="2000" dirty="0" smtClean="0"/>
              <a:t> that receives </a:t>
            </a:r>
            <a:r>
              <a:rPr lang="en-US" sz="2000" b="1" dirty="0" smtClean="0"/>
              <a:t>request</a:t>
            </a:r>
            <a:r>
              <a:rPr lang="en-US" sz="2000" dirty="0" smtClean="0"/>
              <a:t> and generates </a:t>
            </a:r>
            <a:r>
              <a:rPr lang="en-US" sz="2000" b="1" dirty="0" smtClean="0"/>
              <a:t>response</a:t>
            </a:r>
            <a:r>
              <a:rPr lang="en-US" sz="2000" dirty="0" smtClean="0"/>
              <a:t> based on that request</a:t>
            </a:r>
          </a:p>
          <a:p>
            <a:endParaRPr lang="en-US" sz="2000" dirty="0"/>
          </a:p>
          <a:p>
            <a:r>
              <a:rPr lang="en-US" sz="2000" dirty="0" smtClean="0"/>
              <a:t>The servlet is an </a:t>
            </a:r>
            <a:r>
              <a:rPr lang="en-US" sz="2000" b="1" dirty="0" smtClean="0"/>
              <a:t>interface</a:t>
            </a:r>
            <a:r>
              <a:rPr lang="en-US" sz="2000" dirty="0" smtClean="0"/>
              <a:t> under the javax.servlet package from servlet API</a:t>
            </a:r>
            <a:endParaRPr lang="en-US" sz="2000" dirty="0"/>
          </a:p>
          <a:p>
            <a:endParaRPr lang="en-US" sz="2000" dirty="0" smtClean="0"/>
          </a:p>
          <a:p>
            <a:r>
              <a:rPr lang="en-US" sz="2000" dirty="0" smtClean="0"/>
              <a:t>A common </a:t>
            </a:r>
            <a:r>
              <a:rPr lang="en-US" sz="2000" dirty="0"/>
              <a:t>used implementation is </a:t>
            </a:r>
            <a:r>
              <a:rPr lang="en-US" sz="2000" dirty="0" smtClean="0"/>
              <a:t>javax.servlet.http.HttpServlet</a:t>
            </a:r>
          </a:p>
          <a:p>
            <a:endParaRPr lang="en-US" sz="2000" dirty="0"/>
          </a:p>
          <a:p>
            <a:r>
              <a:rPr lang="en-US" sz="2000" dirty="0" smtClean="0"/>
              <a:t>You could extends this class to implement your own servlet </a:t>
            </a:r>
            <a:endParaRPr lang="en-US" sz="2000" dirty="0"/>
          </a:p>
          <a:p>
            <a:endParaRPr lang="ro-RO"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41074901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52453" y="779619"/>
            <a:ext cx="3419794" cy="593092"/>
          </a:xfrm>
        </p:spPr>
        <p:txBody>
          <a:bodyPr>
            <a:normAutofit/>
          </a:bodyPr>
          <a:lstStyle/>
          <a:p>
            <a:r>
              <a:rPr lang="en-US" dirty="0"/>
              <a:t>Servlets - </a:t>
            </a:r>
            <a:r>
              <a:rPr lang="en-US" dirty="0" smtClean="0"/>
              <a:t>lifecycle</a:t>
            </a:r>
            <a:endParaRPr lang="ro-RO"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2" name="Content Placeholder 1"/>
          <p:cNvSpPr>
            <a:spLocks noGrp="1"/>
          </p:cNvSpPr>
          <p:nvPr>
            <p:ph idx="1"/>
          </p:nvPr>
        </p:nvSpPr>
        <p:spPr>
          <a:xfrm>
            <a:off x="704099" y="1402773"/>
            <a:ext cx="7704139" cy="893618"/>
          </a:xfrm>
        </p:spPr>
        <p:txBody>
          <a:bodyPr>
            <a:normAutofit/>
          </a:bodyPr>
          <a:lstStyle/>
          <a:p>
            <a:r>
              <a:rPr lang="en-US" sz="2000" dirty="0"/>
              <a:t>The Servlet lifecycle is simple, there is only one main state – “Initialized”.</a:t>
            </a:r>
          </a:p>
        </p:txBody>
      </p:sp>
      <p:sp>
        <p:nvSpPr>
          <p:cNvPr id="17" name="AutoShape 4"/>
          <p:cNvSpPr>
            <a:spLocks noChangeArrowheads="1"/>
          </p:cNvSpPr>
          <p:nvPr/>
        </p:nvSpPr>
        <p:spPr bwMode="auto">
          <a:xfrm>
            <a:off x="3200400" y="4953000"/>
            <a:ext cx="2286000" cy="990600"/>
          </a:xfrm>
          <a:prstGeom prst="hexagon">
            <a:avLst>
              <a:gd name="adj" fmla="val 57692"/>
              <a:gd name="vf" fmla="val 115470"/>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b="1" dirty="0">
                <a:latin typeface="Arial" charset="0"/>
                <a:cs typeface="Arial" charset="0"/>
              </a:rPr>
              <a:t>Initialized</a:t>
            </a:r>
          </a:p>
        </p:txBody>
      </p:sp>
      <p:sp>
        <p:nvSpPr>
          <p:cNvPr id="18" name="Oval 5"/>
          <p:cNvSpPr>
            <a:spLocks noChangeArrowheads="1"/>
          </p:cNvSpPr>
          <p:nvPr/>
        </p:nvSpPr>
        <p:spPr bwMode="auto">
          <a:xfrm>
            <a:off x="3886200" y="1981200"/>
            <a:ext cx="1066800" cy="990600"/>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b="1" dirty="0">
                <a:latin typeface="Arial" charset="0"/>
                <a:cs typeface="Arial" charset="0"/>
              </a:rPr>
              <a:t>Does not exist</a:t>
            </a:r>
          </a:p>
        </p:txBody>
      </p:sp>
      <p:sp>
        <p:nvSpPr>
          <p:cNvPr id="19" name="Line 6"/>
          <p:cNvSpPr>
            <a:spLocks noChangeShapeType="1"/>
          </p:cNvSpPr>
          <p:nvPr/>
        </p:nvSpPr>
        <p:spPr bwMode="auto">
          <a:xfrm>
            <a:off x="3962400" y="2895600"/>
            <a:ext cx="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7"/>
          <p:cNvSpPr>
            <a:spLocks noChangeShapeType="1"/>
          </p:cNvSpPr>
          <p:nvPr/>
        </p:nvSpPr>
        <p:spPr bwMode="auto">
          <a:xfrm flipV="1">
            <a:off x="4800600" y="2895600"/>
            <a:ext cx="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Text Box 8"/>
          <p:cNvSpPr txBox="1">
            <a:spLocks noChangeArrowheads="1"/>
          </p:cNvSpPr>
          <p:nvPr/>
        </p:nvSpPr>
        <p:spPr bwMode="auto">
          <a:xfrm>
            <a:off x="2514600" y="3482975"/>
            <a:ext cx="1466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constructor()</a:t>
            </a:r>
          </a:p>
        </p:txBody>
      </p:sp>
      <p:sp>
        <p:nvSpPr>
          <p:cNvPr id="22" name="Text Box 9"/>
          <p:cNvSpPr txBox="1">
            <a:spLocks noChangeArrowheads="1"/>
          </p:cNvSpPr>
          <p:nvPr/>
        </p:nvSpPr>
        <p:spPr bwMode="auto">
          <a:xfrm>
            <a:off x="3048000" y="396240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init()</a:t>
            </a:r>
          </a:p>
        </p:txBody>
      </p:sp>
      <p:sp>
        <p:nvSpPr>
          <p:cNvPr id="23" name="Text Box 10"/>
          <p:cNvSpPr txBox="1">
            <a:spLocks noChangeArrowheads="1"/>
          </p:cNvSpPr>
          <p:nvPr/>
        </p:nvSpPr>
        <p:spPr bwMode="auto">
          <a:xfrm>
            <a:off x="4953000" y="3733800"/>
            <a:ext cx="1085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destroy()</a:t>
            </a:r>
          </a:p>
        </p:txBody>
      </p:sp>
      <p:sp>
        <p:nvSpPr>
          <p:cNvPr id="25" name="Text Box 12"/>
          <p:cNvSpPr txBox="1">
            <a:spLocks noChangeArrowheads="1"/>
          </p:cNvSpPr>
          <p:nvPr/>
        </p:nvSpPr>
        <p:spPr bwMode="auto">
          <a:xfrm>
            <a:off x="2514600" y="5791200"/>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Service()</a:t>
            </a:r>
          </a:p>
        </p:txBody>
      </p:sp>
      <p:cxnSp>
        <p:nvCxnSpPr>
          <p:cNvPr id="26" name="AutoShape 11"/>
          <p:cNvCxnSpPr>
            <a:cxnSpLocks noChangeShapeType="1"/>
          </p:cNvCxnSpPr>
          <p:nvPr/>
        </p:nvCxnSpPr>
        <p:spPr bwMode="auto">
          <a:xfrm rot="10800000" flipH="1" flipV="1">
            <a:off x="3200400" y="5448300"/>
            <a:ext cx="1143000" cy="495300"/>
          </a:xfrm>
          <a:prstGeom prst="curvedConnector4">
            <a:avLst>
              <a:gd name="adj1" fmla="val -67921"/>
              <a:gd name="adj2" fmla="val 198718"/>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005148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787668" y="3251524"/>
            <a:ext cx="4180640" cy="3606476"/>
          </a:xfrm>
          <a:prstGeom prst="rect">
            <a:avLst/>
          </a:prstGeom>
          <a:noFill/>
          <a:ln/>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3" name="Content Placeholder 2"/>
          <p:cNvSpPr>
            <a:spLocks noGrp="1"/>
          </p:cNvSpPr>
          <p:nvPr>
            <p:ph idx="1"/>
          </p:nvPr>
        </p:nvSpPr>
        <p:spPr>
          <a:xfrm>
            <a:off x="720724" y="1451610"/>
            <a:ext cx="7704139" cy="4838759"/>
          </a:xfrm>
        </p:spPr>
        <p:txBody>
          <a:bodyPr/>
          <a:lstStyle/>
          <a:p>
            <a:pPr eaLnBrk="0" hangingPunct="0">
              <a:lnSpc>
                <a:spcPct val="90000"/>
              </a:lnSpc>
              <a:buClr>
                <a:schemeClr val="tx2"/>
              </a:buClr>
              <a:buSzPct val="75000"/>
              <a:buFont typeface="Monotype Sorts" pitchFamily="2" charset="2"/>
              <a:buNone/>
            </a:pPr>
            <a:r>
              <a:rPr lang="en-US" altLang="zh-CN" sz="2000" dirty="0">
                <a:latin typeface="Arial" panose="020B0604020202020204" pitchFamily="34" charset="0"/>
                <a:ea typeface="SimSun" panose="02010600030101010101" pitchFamily="2" charset="-122"/>
              </a:rPr>
              <a:t>The server will automatically </a:t>
            </a:r>
            <a:r>
              <a:rPr lang="en-US" altLang="zh-CN" sz="2000" dirty="0" smtClean="0">
                <a:latin typeface="Arial" panose="020B0604020202020204" pitchFamily="34" charset="0"/>
                <a:ea typeface="SimSun" panose="02010600030101010101" pitchFamily="2" charset="-122"/>
              </a:rPr>
              <a:t>call:</a:t>
            </a:r>
          </a:p>
          <a:p>
            <a:pPr eaLnBrk="0" hangingPunct="0">
              <a:lnSpc>
                <a:spcPct val="90000"/>
              </a:lnSpc>
              <a:buClr>
                <a:schemeClr val="tx2"/>
              </a:buClr>
              <a:buSzPct val="75000"/>
              <a:buFont typeface="Monotype Sorts" pitchFamily="2" charset="2"/>
              <a:buNone/>
            </a:pPr>
            <a:endParaRPr lang="en-US" altLang="zh-CN" sz="2000" dirty="0">
              <a:latin typeface="Arial" panose="020B0604020202020204" pitchFamily="34" charset="0"/>
              <a:ea typeface="SimSun" panose="02010600030101010101" pitchFamily="2" charset="-122"/>
            </a:endParaRPr>
          </a:p>
          <a:p>
            <a:pPr eaLnBrk="0" hangingPunct="0">
              <a:lnSpc>
                <a:spcPct val="90000"/>
              </a:lnSpc>
              <a:buClr>
                <a:schemeClr val="tx2"/>
              </a:buClr>
              <a:buSzPct val="75000"/>
              <a:buFont typeface="Monotype Sorts" pitchFamily="2" charset="2"/>
              <a:buChar char="l"/>
            </a:pPr>
            <a:r>
              <a:rPr lang="en-US" altLang="zh-CN" sz="2000" b="1" dirty="0">
                <a:solidFill>
                  <a:schemeClr val="tx2"/>
                </a:solidFill>
                <a:latin typeface="Courier New" panose="02070309020205020404" pitchFamily="49" charset="0"/>
                <a:ea typeface="SimSun" panose="02010600030101010101" pitchFamily="2" charset="-122"/>
              </a:rPr>
              <a:t>public void init():</a:t>
            </a:r>
            <a:r>
              <a:rPr lang="en-US" altLang="zh-CN" sz="2000" b="1" dirty="0">
                <a:latin typeface="Arial" panose="020B0604020202020204" pitchFamily="34" charset="0"/>
                <a:ea typeface="SimSun" panose="02010600030101010101" pitchFamily="2" charset="-122"/>
              </a:rPr>
              <a:t> </a:t>
            </a:r>
          </a:p>
          <a:p>
            <a:pPr lvl="1" eaLnBrk="0" hangingPunct="0">
              <a:lnSpc>
                <a:spcPct val="90000"/>
              </a:lnSpc>
              <a:buClr>
                <a:schemeClr val="tx2"/>
              </a:buClr>
              <a:buSzPct val="75000"/>
              <a:buFont typeface="Monotype Sorts" pitchFamily="2" charset="2"/>
              <a:buChar char="l"/>
            </a:pPr>
            <a:r>
              <a:rPr lang="en-US" altLang="zh-CN" sz="2000" b="1" dirty="0">
                <a:latin typeface="Arial" panose="020B0604020202020204" pitchFamily="34" charset="0"/>
                <a:ea typeface="SimSun" panose="02010600030101010101" pitchFamily="2" charset="-122"/>
              </a:rPr>
              <a:t>Called only once when </a:t>
            </a:r>
            <a:r>
              <a:rPr lang="en-US" altLang="zh-CN" sz="2000" b="1" dirty="0" smtClean="0">
                <a:latin typeface="Arial" panose="020B0604020202020204" pitchFamily="34" charset="0"/>
                <a:ea typeface="SimSun" panose="02010600030101010101" pitchFamily="2" charset="-122"/>
              </a:rPr>
              <a:t>servlet </a:t>
            </a:r>
            <a:r>
              <a:rPr lang="en-US" altLang="zh-CN" sz="2000" b="1" dirty="0">
                <a:latin typeface="Arial" panose="020B0604020202020204" pitchFamily="34" charset="0"/>
                <a:ea typeface="SimSun" panose="02010600030101010101" pitchFamily="2" charset="-122"/>
              </a:rPr>
              <a:t>is </a:t>
            </a:r>
            <a:r>
              <a:rPr lang="en-US" altLang="zh-CN" sz="2000" b="1" dirty="0" smtClean="0">
                <a:latin typeface="Arial" panose="020B0604020202020204" pitchFamily="34" charset="0"/>
                <a:ea typeface="SimSun" panose="02010600030101010101" pitchFamily="2" charset="-122"/>
              </a:rPr>
              <a:t>being</a:t>
            </a:r>
          </a:p>
          <a:p>
            <a:pPr marL="457200" lvl="1" indent="0" eaLnBrk="0" hangingPunct="0">
              <a:lnSpc>
                <a:spcPct val="90000"/>
              </a:lnSpc>
              <a:buClr>
                <a:schemeClr val="tx2"/>
              </a:buClr>
              <a:buSzPct val="75000"/>
              <a:buNone/>
            </a:pPr>
            <a:r>
              <a:rPr lang="en-US" altLang="zh-CN" sz="2000" b="1" dirty="0" smtClean="0">
                <a:latin typeface="Arial" panose="020B0604020202020204" pitchFamily="34" charset="0"/>
                <a:ea typeface="SimSun" panose="02010600030101010101" pitchFamily="2" charset="-122"/>
              </a:rPr>
              <a:t> </a:t>
            </a:r>
            <a:r>
              <a:rPr lang="en-US" altLang="zh-CN" sz="2000" b="1" dirty="0">
                <a:latin typeface="Arial" panose="020B0604020202020204" pitchFamily="34" charset="0"/>
                <a:ea typeface="SimSun" panose="02010600030101010101" pitchFamily="2" charset="-122"/>
              </a:rPr>
              <a:t>created.  </a:t>
            </a:r>
          </a:p>
          <a:p>
            <a:pPr lvl="1" eaLnBrk="0" hangingPunct="0">
              <a:lnSpc>
                <a:spcPct val="90000"/>
              </a:lnSpc>
              <a:buClr>
                <a:schemeClr val="tx2"/>
              </a:buClr>
              <a:buSzPct val="75000"/>
              <a:buFont typeface="Monotype Sorts" pitchFamily="2" charset="2"/>
              <a:buChar char="l"/>
            </a:pPr>
            <a:r>
              <a:rPr lang="en-US" altLang="zh-CN" sz="2000" dirty="0">
                <a:latin typeface="Arial" panose="020B0604020202020204" pitchFamily="34" charset="0"/>
                <a:ea typeface="SimSun" panose="02010600030101010101" pitchFamily="2" charset="-122"/>
              </a:rPr>
              <a:t>Good place for set up, open Database, </a:t>
            </a:r>
          </a:p>
          <a:p>
            <a:pPr marL="457200" lvl="1" indent="0" eaLnBrk="0" hangingPunct="0">
              <a:lnSpc>
                <a:spcPct val="90000"/>
              </a:lnSpc>
              <a:buClr>
                <a:schemeClr val="tx2"/>
              </a:buClr>
              <a:buSzPct val="75000"/>
              <a:buNone/>
            </a:pPr>
            <a:r>
              <a:rPr lang="en-US" altLang="zh-CN" sz="2000" dirty="0">
                <a:latin typeface="Arial" panose="020B0604020202020204" pitchFamily="34" charset="0"/>
                <a:ea typeface="SimSun" panose="02010600030101010101" pitchFamily="2" charset="-122"/>
              </a:rPr>
              <a:t>etc.</a:t>
            </a:r>
          </a:p>
          <a:p>
            <a:pPr eaLnBrk="0" hangingPunct="0">
              <a:lnSpc>
                <a:spcPct val="90000"/>
              </a:lnSpc>
              <a:buClr>
                <a:schemeClr val="tx2"/>
              </a:buClr>
              <a:buSzPct val="75000"/>
              <a:buFont typeface="Monotype Sorts" pitchFamily="2" charset="2"/>
              <a:buChar char="l"/>
            </a:pPr>
            <a:r>
              <a:rPr lang="en-US" altLang="zh-CN" sz="2000" b="1" dirty="0">
                <a:solidFill>
                  <a:schemeClr val="tx2"/>
                </a:solidFill>
                <a:latin typeface="Courier New" panose="02070309020205020404" pitchFamily="49" charset="0"/>
                <a:ea typeface="SimSun" panose="02010600030101010101" pitchFamily="2" charset="-122"/>
              </a:rPr>
              <a:t>public void service():</a:t>
            </a:r>
            <a:r>
              <a:rPr lang="en-US" altLang="zh-CN" sz="2000" b="1" dirty="0">
                <a:latin typeface="Arial" panose="020B0604020202020204" pitchFamily="34" charset="0"/>
                <a:ea typeface="SimSun" panose="02010600030101010101" pitchFamily="2" charset="-122"/>
              </a:rPr>
              <a:t> </a:t>
            </a:r>
          </a:p>
          <a:p>
            <a:pPr lvl="1" eaLnBrk="0" hangingPunct="0">
              <a:lnSpc>
                <a:spcPct val="90000"/>
              </a:lnSpc>
              <a:buClr>
                <a:schemeClr val="tx2"/>
              </a:buClr>
              <a:buSzPct val="75000"/>
              <a:buFont typeface="Monotype Sorts" pitchFamily="2" charset="2"/>
              <a:buChar char="l"/>
            </a:pPr>
            <a:r>
              <a:rPr lang="en-US" altLang="zh-CN" sz="2000" b="1" dirty="0">
                <a:latin typeface="Arial" panose="020B0604020202020204" pitchFamily="34" charset="0"/>
                <a:ea typeface="SimSun" panose="02010600030101010101" pitchFamily="2" charset="-122"/>
              </a:rPr>
              <a:t>Called once for each request. </a:t>
            </a:r>
          </a:p>
          <a:p>
            <a:pPr lvl="1" eaLnBrk="0" hangingPunct="0">
              <a:lnSpc>
                <a:spcPct val="90000"/>
              </a:lnSpc>
              <a:buClr>
                <a:schemeClr val="tx2"/>
              </a:buClr>
              <a:buSzPct val="75000"/>
              <a:buFont typeface="Monotype Sorts" pitchFamily="2" charset="2"/>
              <a:buChar char="l"/>
            </a:pPr>
            <a:r>
              <a:rPr lang="en-US" altLang="zh-CN" sz="2000" dirty="0">
                <a:latin typeface="Arial" panose="020B0604020202020204" pitchFamily="34" charset="0"/>
                <a:ea typeface="SimSun" panose="02010600030101010101" pitchFamily="2" charset="-122"/>
              </a:rPr>
              <a:t>In</a:t>
            </a:r>
            <a:r>
              <a:rPr lang="en-US" altLang="zh-CN" sz="2000" dirty="0">
                <a:latin typeface="Courier New" panose="02070309020205020404" pitchFamily="49" charset="0"/>
                <a:ea typeface="SimSun" panose="02010600030101010101" pitchFamily="2" charset="-122"/>
              </a:rPr>
              <a:t> HttpServlet</a:t>
            </a:r>
            <a:r>
              <a:rPr lang="en-US" altLang="zh-CN" sz="2000" dirty="0">
                <a:latin typeface="Arial" panose="020B0604020202020204" pitchFamily="34" charset="0"/>
                <a:ea typeface="SimSun" panose="02010600030101010101" pitchFamily="2" charset="-122"/>
              </a:rPr>
              <a:t>, it delegates </a:t>
            </a:r>
            <a:endParaRPr lang="en-US" altLang="zh-CN" sz="2000" dirty="0" smtClean="0">
              <a:latin typeface="Arial" panose="020B0604020202020204" pitchFamily="34" charset="0"/>
              <a:ea typeface="SimSun" panose="02010600030101010101" pitchFamily="2" charset="-122"/>
            </a:endParaRPr>
          </a:p>
          <a:p>
            <a:pPr marL="457200" lvl="1" indent="0" eaLnBrk="0" hangingPunct="0">
              <a:lnSpc>
                <a:spcPct val="90000"/>
              </a:lnSpc>
              <a:buClr>
                <a:schemeClr val="tx2"/>
              </a:buClr>
              <a:buSzPct val="75000"/>
              <a:buNone/>
            </a:pPr>
            <a:r>
              <a:rPr lang="en-US" altLang="zh-CN" sz="2000" dirty="0" smtClean="0">
                <a:latin typeface="Arial" panose="020B0604020202020204" pitchFamily="34" charset="0"/>
                <a:ea typeface="SimSun" panose="02010600030101010101" pitchFamily="2" charset="-122"/>
              </a:rPr>
              <a:t>requests </a:t>
            </a:r>
            <a:r>
              <a:rPr lang="en-US" altLang="zh-CN" sz="2000" dirty="0">
                <a:latin typeface="Arial" panose="020B0604020202020204" pitchFamily="34" charset="0"/>
                <a:ea typeface="SimSun" panose="02010600030101010101" pitchFamily="2" charset="-122"/>
              </a:rPr>
              <a:t>to </a:t>
            </a:r>
            <a:r>
              <a:rPr lang="en-US" altLang="zh-CN" sz="2000" dirty="0">
                <a:latin typeface="Courier New" panose="02070309020205020404" pitchFamily="49" charset="0"/>
                <a:ea typeface="SimSun" panose="02010600030101010101" pitchFamily="2" charset="-122"/>
              </a:rPr>
              <a:t>doGet</a:t>
            </a:r>
            <a:r>
              <a:rPr lang="en-US" altLang="zh-CN" sz="2000" dirty="0">
                <a:latin typeface="Arial" panose="020B0604020202020204" pitchFamily="34" charset="0"/>
                <a:ea typeface="SimSun" panose="02010600030101010101" pitchFamily="2" charset="-122"/>
              </a:rPr>
              <a:t>, </a:t>
            </a:r>
            <a:r>
              <a:rPr lang="en-US" altLang="zh-CN" sz="2000" dirty="0">
                <a:latin typeface="Courier New" panose="02070309020205020404" pitchFamily="49" charset="0"/>
                <a:ea typeface="SimSun" panose="02010600030101010101" pitchFamily="2" charset="-122"/>
              </a:rPr>
              <a:t>doPost</a:t>
            </a:r>
            <a:r>
              <a:rPr lang="en-US" altLang="zh-CN" sz="2000" dirty="0">
                <a:latin typeface="Arial" panose="020B0604020202020204" pitchFamily="34" charset="0"/>
                <a:ea typeface="SimSun" panose="02010600030101010101" pitchFamily="2" charset="-122"/>
              </a:rPr>
              <a:t>, etc.</a:t>
            </a:r>
          </a:p>
          <a:p>
            <a:pPr eaLnBrk="0" hangingPunct="0">
              <a:lnSpc>
                <a:spcPct val="90000"/>
              </a:lnSpc>
              <a:buClr>
                <a:schemeClr val="tx2"/>
              </a:buClr>
              <a:buSzPct val="75000"/>
              <a:buFont typeface="Monotype Sorts" pitchFamily="2" charset="2"/>
              <a:buChar char="l"/>
            </a:pPr>
            <a:r>
              <a:rPr lang="en-US" altLang="zh-CN" sz="2000" b="1" dirty="0">
                <a:solidFill>
                  <a:schemeClr val="tx2"/>
                </a:solidFill>
                <a:latin typeface="Courier New" panose="02070309020205020404" pitchFamily="49" charset="0"/>
                <a:ea typeface="SimSun" panose="02010600030101010101" pitchFamily="2" charset="-122"/>
              </a:rPr>
              <a:t>public void destroy():</a:t>
            </a:r>
            <a:r>
              <a:rPr lang="en-US" altLang="zh-CN" sz="2000" b="1" dirty="0">
                <a:latin typeface="Courier New" panose="02070309020205020404" pitchFamily="49" charset="0"/>
                <a:ea typeface="SimSun" panose="02010600030101010101" pitchFamily="2" charset="-122"/>
              </a:rPr>
              <a:t> </a:t>
            </a:r>
          </a:p>
          <a:p>
            <a:pPr lvl="1" eaLnBrk="0" hangingPunct="0">
              <a:lnSpc>
                <a:spcPct val="90000"/>
              </a:lnSpc>
              <a:buClr>
                <a:schemeClr val="tx2"/>
              </a:buClr>
              <a:buSzPct val="75000"/>
              <a:buFont typeface="Monotype Sorts" pitchFamily="2" charset="2"/>
              <a:buChar char="l"/>
            </a:pPr>
            <a:r>
              <a:rPr lang="en-US" altLang="zh-CN" sz="2000" b="1" dirty="0">
                <a:latin typeface="Arial" panose="020B0604020202020204" pitchFamily="34" charset="0"/>
                <a:ea typeface="SimSun" panose="02010600030101010101" pitchFamily="2" charset="-122"/>
              </a:rPr>
              <a:t>Called when server decides to </a:t>
            </a:r>
            <a:endParaRPr lang="en-US" altLang="zh-CN" sz="2000" b="1" dirty="0" smtClean="0">
              <a:latin typeface="Arial" panose="020B0604020202020204" pitchFamily="34" charset="0"/>
              <a:ea typeface="SimSun" panose="02010600030101010101" pitchFamily="2" charset="-122"/>
            </a:endParaRPr>
          </a:p>
          <a:p>
            <a:pPr marL="457200" lvl="1" indent="0" eaLnBrk="0" hangingPunct="0">
              <a:lnSpc>
                <a:spcPct val="90000"/>
              </a:lnSpc>
              <a:buClr>
                <a:schemeClr val="tx2"/>
              </a:buClr>
              <a:buSzPct val="75000"/>
              <a:buNone/>
            </a:pPr>
            <a:r>
              <a:rPr lang="en-US" altLang="zh-CN" sz="2000" b="1" dirty="0" smtClean="0">
                <a:latin typeface="Arial" panose="020B0604020202020204" pitchFamily="34" charset="0"/>
                <a:ea typeface="SimSun" panose="02010600030101010101" pitchFamily="2" charset="-122"/>
              </a:rPr>
              <a:t>terminate </a:t>
            </a:r>
            <a:r>
              <a:rPr lang="en-US" altLang="zh-CN" sz="2000" b="1" dirty="0">
                <a:latin typeface="Arial" panose="020B0604020202020204" pitchFamily="34" charset="0"/>
                <a:ea typeface="SimSun" panose="02010600030101010101" pitchFamily="2" charset="-122"/>
              </a:rPr>
              <a:t>the </a:t>
            </a:r>
            <a:r>
              <a:rPr lang="en-US" altLang="zh-CN" sz="2000" b="1" dirty="0" smtClean="0">
                <a:latin typeface="Arial" panose="020B0604020202020204" pitchFamily="34" charset="0"/>
                <a:ea typeface="SimSun" panose="02010600030101010101" pitchFamily="2" charset="-122"/>
              </a:rPr>
              <a:t>servlet</a:t>
            </a:r>
            <a:r>
              <a:rPr lang="en-US" altLang="zh-CN" sz="2000" b="1" dirty="0">
                <a:latin typeface="Arial" panose="020B0604020202020204" pitchFamily="34" charset="0"/>
                <a:ea typeface="SimSun" panose="02010600030101010101" pitchFamily="2" charset="-122"/>
              </a:rPr>
              <a:t>. </a:t>
            </a:r>
          </a:p>
          <a:p>
            <a:pPr lvl="2" eaLnBrk="0" hangingPunct="0">
              <a:lnSpc>
                <a:spcPct val="90000"/>
              </a:lnSpc>
              <a:buClr>
                <a:schemeClr val="tx2"/>
              </a:buClr>
              <a:buSzPct val="75000"/>
              <a:buFont typeface="Monotype Sorts" pitchFamily="2" charset="2"/>
              <a:buChar char="l"/>
            </a:pPr>
            <a:r>
              <a:rPr lang="en-US" altLang="zh-CN" sz="2000" dirty="0">
                <a:latin typeface="Arial" panose="020B0604020202020204" pitchFamily="34" charset="0"/>
                <a:ea typeface="SimSun" panose="02010600030101010101" pitchFamily="2" charset="-122"/>
              </a:rPr>
              <a:t>Release resources.</a:t>
            </a:r>
            <a:endParaRPr lang="en-US" altLang="zh-CN" sz="2000" dirty="0">
              <a:ea typeface="SimSun" panose="02010600030101010101" pitchFamily="2" charset="-122"/>
            </a:endParaRPr>
          </a:p>
          <a:p>
            <a:endParaRPr lang="ro-RO" dirty="0"/>
          </a:p>
        </p:txBody>
      </p:sp>
      <p:sp>
        <p:nvSpPr>
          <p:cNvPr id="6" name="Title 1"/>
          <p:cNvSpPr>
            <a:spLocks noGrp="1"/>
          </p:cNvSpPr>
          <p:nvPr>
            <p:ph type="title"/>
          </p:nvPr>
        </p:nvSpPr>
        <p:spPr>
          <a:xfrm>
            <a:off x="1052453" y="766826"/>
            <a:ext cx="3419794" cy="593092"/>
          </a:xfrm>
        </p:spPr>
        <p:txBody>
          <a:bodyPr>
            <a:normAutofit/>
          </a:bodyPr>
          <a:lstStyle/>
          <a:p>
            <a:r>
              <a:rPr lang="en-US" dirty="0"/>
              <a:t>Servlets - </a:t>
            </a:r>
            <a:r>
              <a:rPr lang="en-US" dirty="0" smtClean="0"/>
              <a:t>lifecycle</a:t>
            </a:r>
            <a:endParaRPr lang="ro-RO"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42581406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JEE </a:t>
            </a:r>
            <a:r>
              <a:rPr lang="en-US" dirty="0" smtClean="0"/>
              <a:t>Containers </a:t>
            </a:r>
            <a:r>
              <a:rPr lang="en-US" dirty="0"/>
              <a:t>&amp; Web Container</a:t>
            </a:r>
            <a:endParaRPr lang="ro-RO" dirty="0"/>
          </a:p>
        </p:txBody>
      </p:sp>
      <p:pic>
        <p:nvPicPr>
          <p:cNvPr id="6" name="Picture 5" descr="Lapt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93" y="3322713"/>
            <a:ext cx="1066800"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3391604" y="2873180"/>
            <a:ext cx="838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1400" b="1" dirty="0"/>
              <a:t>Web </a:t>
            </a:r>
          </a:p>
          <a:p>
            <a:pPr algn="ctr" eaLnBrk="1" hangingPunct="1"/>
            <a:r>
              <a:rPr lang="en-US" altLang="en-US" sz="1400" b="1" dirty="0"/>
              <a:t>Container</a:t>
            </a:r>
          </a:p>
        </p:txBody>
      </p:sp>
      <p:sp>
        <p:nvSpPr>
          <p:cNvPr id="10" name="AutoShape 6"/>
          <p:cNvSpPr>
            <a:spLocks noChangeArrowheads="1"/>
          </p:cNvSpPr>
          <p:nvPr/>
        </p:nvSpPr>
        <p:spPr bwMode="auto">
          <a:xfrm>
            <a:off x="7185729" y="2377880"/>
            <a:ext cx="1143000" cy="609600"/>
          </a:xfrm>
          <a:prstGeom prst="flowChartPreparat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a:t>Servlet</a:t>
            </a:r>
          </a:p>
        </p:txBody>
      </p:sp>
      <p:sp>
        <p:nvSpPr>
          <p:cNvPr id="11" name="AutoShape 7"/>
          <p:cNvSpPr>
            <a:spLocks noChangeArrowheads="1"/>
          </p:cNvSpPr>
          <p:nvPr/>
        </p:nvSpPr>
        <p:spPr bwMode="auto">
          <a:xfrm>
            <a:off x="7116058" y="3615722"/>
            <a:ext cx="838200" cy="457200"/>
          </a:xfrm>
          <a:prstGeom prst="hexagon">
            <a:avLst>
              <a:gd name="adj" fmla="val 45833"/>
              <a:gd name="vf" fmla="val 11547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1400" b="1" dirty="0"/>
              <a:t>Thread</a:t>
            </a:r>
          </a:p>
        </p:txBody>
      </p:sp>
      <p:pic>
        <p:nvPicPr>
          <p:cNvPr id="12" name="Picture 11" descr="CP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0615" y="4937691"/>
            <a:ext cx="75251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10"/>
          <p:cNvSpPr txBox="1">
            <a:spLocks noChangeArrowheads="1"/>
          </p:cNvSpPr>
          <p:nvPr/>
        </p:nvSpPr>
        <p:spPr bwMode="auto">
          <a:xfrm>
            <a:off x="7183963" y="4598376"/>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a:t>Service()</a:t>
            </a:r>
          </a:p>
        </p:txBody>
      </p:sp>
      <p:sp>
        <p:nvSpPr>
          <p:cNvPr id="14" name="Text Box 11"/>
          <p:cNvSpPr txBox="1">
            <a:spLocks noChangeArrowheads="1"/>
          </p:cNvSpPr>
          <p:nvPr/>
        </p:nvSpPr>
        <p:spPr bwMode="auto">
          <a:xfrm>
            <a:off x="7277804" y="5082980"/>
            <a:ext cx="958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err="1"/>
              <a:t>doGet</a:t>
            </a:r>
            <a:r>
              <a:rPr lang="en-US" altLang="en-US" dirty="0"/>
              <a:t>()</a:t>
            </a:r>
          </a:p>
        </p:txBody>
      </p:sp>
      <p:sp>
        <p:nvSpPr>
          <p:cNvPr id="15" name="AutoShape 12"/>
          <p:cNvSpPr>
            <a:spLocks noChangeArrowheads="1"/>
          </p:cNvSpPr>
          <p:nvPr/>
        </p:nvSpPr>
        <p:spPr bwMode="auto">
          <a:xfrm flipV="1">
            <a:off x="4839404" y="4397180"/>
            <a:ext cx="762000" cy="914400"/>
          </a:xfrm>
          <a:prstGeom prst="foldedCorner">
            <a:avLst>
              <a:gd name="adj" fmla="val 2431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0" tIns="0" rIns="0" bIns="0"/>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900"/>
              <a:t>&lt;Html&gt;</a:t>
            </a:r>
          </a:p>
          <a:p>
            <a:pPr algn="ctr" eaLnBrk="1" hangingPunct="1"/>
            <a:r>
              <a:rPr lang="en-US" altLang="en-US" sz="900"/>
              <a:t>     &lt;Body&gt;</a:t>
            </a:r>
          </a:p>
          <a:p>
            <a:pPr algn="ctr" eaLnBrk="1" hangingPunct="1"/>
            <a:r>
              <a:rPr lang="en-US" altLang="en-US" sz="900"/>
              <a:t>      …….</a:t>
            </a:r>
          </a:p>
          <a:p>
            <a:pPr algn="ctr" eaLnBrk="1" hangingPunct="1"/>
            <a:r>
              <a:rPr lang="en-US" altLang="en-US" sz="900"/>
              <a:t>      &lt;/Body&gt;</a:t>
            </a:r>
          </a:p>
          <a:p>
            <a:pPr algn="ctr" eaLnBrk="1" hangingPunct="1"/>
            <a:r>
              <a:rPr lang="en-US" altLang="en-US" sz="900"/>
              <a:t>  &lt;/Html&gt;</a:t>
            </a:r>
          </a:p>
        </p:txBody>
      </p:sp>
      <p:cxnSp>
        <p:nvCxnSpPr>
          <p:cNvPr id="16" name="AutoShape 13"/>
          <p:cNvCxnSpPr>
            <a:cxnSpLocks noChangeShapeType="1"/>
            <a:stCxn id="14" idx="2"/>
            <a:endCxn id="15" idx="3"/>
          </p:cNvCxnSpPr>
          <p:nvPr/>
        </p:nvCxnSpPr>
        <p:spPr bwMode="auto">
          <a:xfrm rot="5400000" flipH="1">
            <a:off x="6381660" y="4074125"/>
            <a:ext cx="595313" cy="2155825"/>
          </a:xfrm>
          <a:prstGeom prst="curvedConnector4">
            <a:avLst>
              <a:gd name="adj1" fmla="val -38400"/>
              <a:gd name="adj2" fmla="val 61119"/>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4"/>
          <p:cNvCxnSpPr>
            <a:cxnSpLocks noChangeShapeType="1"/>
            <a:stCxn id="15" idx="1"/>
            <a:endCxn id="8" idx="2"/>
          </p:cNvCxnSpPr>
          <p:nvPr/>
        </p:nvCxnSpPr>
        <p:spPr bwMode="auto">
          <a:xfrm rot="10800000">
            <a:off x="3810704" y="3635180"/>
            <a:ext cx="1028700" cy="12192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Line 15"/>
          <p:cNvSpPr>
            <a:spLocks noChangeShapeType="1"/>
          </p:cNvSpPr>
          <p:nvPr/>
        </p:nvSpPr>
        <p:spPr bwMode="auto">
          <a:xfrm>
            <a:off x="7618234" y="4113771"/>
            <a:ext cx="116770" cy="5882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19" name="Line 16"/>
          <p:cNvSpPr>
            <a:spLocks noChangeShapeType="1"/>
          </p:cNvSpPr>
          <p:nvPr/>
        </p:nvSpPr>
        <p:spPr bwMode="auto">
          <a:xfrm>
            <a:off x="7735004" y="4893298"/>
            <a:ext cx="0" cy="2658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20" name="Line 17"/>
          <p:cNvSpPr>
            <a:spLocks noChangeShapeType="1"/>
          </p:cNvSpPr>
          <p:nvPr/>
        </p:nvSpPr>
        <p:spPr bwMode="auto">
          <a:xfrm flipV="1">
            <a:off x="7535159" y="2977348"/>
            <a:ext cx="222070" cy="63837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21" name="Text Box 18"/>
          <p:cNvSpPr txBox="1">
            <a:spLocks noChangeArrowheads="1"/>
          </p:cNvSpPr>
          <p:nvPr/>
        </p:nvSpPr>
        <p:spPr bwMode="auto">
          <a:xfrm>
            <a:off x="4610804" y="2796980"/>
            <a:ext cx="946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a:t>request</a:t>
            </a:r>
          </a:p>
        </p:txBody>
      </p:sp>
      <p:sp>
        <p:nvSpPr>
          <p:cNvPr id="22" name="Text Box 19"/>
          <p:cNvSpPr txBox="1">
            <a:spLocks noChangeArrowheads="1"/>
          </p:cNvSpPr>
          <p:nvPr/>
        </p:nvSpPr>
        <p:spPr bwMode="auto">
          <a:xfrm>
            <a:off x="5983422" y="3485161"/>
            <a:ext cx="112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a:t>response</a:t>
            </a:r>
          </a:p>
        </p:txBody>
      </p:sp>
      <p:sp>
        <p:nvSpPr>
          <p:cNvPr id="23" name="Text Box 20"/>
          <p:cNvSpPr txBox="1">
            <a:spLocks noChangeArrowheads="1"/>
          </p:cNvSpPr>
          <p:nvPr/>
        </p:nvSpPr>
        <p:spPr bwMode="auto">
          <a:xfrm>
            <a:off x="3391604" y="4473380"/>
            <a:ext cx="112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a:t>response</a:t>
            </a:r>
          </a:p>
        </p:txBody>
      </p:sp>
      <p:sp>
        <p:nvSpPr>
          <p:cNvPr id="24" name="AutoShape 21"/>
          <p:cNvSpPr>
            <a:spLocks noChangeArrowheads="1"/>
          </p:cNvSpPr>
          <p:nvPr/>
        </p:nvSpPr>
        <p:spPr bwMode="auto">
          <a:xfrm>
            <a:off x="6351087" y="3706209"/>
            <a:ext cx="2286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25" name="AutoShape 22"/>
          <p:cNvSpPr>
            <a:spLocks noChangeArrowheads="1"/>
          </p:cNvSpPr>
          <p:nvPr/>
        </p:nvSpPr>
        <p:spPr bwMode="auto">
          <a:xfrm>
            <a:off x="4915604" y="3177980"/>
            <a:ext cx="2286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26" name="AutoShape 23"/>
          <p:cNvSpPr>
            <a:spLocks noChangeArrowheads="1"/>
          </p:cNvSpPr>
          <p:nvPr/>
        </p:nvSpPr>
        <p:spPr bwMode="auto">
          <a:xfrm>
            <a:off x="4001204" y="4320980"/>
            <a:ext cx="2286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27" name="Rectangle 26"/>
          <p:cNvSpPr>
            <a:spLocks noChangeArrowheads="1"/>
          </p:cNvSpPr>
          <p:nvPr/>
        </p:nvSpPr>
        <p:spPr bwMode="auto">
          <a:xfrm>
            <a:off x="1603374" y="4106634"/>
            <a:ext cx="838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1400" b="1" dirty="0"/>
              <a:t>Web </a:t>
            </a:r>
          </a:p>
          <a:p>
            <a:pPr algn="ctr" eaLnBrk="1" hangingPunct="1"/>
            <a:r>
              <a:rPr lang="en-US" altLang="en-US" sz="1400" b="1" dirty="0"/>
              <a:t>Server</a:t>
            </a:r>
          </a:p>
        </p:txBody>
      </p:sp>
      <p:cxnSp>
        <p:nvCxnSpPr>
          <p:cNvPr id="28" name="AutoShape 25"/>
          <p:cNvCxnSpPr>
            <a:cxnSpLocks noChangeShapeType="1"/>
            <a:stCxn id="27" idx="3"/>
          </p:cNvCxnSpPr>
          <p:nvPr/>
        </p:nvCxnSpPr>
        <p:spPr bwMode="auto">
          <a:xfrm flipV="1">
            <a:off x="2441574" y="3335306"/>
            <a:ext cx="982417" cy="1152328"/>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 Box 26"/>
          <p:cNvSpPr txBox="1">
            <a:spLocks noChangeArrowheads="1"/>
          </p:cNvSpPr>
          <p:nvPr/>
        </p:nvSpPr>
        <p:spPr bwMode="auto">
          <a:xfrm>
            <a:off x="1783466" y="3406580"/>
            <a:ext cx="142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a:t>Http request</a:t>
            </a:r>
          </a:p>
        </p:txBody>
      </p:sp>
      <p:sp>
        <p:nvSpPr>
          <p:cNvPr id="30" name="Text Box 28"/>
          <p:cNvSpPr txBox="1">
            <a:spLocks noChangeArrowheads="1"/>
          </p:cNvSpPr>
          <p:nvPr/>
        </p:nvSpPr>
        <p:spPr bwMode="auto">
          <a:xfrm>
            <a:off x="0" y="4045744"/>
            <a:ext cx="76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a:t>Client</a:t>
            </a:r>
          </a:p>
        </p:txBody>
      </p:sp>
      <p:sp>
        <p:nvSpPr>
          <p:cNvPr id="31" name="Rectangle 30"/>
          <p:cNvSpPr>
            <a:spLocks noChangeArrowheads="1"/>
          </p:cNvSpPr>
          <p:nvPr/>
        </p:nvSpPr>
        <p:spPr bwMode="auto">
          <a:xfrm>
            <a:off x="1450974" y="2354034"/>
            <a:ext cx="7473638" cy="38521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32" name="AutoShape 5"/>
          <p:cNvSpPr>
            <a:spLocks noChangeArrowheads="1"/>
          </p:cNvSpPr>
          <p:nvPr/>
        </p:nvSpPr>
        <p:spPr bwMode="auto">
          <a:xfrm flipV="1">
            <a:off x="519593" y="2415930"/>
            <a:ext cx="457200" cy="609600"/>
          </a:xfrm>
          <a:prstGeom prst="foldedCorner">
            <a:avLst>
              <a:gd name="adj" fmla="val 2262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1200" b="1" dirty="0"/>
              <a:t>GET.</a:t>
            </a:r>
          </a:p>
          <a:p>
            <a:pPr algn="ctr" eaLnBrk="1" hangingPunct="1"/>
            <a:r>
              <a:rPr lang="en-US" altLang="en-US" sz="1200" b="1" dirty="0"/>
              <a:t>…..</a:t>
            </a:r>
          </a:p>
        </p:txBody>
      </p:sp>
      <p:cxnSp>
        <p:nvCxnSpPr>
          <p:cNvPr id="33" name="AutoShape 10"/>
          <p:cNvCxnSpPr>
            <a:cxnSpLocks noChangeShapeType="1"/>
            <a:stCxn id="6" idx="0"/>
            <a:endCxn id="32" idx="1"/>
          </p:cNvCxnSpPr>
          <p:nvPr/>
        </p:nvCxnSpPr>
        <p:spPr bwMode="auto">
          <a:xfrm rot="16200000" flipV="1">
            <a:off x="256702" y="2983622"/>
            <a:ext cx="601983" cy="76200"/>
          </a:xfrm>
          <a:prstGeom prst="curvedConnector4">
            <a:avLst>
              <a:gd name="adj1" fmla="val 24684"/>
              <a:gd name="adj2" fmla="val 648273"/>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11"/>
          <p:cNvCxnSpPr>
            <a:cxnSpLocks noChangeShapeType="1"/>
            <a:stCxn id="32" idx="0"/>
            <a:endCxn id="27" idx="0"/>
          </p:cNvCxnSpPr>
          <p:nvPr/>
        </p:nvCxnSpPr>
        <p:spPr bwMode="auto">
          <a:xfrm rot="16200000" flipH="1">
            <a:off x="844781" y="2928941"/>
            <a:ext cx="1081104" cy="1274281"/>
          </a:xfrm>
          <a:prstGeom prst="curvedConnector3">
            <a:avLst>
              <a:gd name="adj1" fmla="val 35417"/>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 Box 18"/>
          <p:cNvSpPr txBox="1">
            <a:spLocks noChangeArrowheads="1"/>
          </p:cNvSpPr>
          <p:nvPr/>
        </p:nvSpPr>
        <p:spPr bwMode="auto">
          <a:xfrm>
            <a:off x="367193" y="2111130"/>
            <a:ext cx="8239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sz="1400" b="1" dirty="0"/>
              <a:t>request</a:t>
            </a:r>
          </a:p>
        </p:txBody>
      </p:sp>
      <p:cxnSp>
        <p:nvCxnSpPr>
          <p:cNvPr id="45" name="AutoShape 9"/>
          <p:cNvCxnSpPr>
            <a:cxnSpLocks noChangeShapeType="1"/>
            <a:stCxn id="8" idx="3"/>
            <a:endCxn id="11" idx="3"/>
          </p:cNvCxnSpPr>
          <p:nvPr/>
        </p:nvCxnSpPr>
        <p:spPr bwMode="auto">
          <a:xfrm>
            <a:off x="4229804" y="3254180"/>
            <a:ext cx="2886254" cy="590142"/>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6"/>
          <p:cNvCxnSpPr>
            <a:cxnSpLocks noChangeShapeType="1"/>
            <a:stCxn id="27" idx="2"/>
            <a:endCxn id="30" idx="2"/>
          </p:cNvCxnSpPr>
          <p:nvPr/>
        </p:nvCxnSpPr>
        <p:spPr bwMode="auto">
          <a:xfrm rot="5400000" flipH="1">
            <a:off x="975236" y="3821397"/>
            <a:ext cx="456177" cy="1638299"/>
          </a:xfrm>
          <a:prstGeom prst="curvedConnector3">
            <a:avLst>
              <a:gd name="adj1" fmla="val -518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Text Box 9"/>
          <p:cNvSpPr txBox="1">
            <a:spLocks noChangeArrowheads="1"/>
          </p:cNvSpPr>
          <p:nvPr/>
        </p:nvSpPr>
        <p:spPr bwMode="auto">
          <a:xfrm>
            <a:off x="499522" y="4447858"/>
            <a:ext cx="9797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sz="1400" b="1" dirty="0"/>
              <a:t>response</a:t>
            </a:r>
          </a:p>
        </p:txBody>
      </p:sp>
      <p:sp>
        <p:nvSpPr>
          <p:cNvPr id="54" name="AutoShape 10">
            <a:hlinkClick r:id="" action="ppaction://noaction" highlightClick="1"/>
          </p:cNvPr>
          <p:cNvSpPr>
            <a:spLocks noChangeArrowheads="1"/>
          </p:cNvSpPr>
          <p:nvPr/>
        </p:nvSpPr>
        <p:spPr bwMode="auto">
          <a:xfrm>
            <a:off x="420687" y="5004762"/>
            <a:ext cx="838200" cy="990600"/>
          </a:xfrm>
          <a:prstGeom prst="actionButtonDocumen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1"/>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1200" b="1" dirty="0"/>
              <a:t>HTTP</a:t>
            </a:r>
          </a:p>
          <a:p>
            <a:pPr algn="ctr" eaLnBrk="1" hangingPunct="1"/>
            <a:endParaRPr lang="en-US" altLang="en-US" sz="1000" b="1" dirty="0"/>
          </a:p>
          <a:p>
            <a:pPr algn="ctr" eaLnBrk="1" hangingPunct="1"/>
            <a:r>
              <a:rPr lang="en-US" altLang="en-US" sz="1200" b="1" dirty="0"/>
              <a:t>HTML</a:t>
            </a:r>
          </a:p>
        </p:txBody>
      </p:sp>
      <p:sp>
        <p:nvSpPr>
          <p:cNvPr id="66" name="Rectangle 65"/>
          <p:cNvSpPr/>
          <p:nvPr/>
        </p:nvSpPr>
        <p:spPr>
          <a:xfrm>
            <a:off x="1853874" y="1539560"/>
            <a:ext cx="5323360" cy="707886"/>
          </a:xfrm>
          <a:prstGeom prst="rect">
            <a:avLst/>
          </a:prstGeom>
        </p:spPr>
        <p:txBody>
          <a:bodyPr wrap="square">
            <a:spAutoFit/>
          </a:bodyPr>
          <a:lstStyle/>
          <a:p>
            <a:r>
              <a:rPr lang="en-US" altLang="en-US" sz="2000" b="1" dirty="0">
                <a:latin typeface="Trebuchet MS" panose="020B0603020202020204" pitchFamily="34" charset="0"/>
              </a:rPr>
              <a:t>How does the </a:t>
            </a:r>
            <a:r>
              <a:rPr lang="en-US" altLang="en-US" sz="2000" b="1" dirty="0" smtClean="0">
                <a:latin typeface="Trebuchet MS" panose="020B0603020202020204" pitchFamily="34" charset="0"/>
              </a:rPr>
              <a:t>HTTP Servlet handle </a:t>
            </a:r>
            <a:r>
              <a:rPr lang="en-US" altLang="en-US" sz="2000" b="1" dirty="0">
                <a:latin typeface="Trebuchet MS" panose="020B0603020202020204" pitchFamily="34" charset="0"/>
              </a:rPr>
              <a:t>a request?</a:t>
            </a:r>
          </a:p>
        </p:txBody>
      </p:sp>
      <p:sp>
        <p:nvSpPr>
          <p:cNvPr id="40" name="AutoShape 7"/>
          <p:cNvSpPr>
            <a:spLocks noChangeArrowheads="1"/>
          </p:cNvSpPr>
          <p:nvPr/>
        </p:nvSpPr>
        <p:spPr bwMode="auto">
          <a:xfrm>
            <a:off x="7833608" y="3158522"/>
            <a:ext cx="1219522" cy="457200"/>
          </a:xfrm>
          <a:prstGeom prst="hexagon">
            <a:avLst>
              <a:gd name="adj" fmla="val 45833"/>
              <a:gd name="vf" fmla="val 11547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1400" b="1" dirty="0" smtClean="0"/>
              <a:t>Thread Pool</a:t>
            </a:r>
            <a:endParaRPr lang="en-US" altLang="en-US" sz="1400" b="1" dirty="0"/>
          </a:p>
        </p:txBody>
      </p:sp>
      <p:sp>
        <p:nvSpPr>
          <p:cNvPr id="42" name="Line 15"/>
          <p:cNvSpPr>
            <a:spLocks noChangeShapeType="1"/>
          </p:cNvSpPr>
          <p:nvPr/>
        </p:nvSpPr>
        <p:spPr bwMode="auto">
          <a:xfrm flipV="1">
            <a:off x="7954258" y="3635180"/>
            <a:ext cx="374470" cy="190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Tree>
    <p:extLst>
      <p:ext uri="{BB962C8B-B14F-4D97-AF65-F5344CB8AC3E}">
        <p14:creationId xmlns:p14="http://schemas.microsoft.com/office/powerpoint/2010/main" val="32152842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52453" y="766826"/>
            <a:ext cx="3419794" cy="593092"/>
          </a:xfrm>
        </p:spPr>
        <p:txBody>
          <a:bodyPr>
            <a:normAutofit/>
          </a:bodyPr>
          <a:lstStyle/>
          <a:p>
            <a:r>
              <a:rPr lang="en-US" dirty="0"/>
              <a:t>Servlets - </a:t>
            </a:r>
            <a:r>
              <a:rPr lang="en-US" dirty="0" smtClean="0"/>
              <a:t>lifecycle</a:t>
            </a:r>
            <a:endParaRPr lang="ro-RO"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graphicFrame>
        <p:nvGraphicFramePr>
          <p:cNvPr id="26" name="Group 34"/>
          <p:cNvGraphicFramePr>
            <a:graphicFrameLocks noGrp="1"/>
          </p:cNvGraphicFramePr>
          <p:nvPr>
            <p:extLst>
              <p:ext uri="{D42A27DB-BD31-4B8C-83A1-F6EECF244321}">
                <p14:modId xmlns:p14="http://schemas.microsoft.com/office/powerpoint/2010/main" val="2394681539"/>
              </p:ext>
            </p:extLst>
          </p:nvPr>
        </p:nvGraphicFramePr>
        <p:xfrm>
          <a:off x="609599" y="1778923"/>
          <a:ext cx="8368145" cy="4446404"/>
        </p:xfrm>
        <a:graphic>
          <a:graphicData uri="http://schemas.openxmlformats.org/drawingml/2006/table">
            <a:tbl>
              <a:tblPr/>
              <a:tblGrid>
                <a:gridCol w="1986777"/>
                <a:gridCol w="2197296"/>
                <a:gridCol w="2092036"/>
                <a:gridCol w="2092036"/>
              </a:tblGrid>
              <a:tr h="330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cs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hlink"/>
                          </a:solidFill>
                          <a:effectLst/>
                          <a:latin typeface="Trebuchet MS" pitchFamily="34" charset="0"/>
                          <a:cs typeface="Arial" charset="0"/>
                        </a:rPr>
                        <a:t>When is it called</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hlink"/>
                          </a:solidFill>
                          <a:effectLst/>
                          <a:latin typeface="Trebuchet MS" pitchFamily="34" charset="0"/>
                          <a:cs typeface="Arial" charset="0"/>
                        </a:rPr>
                        <a:t>What it’s for</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hlink"/>
                          </a:solidFill>
                          <a:effectLst/>
                          <a:latin typeface="Trebuchet MS" pitchFamily="34" charset="0"/>
                          <a:cs typeface="Arial" charset="0"/>
                        </a:rPr>
                        <a:t>Do you override it</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546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chemeClr val="hlink"/>
                          </a:solidFill>
                          <a:effectLst/>
                          <a:latin typeface="Trebuchet MS" pitchFamily="34" charset="0"/>
                          <a:cs typeface="Arial" charset="0"/>
                        </a:rPr>
                        <a:t>init()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hlink"/>
                        </a:solidFill>
                        <a:effectLst/>
                        <a:latin typeface="Trebuchet MS" pitchFamily="34" charset="0"/>
                        <a:cs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Trebuchet MS" pitchFamily="34" charset="0"/>
                          <a:cs typeface="Arial" charset="0"/>
                        </a:rPr>
                        <a:t>The container calls the init() before the servlet can service any client requests.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To initialize your servlet before handling any client requests.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Trebuchet MS" pitchFamily="34"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Trebuchet MS" pitchFamily="34"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       Possibly</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202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hlink"/>
                          </a:solidFill>
                          <a:effectLst/>
                          <a:latin typeface="Trebuchet MS" pitchFamily="34" charset="0"/>
                          <a:cs typeface="Arial" charset="0"/>
                        </a:rPr>
                        <a:t>service()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hlink"/>
                        </a:solidFill>
                        <a:effectLst/>
                        <a:latin typeface="Trebuchet MS" pitchFamily="34" charset="0"/>
                        <a:cs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When a new request for that servlet comes in.</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To determine which HTTP method should be called.</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No. Very unlikely</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546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err="1" smtClean="0">
                          <a:ln>
                            <a:noFill/>
                          </a:ln>
                          <a:solidFill>
                            <a:schemeClr val="hlink"/>
                          </a:solidFill>
                          <a:effectLst/>
                          <a:latin typeface="Trebuchet MS" pitchFamily="34" charset="0"/>
                          <a:cs typeface="Arial" charset="0"/>
                        </a:rPr>
                        <a:t>doGet</a:t>
                      </a:r>
                      <a:r>
                        <a:rPr kumimoji="0" lang="en-US" sz="1600" b="1" i="0" u="none" strike="noStrike" cap="none" normalizeH="0" baseline="0" dirty="0" smtClean="0">
                          <a:ln>
                            <a:noFill/>
                          </a:ln>
                          <a:solidFill>
                            <a:schemeClr val="hlink"/>
                          </a:solidFill>
                          <a:effectLst/>
                          <a:latin typeface="Trebuchet MS" pitchFamily="34" charset="0"/>
                          <a:cs typeface="Arial" charset="0"/>
                        </a:rPr>
                        <a:t>() or </a:t>
                      </a:r>
                      <a:r>
                        <a:rPr kumimoji="0" lang="en-US" sz="1600" b="1" i="0" u="none" strike="noStrike" cap="none" normalizeH="0" baseline="0" dirty="0" err="1" smtClean="0">
                          <a:ln>
                            <a:noFill/>
                          </a:ln>
                          <a:solidFill>
                            <a:schemeClr val="hlink"/>
                          </a:solidFill>
                          <a:effectLst/>
                          <a:latin typeface="Trebuchet MS" pitchFamily="34" charset="0"/>
                          <a:cs typeface="Arial" charset="0"/>
                        </a:rPr>
                        <a:t>doPost</a:t>
                      </a:r>
                      <a:r>
                        <a:rPr kumimoji="0" lang="en-US" sz="1600" b="1" i="0" u="none" strike="noStrike" cap="none" normalizeH="0" baseline="0" dirty="0" smtClean="0">
                          <a:ln>
                            <a:noFill/>
                          </a:ln>
                          <a:solidFill>
                            <a:schemeClr val="hlink"/>
                          </a:solidFill>
                          <a:effectLst/>
                          <a:latin typeface="Trebuchet MS" pitchFamily="34" charset="0"/>
                          <a:cs typeface="Arial" charset="0"/>
                        </a:rPr>
                        <a: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Trebuchet MS" pitchFamily="34" charset="0"/>
                          <a:cs typeface="Arial" charset="0"/>
                        </a:rPr>
                        <a:t>The service() method invokes it based on the HTTP method from the request.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To handle the business logic.</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Trebuchet MS" pitchFamily="34" charset="0"/>
                          <a:cs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Trebuchet MS" pitchFamily="34" charset="0"/>
                          <a:cs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Trebuchet MS" pitchFamily="34" charset="0"/>
                          <a:cs typeface="Arial" charset="0"/>
                        </a:rPr>
                        <a:t>       Always</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3806680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6377778" cy="593092"/>
          </a:xfrm>
        </p:spPr>
        <p:txBody>
          <a:bodyPr>
            <a:normAutofit/>
          </a:bodyPr>
          <a:lstStyle/>
          <a:p>
            <a:r>
              <a:rPr lang="en-US" dirty="0" smtClean="0"/>
              <a:t>Servlets – Deployment Descriptor</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3" name="Content Placeholder 2"/>
          <p:cNvSpPr>
            <a:spLocks noGrp="1"/>
          </p:cNvSpPr>
          <p:nvPr>
            <p:ph idx="1"/>
          </p:nvPr>
        </p:nvSpPr>
        <p:spPr>
          <a:xfrm>
            <a:off x="544305" y="1600200"/>
            <a:ext cx="4034156" cy="4690169"/>
          </a:xfrm>
        </p:spPr>
        <p:txBody>
          <a:bodyPr>
            <a:normAutofit lnSpcReduction="10000"/>
          </a:bodyPr>
          <a:lstStyle/>
          <a:p>
            <a:pPr algn="l"/>
            <a:r>
              <a:rPr lang="en-US" sz="2000" b="1" dirty="0" smtClean="0"/>
              <a:t>Web.xml </a:t>
            </a:r>
          </a:p>
          <a:p>
            <a:pPr algn="l"/>
            <a:endParaRPr lang="en-US" dirty="0" smtClean="0"/>
          </a:p>
          <a:p>
            <a:pPr lvl="1" algn="l"/>
            <a:r>
              <a:rPr lang="en-US" sz="2000" dirty="0" smtClean="0"/>
              <a:t>Is the deployment </a:t>
            </a:r>
            <a:r>
              <a:rPr lang="en-US" sz="2000" dirty="0"/>
              <a:t>descriptor file </a:t>
            </a:r>
            <a:r>
              <a:rPr lang="en-US" sz="2000" dirty="0" smtClean="0"/>
              <a:t>for web applications  and </a:t>
            </a:r>
            <a:r>
              <a:rPr lang="en-US" sz="2000" dirty="0"/>
              <a:t>is part of the servlet standard for web </a:t>
            </a:r>
            <a:r>
              <a:rPr lang="en-US" sz="2000" dirty="0" smtClean="0"/>
              <a:t>applications</a:t>
            </a:r>
          </a:p>
          <a:p>
            <a:pPr lvl="1" algn="l"/>
            <a:endParaRPr lang="en-US" sz="2000" dirty="0" smtClean="0"/>
          </a:p>
          <a:p>
            <a:pPr lvl="1" algn="l"/>
            <a:endParaRPr lang="en-US" sz="2000" dirty="0" smtClean="0"/>
          </a:p>
          <a:p>
            <a:pPr lvl="1" algn="l"/>
            <a:r>
              <a:rPr lang="en-US" sz="2000" dirty="0" smtClean="0"/>
              <a:t>determines </a:t>
            </a:r>
            <a:r>
              <a:rPr lang="en-US" sz="2000" dirty="0"/>
              <a:t>how URLs map to servlets, which URLs require authentication, and other </a:t>
            </a:r>
            <a:r>
              <a:rPr lang="en-US" sz="2000" dirty="0" smtClean="0"/>
              <a:t>information</a:t>
            </a:r>
          </a:p>
          <a:p>
            <a:pPr lvl="1" algn="l"/>
            <a:endParaRPr lang="en-US" sz="2000" dirty="0" smtClean="0"/>
          </a:p>
          <a:p>
            <a:pPr lvl="1" algn="l"/>
            <a:endParaRPr lang="en-US" sz="2000" dirty="0"/>
          </a:p>
          <a:p>
            <a:pPr lvl="1" algn="l"/>
            <a:r>
              <a:rPr lang="en-US" sz="2000" dirty="0" smtClean="0"/>
              <a:t>The </a:t>
            </a:r>
            <a:r>
              <a:rPr lang="en-US" sz="2000" dirty="0"/>
              <a:t>file is an XML file whose root element </a:t>
            </a:r>
            <a:r>
              <a:rPr lang="en-US" sz="2000" dirty="0" smtClean="0"/>
              <a:t>is &lt;web-app&gt;</a:t>
            </a:r>
          </a:p>
          <a:p>
            <a:pPr algn="l"/>
            <a:endParaRPr lang="en-US" dirty="0"/>
          </a:p>
          <a:p>
            <a:pPr marL="0" indent="0" algn="l">
              <a:buNone/>
            </a:pPr>
            <a:endParaRPr lang="en-US" dirty="0" smtClean="0"/>
          </a:p>
        </p:txBody>
      </p:sp>
      <p:sp>
        <p:nvSpPr>
          <p:cNvPr id="11" name="Rectangle 10"/>
          <p:cNvSpPr/>
          <p:nvPr/>
        </p:nvSpPr>
        <p:spPr>
          <a:xfrm>
            <a:off x="4578461" y="2805793"/>
            <a:ext cx="4552257" cy="2308324"/>
          </a:xfrm>
          <a:prstGeom prst="rect">
            <a:avLst/>
          </a:prstGeom>
        </p:spPr>
        <p:txBody>
          <a:bodyPr wrap="square">
            <a:spAutoFit/>
          </a:bodyPr>
          <a:lstStyle/>
          <a:p>
            <a:pPr algn="just"/>
            <a:r>
              <a:rPr lang="en-US" sz="1600" dirty="0" smtClean="0">
                <a:solidFill>
                  <a:schemeClr val="tx2"/>
                </a:solidFill>
              </a:rPr>
              <a:t>&lt;servlet&gt;</a:t>
            </a:r>
          </a:p>
          <a:p>
            <a:pPr algn="just"/>
            <a:r>
              <a:rPr lang="en-US" sz="1600" dirty="0" smtClean="0">
                <a:solidFill>
                  <a:schemeClr val="tx2"/>
                </a:solidFill>
              </a:rPr>
              <a:t>        &lt;servlet-name&gt;</a:t>
            </a:r>
            <a:r>
              <a:rPr lang="en-US" sz="1600" dirty="0" err="1" smtClean="0">
                <a:solidFill>
                  <a:schemeClr val="tx2"/>
                </a:solidFill>
              </a:rPr>
              <a:t>myServlet</a:t>
            </a:r>
            <a:r>
              <a:rPr lang="en-US" sz="1600" dirty="0" smtClean="0">
                <a:solidFill>
                  <a:schemeClr val="tx2"/>
                </a:solidFill>
              </a:rPr>
              <a:t>&lt;/servlet-name&gt;</a:t>
            </a:r>
          </a:p>
          <a:p>
            <a:pPr algn="just"/>
            <a:r>
              <a:rPr lang="en-US" sz="1600" dirty="0" smtClean="0">
                <a:solidFill>
                  <a:schemeClr val="tx2"/>
                </a:solidFill>
              </a:rPr>
              <a:t>	&lt;servlet-class&gt;class name&lt;/servlet-class&gt;</a:t>
            </a:r>
          </a:p>
          <a:p>
            <a:pPr algn="just"/>
            <a:r>
              <a:rPr lang="en-US" sz="1600" dirty="0" smtClean="0">
                <a:solidFill>
                  <a:schemeClr val="tx2"/>
                </a:solidFill>
              </a:rPr>
              <a:t> &lt;/servlet&gt;</a:t>
            </a:r>
          </a:p>
          <a:p>
            <a:pPr algn="just"/>
            <a:endParaRPr lang="en-US" sz="1600" dirty="0" smtClean="0">
              <a:solidFill>
                <a:schemeClr val="tx2"/>
              </a:solidFill>
            </a:endParaRPr>
          </a:p>
          <a:p>
            <a:pPr algn="just"/>
            <a:r>
              <a:rPr lang="en-US" sz="1600" dirty="0" smtClean="0">
                <a:solidFill>
                  <a:schemeClr val="tx2"/>
                </a:solidFill>
              </a:rPr>
              <a:t> &lt;servlet-mapping&gt;</a:t>
            </a:r>
          </a:p>
          <a:p>
            <a:pPr algn="just"/>
            <a:r>
              <a:rPr lang="en-US" sz="1600" dirty="0" smtClean="0">
                <a:solidFill>
                  <a:schemeClr val="tx2"/>
                </a:solidFill>
              </a:rPr>
              <a:t>        &lt;servlet-name&gt;</a:t>
            </a:r>
            <a:r>
              <a:rPr lang="en-US" sz="1600" dirty="0" err="1" smtClean="0">
                <a:solidFill>
                  <a:schemeClr val="tx2"/>
                </a:solidFill>
              </a:rPr>
              <a:t>myServlet</a:t>
            </a:r>
            <a:r>
              <a:rPr lang="en-US" sz="1600" dirty="0" smtClean="0">
                <a:solidFill>
                  <a:schemeClr val="tx2"/>
                </a:solidFill>
              </a:rPr>
              <a:t>&lt;/servlet-name&gt;</a:t>
            </a:r>
          </a:p>
          <a:p>
            <a:pPr algn="just"/>
            <a:r>
              <a:rPr lang="en-US" sz="1600" dirty="0" smtClean="0">
                <a:solidFill>
                  <a:schemeClr val="tx2"/>
                </a:solidFill>
              </a:rPr>
              <a:t>        &lt;</a:t>
            </a:r>
            <a:r>
              <a:rPr lang="en-US" sz="1600" dirty="0" err="1" smtClean="0">
                <a:solidFill>
                  <a:schemeClr val="tx2"/>
                </a:solidFill>
              </a:rPr>
              <a:t>url</a:t>
            </a:r>
            <a:r>
              <a:rPr lang="en-US" sz="1600" dirty="0" smtClean="0">
                <a:solidFill>
                  <a:schemeClr val="tx2"/>
                </a:solidFill>
              </a:rPr>
              <a:t>-pattern&gt;/</a:t>
            </a:r>
            <a:r>
              <a:rPr lang="en-US" sz="1600" dirty="0" err="1" smtClean="0">
                <a:solidFill>
                  <a:schemeClr val="tx2"/>
                </a:solidFill>
              </a:rPr>
              <a:t>myServlet</a:t>
            </a:r>
            <a:r>
              <a:rPr lang="en-US" sz="1600" dirty="0" smtClean="0">
                <a:solidFill>
                  <a:schemeClr val="tx2"/>
                </a:solidFill>
              </a:rPr>
              <a:t>&lt;/</a:t>
            </a:r>
            <a:r>
              <a:rPr lang="en-US" sz="1600" dirty="0" err="1" smtClean="0">
                <a:solidFill>
                  <a:schemeClr val="tx2"/>
                </a:solidFill>
              </a:rPr>
              <a:t>url</a:t>
            </a:r>
            <a:r>
              <a:rPr lang="en-US" sz="1600" dirty="0" smtClean="0">
                <a:solidFill>
                  <a:schemeClr val="tx2"/>
                </a:solidFill>
              </a:rPr>
              <a:t>-pattern&gt;</a:t>
            </a:r>
          </a:p>
          <a:p>
            <a:pPr algn="just"/>
            <a:r>
              <a:rPr lang="en-US" sz="1600" dirty="0" smtClean="0">
                <a:solidFill>
                  <a:schemeClr val="tx2"/>
                </a:solidFill>
              </a:rPr>
              <a:t> &lt;/servlet-mapping&gt;</a:t>
            </a:r>
            <a:endParaRPr lang="en-US" sz="1600" dirty="0">
              <a:solidFill>
                <a:schemeClr val="tx2"/>
              </a:solidFill>
            </a:endParaRPr>
          </a:p>
        </p:txBody>
      </p:sp>
    </p:spTree>
    <p:extLst>
      <p:ext uri="{BB962C8B-B14F-4D97-AF65-F5344CB8AC3E}">
        <p14:creationId xmlns:p14="http://schemas.microsoft.com/office/powerpoint/2010/main" val="23103701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52452" y="766826"/>
            <a:ext cx="4865748" cy="593092"/>
          </a:xfrm>
          <a:prstGeom prst="rect">
            <a:avLst/>
          </a:prstGeom>
          <a:solidFill>
            <a:schemeClr val="bg1"/>
          </a:solidFill>
        </p:spPr>
        <p:txBody>
          <a:bodyPr vert="horz" lIns="36000" tIns="0" rIns="0" bIns="0" rtlCol="0" anchor="ctr">
            <a:normAutofit fontScale="85000" lnSpcReduction="10000"/>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a:t>Servlets - </a:t>
            </a:r>
            <a:r>
              <a:rPr lang="en-US" dirty="0" smtClean="0"/>
              <a:t>custom http servlet</a:t>
            </a:r>
            <a:endParaRPr lang="ro-RO"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2" name="Rectangle 1"/>
          <p:cNvSpPr/>
          <p:nvPr/>
        </p:nvSpPr>
        <p:spPr>
          <a:xfrm>
            <a:off x="594273" y="1930274"/>
            <a:ext cx="8549727" cy="4093428"/>
          </a:xfrm>
          <a:prstGeom prst="rect">
            <a:avLst/>
          </a:prstGeom>
        </p:spPr>
        <p:txBody>
          <a:bodyPr wrap="square">
            <a:spAutoFit/>
          </a:bodyPr>
          <a:lstStyle/>
          <a:p>
            <a:r>
              <a:rPr lang="en-US" sz="2000" dirty="0"/>
              <a:t>In </a:t>
            </a:r>
            <a:r>
              <a:rPr lang="en-US" sz="2000" b="1" dirty="0"/>
              <a:t>web.xml</a:t>
            </a:r>
            <a:r>
              <a:rPr lang="en-US" sz="2000" dirty="0"/>
              <a:t> you have to declare the servlet and map it to a url or multiple </a:t>
            </a:r>
            <a:r>
              <a:rPr lang="en-US" sz="2000" dirty="0" smtClean="0"/>
              <a:t>urls :</a:t>
            </a:r>
            <a:endParaRPr lang="en-US" sz="2000" dirty="0"/>
          </a:p>
          <a:p>
            <a:endParaRPr lang="en-US" sz="2000" dirty="0"/>
          </a:p>
          <a:p>
            <a:r>
              <a:rPr lang="en-US" sz="2000" b="1" dirty="0"/>
              <a:t> </a:t>
            </a:r>
            <a:r>
              <a:rPr lang="en-US" sz="2000" b="1" dirty="0" smtClean="0"/>
              <a:t>&lt;</a:t>
            </a:r>
            <a:r>
              <a:rPr lang="en-US" sz="2000" b="1" dirty="0"/>
              <a:t>servlet&gt;</a:t>
            </a:r>
          </a:p>
          <a:p>
            <a:r>
              <a:rPr lang="en-US" sz="2000" b="1" dirty="0"/>
              <a:t>        &lt;servlet-name&gt;HelloWorld&lt;/servlet-name&gt;</a:t>
            </a:r>
          </a:p>
          <a:p>
            <a:r>
              <a:rPr lang="en-US" sz="2000" b="1" dirty="0" smtClean="0"/>
              <a:t>        &lt;</a:t>
            </a:r>
            <a:r>
              <a:rPr lang="en-US" sz="2000" b="1" dirty="0"/>
              <a:t>servlet-class&gt;ro.teamnet.z2h.web.HelloWorldServlet&lt;/servlet-class&gt;</a:t>
            </a:r>
          </a:p>
          <a:p>
            <a:r>
              <a:rPr lang="en-US" sz="2000" b="1" dirty="0"/>
              <a:t> </a:t>
            </a:r>
            <a:r>
              <a:rPr lang="en-US" sz="2000" b="1" dirty="0" smtClean="0"/>
              <a:t>&lt;/</a:t>
            </a:r>
            <a:r>
              <a:rPr lang="en-US" sz="2000" b="1" dirty="0"/>
              <a:t>servlet</a:t>
            </a:r>
            <a:r>
              <a:rPr lang="en-US" sz="2000" b="1" dirty="0" smtClean="0"/>
              <a:t>&gt;</a:t>
            </a:r>
          </a:p>
          <a:p>
            <a:endParaRPr lang="en-US" sz="2000" b="1" dirty="0"/>
          </a:p>
          <a:p>
            <a:r>
              <a:rPr lang="en-US" sz="2000" b="1" dirty="0"/>
              <a:t> </a:t>
            </a:r>
            <a:r>
              <a:rPr lang="en-US" sz="2000" b="1" dirty="0" smtClean="0"/>
              <a:t>&lt;</a:t>
            </a:r>
            <a:r>
              <a:rPr lang="en-US" sz="2000" b="1" dirty="0"/>
              <a:t>servlet-mapping&gt;</a:t>
            </a:r>
          </a:p>
          <a:p>
            <a:r>
              <a:rPr lang="en-US" sz="2000" b="1" dirty="0"/>
              <a:t>        &lt;servlet-name&gt;HelloWorld&lt;/servlet-name&gt;</a:t>
            </a:r>
          </a:p>
          <a:p>
            <a:r>
              <a:rPr lang="en-US" sz="2000" b="1" dirty="0"/>
              <a:t>        &lt;url-pattern&gt;/hello&lt;/url-pattern&gt;</a:t>
            </a:r>
          </a:p>
          <a:p>
            <a:r>
              <a:rPr lang="en-US" sz="2000" b="1" dirty="0"/>
              <a:t> </a:t>
            </a:r>
            <a:r>
              <a:rPr lang="en-US" sz="2000" b="1" dirty="0" smtClean="0"/>
              <a:t>&lt;/</a:t>
            </a:r>
            <a:r>
              <a:rPr lang="en-US" sz="2000" b="1" dirty="0"/>
              <a:t>servlet-mapping&gt;</a:t>
            </a:r>
            <a:endParaRPr lang="en-US" sz="2000" dirty="0"/>
          </a:p>
        </p:txBody>
      </p:sp>
    </p:spTree>
    <p:extLst>
      <p:ext uri="{BB962C8B-B14F-4D97-AF65-F5344CB8AC3E}">
        <p14:creationId xmlns:p14="http://schemas.microsoft.com/office/powerpoint/2010/main" val="5972604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52452" y="766826"/>
            <a:ext cx="4905532" cy="593092"/>
          </a:xfrm>
          <a:prstGeom prst="rect">
            <a:avLst/>
          </a:prstGeom>
          <a:solidFill>
            <a:schemeClr val="bg1"/>
          </a:solidFill>
        </p:spPr>
        <p:txBody>
          <a:bodyPr vert="horz" lIns="36000" tIns="0" rIns="0" bIns="0" rtlCol="0" anchor="ctr">
            <a:normAutofit fontScale="85000" lnSpcReduction="10000"/>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a:t>Servlets - </a:t>
            </a:r>
            <a:r>
              <a:rPr lang="en-US" dirty="0" smtClean="0"/>
              <a:t>custom http servlet</a:t>
            </a:r>
            <a:endParaRPr lang="ro-RO"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49" name="Text Box 4"/>
          <p:cNvSpPr txBox="1">
            <a:spLocks noChangeArrowheads="1"/>
          </p:cNvSpPr>
          <p:nvPr/>
        </p:nvSpPr>
        <p:spPr bwMode="auto">
          <a:xfrm>
            <a:off x="2594833" y="2973057"/>
            <a:ext cx="33105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latin typeface="Trebuchet MS" panose="020B0603020202020204" pitchFamily="34" charset="0"/>
              </a:rPr>
              <a:t>javax.servlet.GenericServlet</a:t>
            </a:r>
          </a:p>
        </p:txBody>
      </p:sp>
      <p:sp>
        <p:nvSpPr>
          <p:cNvPr id="50" name="Text Box 5"/>
          <p:cNvSpPr txBox="1">
            <a:spLocks noChangeArrowheads="1"/>
          </p:cNvSpPr>
          <p:nvPr/>
        </p:nvSpPr>
        <p:spPr bwMode="auto">
          <a:xfrm>
            <a:off x="2453768" y="4267200"/>
            <a:ext cx="34515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latin typeface="Trebuchet MS" panose="020B0603020202020204" pitchFamily="34" charset="0"/>
              </a:rPr>
              <a:t>javax.servlet.http.HttpServlet</a:t>
            </a:r>
          </a:p>
        </p:txBody>
      </p:sp>
      <p:sp>
        <p:nvSpPr>
          <p:cNvPr id="51" name="Text Box 6"/>
          <p:cNvSpPr txBox="1">
            <a:spLocks noChangeArrowheads="1"/>
          </p:cNvSpPr>
          <p:nvPr/>
        </p:nvSpPr>
        <p:spPr bwMode="auto">
          <a:xfrm>
            <a:off x="3108325" y="5602287"/>
            <a:ext cx="153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latin typeface="Trebuchet MS" panose="020B0603020202020204" pitchFamily="34" charset="0"/>
              </a:rPr>
              <a:t>Your Servlet</a:t>
            </a:r>
          </a:p>
        </p:txBody>
      </p:sp>
      <p:sp>
        <p:nvSpPr>
          <p:cNvPr id="52" name="Text Box 7"/>
          <p:cNvSpPr txBox="1">
            <a:spLocks noChangeArrowheads="1"/>
          </p:cNvSpPr>
          <p:nvPr/>
        </p:nvSpPr>
        <p:spPr bwMode="auto">
          <a:xfrm>
            <a:off x="2736817" y="1751557"/>
            <a:ext cx="30265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FF9900"/>
              </a:buClr>
              <a:buSzPct val="150000"/>
            </a:pPr>
            <a:r>
              <a:rPr lang="en-US" altLang="en-US" b="1" dirty="0">
                <a:solidFill>
                  <a:srgbClr val="000000"/>
                </a:solidFill>
                <a:latin typeface="Trebuchet MS" panose="020B0603020202020204" pitchFamily="34" charset="0"/>
              </a:rPr>
              <a:t> </a:t>
            </a:r>
            <a:r>
              <a:rPr lang="en-US" altLang="en-US" b="1" dirty="0" smtClean="0">
                <a:solidFill>
                  <a:srgbClr val="000000"/>
                </a:solidFill>
                <a:latin typeface="Trebuchet MS" panose="020B0603020202020204" pitchFamily="34" charset="0"/>
              </a:rPr>
              <a:t>javax.servlet.Servlet</a:t>
            </a:r>
            <a:endParaRPr lang="en-US" altLang="en-US" b="1" dirty="0">
              <a:solidFill>
                <a:srgbClr val="000000"/>
              </a:solidFill>
              <a:latin typeface="Trebuchet MS" panose="020B0603020202020204" pitchFamily="34" charset="0"/>
            </a:endParaRPr>
          </a:p>
          <a:p>
            <a:pPr eaLnBrk="1" hangingPunct="1"/>
            <a:endParaRPr lang="en-US" altLang="en-US" b="1" dirty="0"/>
          </a:p>
        </p:txBody>
      </p:sp>
      <p:sp>
        <p:nvSpPr>
          <p:cNvPr id="53" name="Text Box 8"/>
          <p:cNvSpPr txBox="1">
            <a:spLocks noChangeArrowheads="1"/>
          </p:cNvSpPr>
          <p:nvPr/>
        </p:nvSpPr>
        <p:spPr bwMode="auto">
          <a:xfrm>
            <a:off x="669925" y="1716087"/>
            <a:ext cx="1073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Interface</a:t>
            </a:r>
          </a:p>
        </p:txBody>
      </p:sp>
      <p:sp>
        <p:nvSpPr>
          <p:cNvPr id="54" name="Text Box 9"/>
          <p:cNvSpPr txBox="1">
            <a:spLocks noChangeArrowheads="1"/>
          </p:cNvSpPr>
          <p:nvPr/>
        </p:nvSpPr>
        <p:spPr bwMode="auto">
          <a:xfrm>
            <a:off x="441325" y="2935287"/>
            <a:ext cx="160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Abstract class</a:t>
            </a:r>
          </a:p>
        </p:txBody>
      </p:sp>
      <p:sp>
        <p:nvSpPr>
          <p:cNvPr id="55" name="Text Box 10"/>
          <p:cNvSpPr txBox="1">
            <a:spLocks noChangeArrowheads="1"/>
          </p:cNvSpPr>
          <p:nvPr/>
        </p:nvSpPr>
        <p:spPr bwMode="auto">
          <a:xfrm>
            <a:off x="485775" y="4267200"/>
            <a:ext cx="160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Abstract class</a:t>
            </a:r>
          </a:p>
        </p:txBody>
      </p:sp>
      <p:sp>
        <p:nvSpPr>
          <p:cNvPr id="56" name="Text Box 11"/>
          <p:cNvSpPr txBox="1">
            <a:spLocks noChangeArrowheads="1"/>
          </p:cNvSpPr>
          <p:nvPr/>
        </p:nvSpPr>
        <p:spPr bwMode="auto">
          <a:xfrm>
            <a:off x="441325" y="5602287"/>
            <a:ext cx="169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Concrete class</a:t>
            </a:r>
          </a:p>
        </p:txBody>
      </p:sp>
      <p:sp>
        <p:nvSpPr>
          <p:cNvPr id="57" name="Line 12"/>
          <p:cNvSpPr>
            <a:spLocks noChangeShapeType="1"/>
          </p:cNvSpPr>
          <p:nvPr/>
        </p:nvSpPr>
        <p:spPr bwMode="auto">
          <a:xfrm>
            <a:off x="1949704" y="1944687"/>
            <a:ext cx="6408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Line 13"/>
          <p:cNvSpPr>
            <a:spLocks noChangeShapeType="1"/>
          </p:cNvSpPr>
          <p:nvPr/>
        </p:nvSpPr>
        <p:spPr bwMode="auto">
          <a:xfrm>
            <a:off x="2136775" y="3163887"/>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14"/>
          <p:cNvSpPr>
            <a:spLocks noChangeShapeType="1"/>
          </p:cNvSpPr>
          <p:nvPr/>
        </p:nvSpPr>
        <p:spPr bwMode="auto">
          <a:xfrm>
            <a:off x="2136775" y="4459287"/>
            <a:ext cx="174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15"/>
          <p:cNvSpPr>
            <a:spLocks noChangeShapeType="1"/>
          </p:cNvSpPr>
          <p:nvPr/>
        </p:nvSpPr>
        <p:spPr bwMode="auto">
          <a:xfrm>
            <a:off x="2193925" y="5830887"/>
            <a:ext cx="77321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Line 16"/>
          <p:cNvSpPr>
            <a:spLocks noChangeShapeType="1"/>
          </p:cNvSpPr>
          <p:nvPr/>
        </p:nvSpPr>
        <p:spPr bwMode="auto">
          <a:xfrm>
            <a:off x="5944170" y="3136705"/>
            <a:ext cx="2412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Text Box 17"/>
          <p:cNvSpPr txBox="1">
            <a:spLocks noChangeArrowheads="1"/>
          </p:cNvSpPr>
          <p:nvPr/>
        </p:nvSpPr>
        <p:spPr bwMode="auto">
          <a:xfrm>
            <a:off x="6185406" y="2895600"/>
            <a:ext cx="261569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If not overridden, implements init() </a:t>
            </a:r>
          </a:p>
          <a:p>
            <a:pPr eaLnBrk="1" hangingPunct="1"/>
            <a:r>
              <a:rPr lang="en-US" altLang="en-US" dirty="0"/>
              <a:t>method from the ‘Servlet’ interface,</a:t>
            </a:r>
          </a:p>
        </p:txBody>
      </p:sp>
      <p:sp>
        <p:nvSpPr>
          <p:cNvPr id="63" name="Text Box 18"/>
          <p:cNvSpPr txBox="1">
            <a:spLocks noChangeArrowheads="1"/>
          </p:cNvSpPr>
          <p:nvPr/>
        </p:nvSpPr>
        <p:spPr bwMode="auto">
          <a:xfrm>
            <a:off x="6185407" y="4191000"/>
            <a:ext cx="286651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If not overridden, implements service()</a:t>
            </a:r>
          </a:p>
          <a:p>
            <a:pPr eaLnBrk="1" hangingPunct="1"/>
            <a:r>
              <a:rPr lang="en-US" altLang="en-US" dirty="0"/>
              <a:t>method.</a:t>
            </a:r>
          </a:p>
        </p:txBody>
      </p:sp>
      <p:sp>
        <p:nvSpPr>
          <p:cNvPr id="64" name="Text Box 20"/>
          <p:cNvSpPr txBox="1">
            <a:spLocks noChangeArrowheads="1"/>
          </p:cNvSpPr>
          <p:nvPr/>
        </p:nvSpPr>
        <p:spPr bwMode="auto">
          <a:xfrm>
            <a:off x="5073650" y="5562600"/>
            <a:ext cx="3689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We implement the HTTP methods </a:t>
            </a:r>
          </a:p>
          <a:p>
            <a:pPr eaLnBrk="1" hangingPunct="1"/>
            <a:r>
              <a:rPr lang="en-US" altLang="en-US" dirty="0"/>
              <a:t>here.</a:t>
            </a:r>
          </a:p>
        </p:txBody>
      </p:sp>
      <p:sp>
        <p:nvSpPr>
          <p:cNvPr id="65" name="Line 21"/>
          <p:cNvSpPr>
            <a:spLocks noChangeShapeType="1"/>
          </p:cNvSpPr>
          <p:nvPr/>
        </p:nvSpPr>
        <p:spPr bwMode="auto">
          <a:xfrm>
            <a:off x="5957984" y="4459287"/>
            <a:ext cx="1454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Line 22"/>
          <p:cNvSpPr>
            <a:spLocks noChangeShapeType="1"/>
          </p:cNvSpPr>
          <p:nvPr/>
        </p:nvSpPr>
        <p:spPr bwMode="auto">
          <a:xfrm>
            <a:off x="4632325" y="5754687"/>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AutoShape 23"/>
          <p:cNvSpPr>
            <a:spLocks noChangeArrowheads="1"/>
          </p:cNvSpPr>
          <p:nvPr/>
        </p:nvSpPr>
        <p:spPr bwMode="auto">
          <a:xfrm>
            <a:off x="3794125" y="4764087"/>
            <a:ext cx="304800" cy="685800"/>
          </a:xfrm>
          <a:prstGeom prst="up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68" name="AutoShape 24"/>
          <p:cNvSpPr>
            <a:spLocks noChangeArrowheads="1"/>
          </p:cNvSpPr>
          <p:nvPr/>
        </p:nvSpPr>
        <p:spPr bwMode="auto">
          <a:xfrm>
            <a:off x="3794125" y="2173287"/>
            <a:ext cx="304800" cy="685800"/>
          </a:xfrm>
          <a:prstGeom prst="up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tLang="en-US">
              <a:latin typeface="Arial" panose="020B0604020202020204" pitchFamily="34" charset="0"/>
              <a:cs typeface="Arial" panose="020B0604020202020204" pitchFamily="34" charset="0"/>
            </a:endParaRPr>
          </a:p>
        </p:txBody>
      </p:sp>
      <p:sp>
        <p:nvSpPr>
          <p:cNvPr id="69" name="AutoShape 25"/>
          <p:cNvSpPr>
            <a:spLocks noChangeArrowheads="1"/>
          </p:cNvSpPr>
          <p:nvPr/>
        </p:nvSpPr>
        <p:spPr bwMode="auto">
          <a:xfrm>
            <a:off x="3794125" y="3468687"/>
            <a:ext cx="304800" cy="685800"/>
          </a:xfrm>
          <a:prstGeom prst="up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Tree>
    <p:extLst>
      <p:ext uri="{BB962C8B-B14F-4D97-AF65-F5344CB8AC3E}">
        <p14:creationId xmlns:p14="http://schemas.microsoft.com/office/powerpoint/2010/main" val="40385480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057" y="2589727"/>
            <a:ext cx="3649733" cy="3082883"/>
          </a:xfrm>
        </p:spPr>
        <p:txBody>
          <a:bodyPr>
            <a:normAutofit lnSpcReduction="10000"/>
          </a:bodyPr>
          <a:lstStyle/>
          <a:p>
            <a:pPr marL="0" indent="0" algn="l">
              <a:buNone/>
            </a:pPr>
            <a:endParaRPr lang="en-US" dirty="0" smtClean="0"/>
          </a:p>
          <a:p>
            <a:pPr lvl="1" algn="l">
              <a:spcBef>
                <a:spcPct val="20000"/>
              </a:spcBef>
              <a:buClr>
                <a:schemeClr val="folHlink"/>
              </a:buClr>
              <a:buSzPct val="60000"/>
              <a:buFont typeface="Wingdings" panose="05000000000000000000" pitchFamily="2" charset="2"/>
              <a:buChar char="n"/>
            </a:pPr>
            <a:r>
              <a:rPr lang="en-US" altLang="zh-CN" sz="2000" dirty="0">
                <a:latin typeface="Arial" panose="020B0604020202020204" pitchFamily="34" charset="0"/>
                <a:ea typeface="SimSun" panose="02010600030101010101" pitchFamily="2" charset="-122"/>
              </a:rPr>
              <a:t>an</a:t>
            </a:r>
            <a:r>
              <a:rPr lang="en-US" altLang="zh-CN" sz="2000" dirty="0">
                <a:latin typeface="Courier New" panose="02070309020205020404" pitchFamily="49" charset="0"/>
                <a:ea typeface="SimSun" panose="02010600030101010101" pitchFamily="2" charset="-122"/>
              </a:rPr>
              <a:t> HttpServletRequest </a:t>
            </a:r>
            <a:r>
              <a:rPr lang="en-US" altLang="zh-CN" sz="2000" dirty="0">
                <a:latin typeface="Arial" panose="020B0604020202020204" pitchFamily="34" charset="0"/>
                <a:ea typeface="SimSun" panose="02010600030101010101" pitchFamily="2" charset="-122"/>
              </a:rPr>
              <a:t>object </a:t>
            </a:r>
            <a:r>
              <a:rPr lang="en-US" altLang="zh-CN" sz="2000" dirty="0" smtClean="0">
                <a:latin typeface="Arial" panose="020B0604020202020204" pitchFamily="34" charset="0"/>
                <a:ea typeface="SimSun" panose="02010600030101010101" pitchFamily="2" charset="-122"/>
              </a:rPr>
              <a:t>– represent request from client</a:t>
            </a:r>
          </a:p>
          <a:p>
            <a:pPr marL="457200" lvl="1" indent="0" algn="l">
              <a:spcBef>
                <a:spcPct val="20000"/>
              </a:spcBef>
              <a:buClr>
                <a:schemeClr val="folHlink"/>
              </a:buClr>
              <a:buSzPct val="60000"/>
              <a:buNone/>
            </a:pPr>
            <a:endParaRPr lang="en-US" altLang="zh-CN" sz="2000" dirty="0">
              <a:latin typeface="Arial" panose="020B0604020202020204" pitchFamily="34" charset="0"/>
              <a:ea typeface="SimSun" panose="02010600030101010101" pitchFamily="2" charset="-122"/>
            </a:endParaRPr>
          </a:p>
          <a:p>
            <a:pPr lvl="1" algn="l">
              <a:spcBef>
                <a:spcPct val="20000"/>
              </a:spcBef>
              <a:buClr>
                <a:schemeClr val="folHlink"/>
              </a:buClr>
              <a:buSzPct val="60000"/>
              <a:buFont typeface="Wingdings" panose="05000000000000000000" pitchFamily="2" charset="2"/>
              <a:buChar char="n"/>
            </a:pPr>
            <a:r>
              <a:rPr lang="en-US" altLang="zh-CN" sz="2000" dirty="0">
                <a:latin typeface="Arial" panose="020B0604020202020204" pitchFamily="34" charset="0"/>
                <a:ea typeface="SimSun" panose="02010600030101010101" pitchFamily="2" charset="-122"/>
              </a:rPr>
              <a:t>an </a:t>
            </a:r>
            <a:r>
              <a:rPr lang="en-US" altLang="zh-CN" sz="2000" dirty="0">
                <a:latin typeface="Courier New" panose="02070309020205020404" pitchFamily="49" charset="0"/>
                <a:ea typeface="SimSun" panose="02010600030101010101" pitchFamily="2" charset="-122"/>
              </a:rPr>
              <a:t>HttpServletResponse </a:t>
            </a:r>
            <a:r>
              <a:rPr lang="en-US" altLang="zh-CN" sz="2000" dirty="0" smtClean="0">
                <a:latin typeface="Arial" panose="020B0604020202020204" pitchFamily="34" charset="0"/>
                <a:ea typeface="SimSun" panose="02010600030101010101" pitchFamily="2" charset="-122"/>
              </a:rPr>
              <a:t>object – represent response to client</a:t>
            </a:r>
            <a:endParaRPr lang="en-US" altLang="zh-CN" sz="2000" dirty="0">
              <a:latin typeface="Arial Unicode MS" panose="020B0604020202020204" pitchFamily="34" charset="-128"/>
              <a:ea typeface="SimSun" panose="02010600030101010101" pitchFamily="2" charset="-122"/>
            </a:endParaRPr>
          </a:p>
          <a:p>
            <a:pPr lvl="1" algn="l"/>
            <a:endParaRPr lang="en-US" dirty="0" smtClean="0"/>
          </a:p>
          <a:p>
            <a:pPr lvl="1" algn="l"/>
            <a:endParaRPr lang="en-US" dirty="0"/>
          </a:p>
          <a:p>
            <a:pPr lvl="1" algn="l"/>
            <a:endParaRPr lang="ro-RO" dirty="0"/>
          </a:p>
        </p:txBody>
      </p:sp>
      <p:pic>
        <p:nvPicPr>
          <p:cNvPr id="5" name="Content Placeholder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0431" y="2670368"/>
            <a:ext cx="5703570" cy="3477635"/>
          </a:xfrm>
          <a:prstGeom prst="rect">
            <a:avLst/>
          </a:prstGeom>
        </p:spPr>
      </p:pic>
      <p:sp>
        <p:nvSpPr>
          <p:cNvPr id="7" name="Title 1"/>
          <p:cNvSpPr txBox="1">
            <a:spLocks/>
          </p:cNvSpPr>
          <p:nvPr/>
        </p:nvSpPr>
        <p:spPr>
          <a:xfrm>
            <a:off x="1052452" y="766826"/>
            <a:ext cx="4550326"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a:t>Servlets - </a:t>
            </a:r>
            <a:r>
              <a:rPr lang="en-US" dirty="0" smtClean="0"/>
              <a:t>custom servlet</a:t>
            </a:r>
            <a:endParaRPr lang="ro-RO"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2" name="Rectangle 1"/>
          <p:cNvSpPr/>
          <p:nvPr/>
        </p:nvSpPr>
        <p:spPr>
          <a:xfrm>
            <a:off x="720723" y="1879549"/>
            <a:ext cx="6862649" cy="400110"/>
          </a:xfrm>
          <a:prstGeom prst="rect">
            <a:avLst/>
          </a:prstGeom>
        </p:spPr>
        <p:txBody>
          <a:bodyPr wrap="square">
            <a:spAutoFit/>
          </a:bodyPr>
          <a:lstStyle/>
          <a:p>
            <a:r>
              <a:rPr lang="en-US" sz="2000" dirty="0"/>
              <a:t>The method that you’ve overridden takes two parameters:</a:t>
            </a:r>
          </a:p>
        </p:txBody>
      </p:sp>
    </p:spTree>
    <p:extLst>
      <p:ext uri="{BB962C8B-B14F-4D97-AF65-F5344CB8AC3E}">
        <p14:creationId xmlns:p14="http://schemas.microsoft.com/office/powerpoint/2010/main" val="14587967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724" y="1771795"/>
            <a:ext cx="7704139" cy="4690169"/>
          </a:xfrm>
        </p:spPr>
        <p:txBody>
          <a:bodyPr/>
          <a:lstStyle/>
          <a:p>
            <a:pPr marL="285750" lvl="1">
              <a:buFont typeface="Arial" panose="020B0604020202020204" pitchFamily="34" charset="0"/>
              <a:buChar char="•"/>
            </a:pPr>
            <a:r>
              <a:rPr lang="en-US" sz="2000" dirty="0" smtClean="0"/>
              <a:t>Represents </a:t>
            </a:r>
            <a:r>
              <a:rPr lang="en-US" sz="2000" dirty="0"/>
              <a:t>the client request</a:t>
            </a:r>
          </a:p>
          <a:p>
            <a:endParaRPr lang="en-US" sz="2000" dirty="0" smtClean="0"/>
          </a:p>
          <a:p>
            <a:r>
              <a:rPr lang="en-US" sz="2000" dirty="0" smtClean="0"/>
              <a:t>The mostly used methods are :</a:t>
            </a:r>
          </a:p>
          <a:p>
            <a:pPr marL="457200" lvl="1" indent="0">
              <a:buNone/>
            </a:pPr>
            <a:endParaRPr lang="en-US" sz="2000" dirty="0" smtClean="0"/>
          </a:p>
          <a:p>
            <a:pPr lvl="1"/>
            <a:r>
              <a:rPr lang="ro-RO" sz="2000" b="1" dirty="0" smtClean="0"/>
              <a:t>getHeaders</a:t>
            </a:r>
            <a:r>
              <a:rPr lang="en-US" sz="2000" b="1" dirty="0" smtClean="0"/>
              <a:t>()</a:t>
            </a:r>
            <a:r>
              <a:rPr lang="en-US" sz="2000" dirty="0" smtClean="0"/>
              <a:t> returns </a:t>
            </a:r>
            <a:r>
              <a:rPr lang="en-US" sz="2000" dirty="0"/>
              <a:t>all the values of the specified </a:t>
            </a:r>
            <a:r>
              <a:rPr lang="en-US" sz="2000" dirty="0" smtClean="0"/>
              <a:t>request</a:t>
            </a:r>
          </a:p>
          <a:p>
            <a:pPr lvl="1"/>
            <a:r>
              <a:rPr lang="ro-RO" sz="2000" b="1" dirty="0" smtClean="0"/>
              <a:t>getHeaderNames</a:t>
            </a:r>
            <a:r>
              <a:rPr lang="en-US" sz="2000" b="1" dirty="0" smtClean="0"/>
              <a:t>()</a:t>
            </a:r>
            <a:r>
              <a:rPr lang="en-US" sz="2000" dirty="0" smtClean="0"/>
              <a:t> returns </a:t>
            </a:r>
            <a:r>
              <a:rPr lang="en-US" sz="2000" dirty="0"/>
              <a:t>an enumeration of all the header </a:t>
            </a:r>
            <a:r>
              <a:rPr lang="en-US" sz="2000" dirty="0" smtClean="0"/>
              <a:t>names</a:t>
            </a:r>
            <a:endParaRPr lang="en-US" sz="2000" dirty="0"/>
          </a:p>
          <a:p>
            <a:pPr lvl="1"/>
            <a:r>
              <a:rPr lang="ro-RO" sz="2000" b="1" dirty="0" smtClean="0"/>
              <a:t>getMethod</a:t>
            </a:r>
            <a:r>
              <a:rPr lang="en-US" sz="2000" b="1" dirty="0" smtClean="0"/>
              <a:t>()</a:t>
            </a:r>
            <a:r>
              <a:rPr lang="en-US" sz="2000" dirty="0" smtClean="0"/>
              <a:t> returns the http method</a:t>
            </a:r>
            <a:endParaRPr lang="en-US" sz="2000" dirty="0"/>
          </a:p>
          <a:p>
            <a:pPr lvl="1"/>
            <a:r>
              <a:rPr lang="ro-RO" sz="2000" b="1" dirty="0" smtClean="0"/>
              <a:t>getQueryString</a:t>
            </a:r>
            <a:r>
              <a:rPr lang="en-US" sz="2000" b="1" dirty="0" smtClean="0"/>
              <a:t>()</a:t>
            </a:r>
            <a:r>
              <a:rPr lang="en-US" sz="2000" dirty="0" smtClean="0"/>
              <a:t> returns query string</a:t>
            </a:r>
            <a:endParaRPr lang="en-US" sz="2000" dirty="0"/>
          </a:p>
          <a:p>
            <a:pPr lvl="1"/>
            <a:r>
              <a:rPr lang="ro-RO" sz="2000" b="1" dirty="0" smtClean="0"/>
              <a:t>getCookies</a:t>
            </a:r>
            <a:r>
              <a:rPr lang="en-US" sz="2000" b="1" dirty="0" smtClean="0"/>
              <a:t>()</a:t>
            </a:r>
            <a:r>
              <a:rPr lang="en-US" sz="2000" dirty="0" smtClean="0"/>
              <a:t> returns cookies from the client</a:t>
            </a:r>
          </a:p>
          <a:p>
            <a:pPr lvl="1"/>
            <a:r>
              <a:rPr lang="ro-RO" sz="2000" b="1" dirty="0" smtClean="0"/>
              <a:t>getParameterNames</a:t>
            </a:r>
            <a:r>
              <a:rPr lang="en-US" sz="2000" b="1" dirty="0" smtClean="0"/>
              <a:t>()</a:t>
            </a:r>
            <a:r>
              <a:rPr lang="en-US" sz="2000" dirty="0" smtClean="0"/>
              <a:t> returns an enumeration containing all parameters names from the client</a:t>
            </a:r>
          </a:p>
          <a:p>
            <a:pPr lvl="1"/>
            <a:r>
              <a:rPr lang="en-US" sz="2000" b="1" dirty="0" smtClean="0"/>
              <a:t>getParameter() </a:t>
            </a:r>
            <a:r>
              <a:rPr lang="en-US" sz="2000" dirty="0" smtClean="0"/>
              <a:t>takes an argument representing the parameter name and returns the parameter value</a:t>
            </a:r>
          </a:p>
          <a:p>
            <a:pPr lvl="1"/>
            <a:endParaRPr lang="en-US" b="1" dirty="0"/>
          </a:p>
          <a:p>
            <a:pPr lvl="1"/>
            <a:endParaRPr lang="ro-RO" dirty="0"/>
          </a:p>
        </p:txBody>
      </p:sp>
      <p:sp>
        <p:nvSpPr>
          <p:cNvPr id="5" name="Title 1"/>
          <p:cNvSpPr txBox="1">
            <a:spLocks/>
          </p:cNvSpPr>
          <p:nvPr/>
        </p:nvSpPr>
        <p:spPr>
          <a:xfrm>
            <a:off x="1052451" y="766826"/>
            <a:ext cx="562731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a:t>Servlets - </a:t>
            </a:r>
            <a:r>
              <a:rPr lang="en-US" altLang="zh-CN" dirty="0"/>
              <a:t>HttpServletRequest </a:t>
            </a:r>
            <a:endParaRPr lang="ro-RO"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969266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a:bodyPr>
          <a:lstStyle/>
          <a:p>
            <a:r>
              <a:rPr lang="en-US" dirty="0"/>
              <a:t>W</a:t>
            </a:r>
            <a:r>
              <a:rPr lang="ro-RO" dirty="0"/>
              <a:t>eb </a:t>
            </a:r>
            <a:r>
              <a:rPr lang="en-US" dirty="0"/>
              <a:t>Development Introduction</a:t>
            </a:r>
          </a:p>
        </p:txBody>
      </p:sp>
    </p:spTree>
    <p:extLst>
      <p:ext uri="{BB962C8B-B14F-4D97-AF65-F5344CB8AC3E}">
        <p14:creationId xmlns:p14="http://schemas.microsoft.com/office/powerpoint/2010/main" val="18261425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Represents the server response</a:t>
            </a:r>
          </a:p>
          <a:p>
            <a:endParaRPr lang="en-US" sz="2000" dirty="0"/>
          </a:p>
          <a:p>
            <a:r>
              <a:rPr lang="en-US" sz="2000" dirty="0"/>
              <a:t>The mostly used methods </a:t>
            </a:r>
            <a:r>
              <a:rPr lang="en-US" sz="2000" dirty="0" smtClean="0"/>
              <a:t>are:</a:t>
            </a:r>
            <a:endParaRPr lang="en-US" sz="2000" dirty="0"/>
          </a:p>
          <a:p>
            <a:pPr lvl="1"/>
            <a:endParaRPr lang="en-US" sz="2000" dirty="0" smtClean="0"/>
          </a:p>
          <a:p>
            <a:pPr lvl="1"/>
            <a:r>
              <a:rPr lang="en-US" sz="2000" b="1" dirty="0" smtClean="0"/>
              <a:t>getWriter() </a:t>
            </a:r>
            <a:r>
              <a:rPr lang="en-US" sz="2000" dirty="0" smtClean="0"/>
              <a:t>returns </a:t>
            </a:r>
            <a:r>
              <a:rPr lang="en-US" sz="2000" dirty="0"/>
              <a:t>a </a:t>
            </a:r>
            <a:r>
              <a:rPr lang="en-US" sz="2000" dirty="0" smtClean="0"/>
              <a:t>PrintWriter </a:t>
            </a:r>
            <a:r>
              <a:rPr lang="en-US" sz="2000" dirty="0"/>
              <a:t>object </a:t>
            </a:r>
            <a:r>
              <a:rPr lang="en-US" sz="2000" dirty="0" smtClean="0"/>
              <a:t>that can </a:t>
            </a:r>
            <a:r>
              <a:rPr lang="en-US" sz="2000" dirty="0"/>
              <a:t>send character text to the </a:t>
            </a:r>
            <a:r>
              <a:rPr lang="en-US" sz="2000" dirty="0" smtClean="0"/>
              <a:t>client.</a:t>
            </a:r>
          </a:p>
          <a:p>
            <a:pPr lvl="1"/>
            <a:endParaRPr lang="en-US" sz="2000" dirty="0" smtClean="0"/>
          </a:p>
          <a:p>
            <a:pPr lvl="1"/>
            <a:r>
              <a:rPr lang="en-US" sz="2000" b="1" dirty="0" smtClean="0"/>
              <a:t>setContentType()</a:t>
            </a:r>
            <a:r>
              <a:rPr lang="en-US" sz="2000" dirty="0" smtClean="0"/>
              <a:t> sets the content type of the response . If you return an html then invoke the method </a:t>
            </a:r>
            <a:r>
              <a:rPr lang="en-US" sz="2000" dirty="0"/>
              <a:t>with </a:t>
            </a:r>
            <a:r>
              <a:rPr lang="en-US" sz="2000" dirty="0" smtClean="0"/>
              <a:t>“text/html” as argument value</a:t>
            </a:r>
          </a:p>
          <a:p>
            <a:pPr lvl="1"/>
            <a:endParaRPr lang="en-US" sz="2000" dirty="0"/>
          </a:p>
          <a:p>
            <a:pPr lvl="1"/>
            <a:r>
              <a:rPr lang="en-US" sz="2000" b="1" dirty="0" smtClean="0"/>
              <a:t>addHeader() </a:t>
            </a:r>
            <a:r>
              <a:rPr lang="en-US" sz="2000" dirty="0" smtClean="0"/>
              <a:t>adds </a:t>
            </a:r>
            <a:r>
              <a:rPr lang="en-US" sz="2000" dirty="0"/>
              <a:t>a response header with the given name and value</a:t>
            </a:r>
            <a:endParaRPr lang="en-US" sz="2000" dirty="0" smtClean="0"/>
          </a:p>
          <a:p>
            <a:endParaRPr lang="ro-RO" dirty="0"/>
          </a:p>
        </p:txBody>
      </p:sp>
      <p:sp>
        <p:nvSpPr>
          <p:cNvPr id="6" name="Title 1"/>
          <p:cNvSpPr txBox="1">
            <a:spLocks/>
          </p:cNvSpPr>
          <p:nvPr/>
        </p:nvSpPr>
        <p:spPr>
          <a:xfrm>
            <a:off x="1052451" y="766826"/>
            <a:ext cx="5751305"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a:t>Servlets - HttpServletResponse</a:t>
            </a:r>
            <a:endParaRPr lang="ro-RO"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11255839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28320" y="773226"/>
            <a:ext cx="3898324"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a:t>Servlets - </a:t>
            </a:r>
            <a:r>
              <a:rPr lang="en-US" dirty="0" smtClean="0"/>
              <a:t>workshop</a:t>
            </a:r>
            <a:endParaRPr lang="ro-RO" dirty="0"/>
          </a:p>
        </p:txBody>
      </p:sp>
      <p:sp>
        <p:nvSpPr>
          <p:cNvPr id="5" name="Rectangle 4"/>
          <p:cNvSpPr/>
          <p:nvPr/>
        </p:nvSpPr>
        <p:spPr>
          <a:xfrm>
            <a:off x="703172" y="1719840"/>
            <a:ext cx="7725128" cy="1015663"/>
          </a:xfrm>
          <a:prstGeom prst="rect">
            <a:avLst/>
          </a:prstGeom>
        </p:spPr>
        <p:txBody>
          <a:bodyPr wrap="square">
            <a:spAutoFit/>
          </a:bodyPr>
          <a:lstStyle/>
          <a:p>
            <a:pPr marL="285750" indent="-285750">
              <a:buFont typeface="Arial" panose="020B0604020202020204" pitchFamily="34" charset="0"/>
              <a:buChar char="•"/>
            </a:pPr>
            <a:r>
              <a:rPr lang="en-US" sz="2000" dirty="0" smtClean="0"/>
              <a:t>Open file </a:t>
            </a:r>
            <a:r>
              <a:rPr lang="en-US" sz="2000" dirty="0"/>
              <a:t>Workshop </a:t>
            </a:r>
            <a:r>
              <a:rPr lang="en-US" sz="2000" dirty="0" smtClean="0"/>
              <a:t>3 </a:t>
            </a:r>
            <a:r>
              <a:rPr lang="en-US" sz="2000" dirty="0"/>
              <a:t>- </a:t>
            </a:r>
            <a:r>
              <a:rPr lang="en-US" sz="2000" dirty="0" smtClean="0"/>
              <a:t>Servlets.docx</a:t>
            </a:r>
          </a:p>
          <a:p>
            <a:pPr marL="285750" indent="-285750">
              <a:buFont typeface="Arial" panose="020B0604020202020204" pitchFamily="34" charset="0"/>
              <a:buChar char="•"/>
            </a:pPr>
            <a:endParaRPr lang="en-US" sz="2000" b="1" dirty="0" smtClean="0"/>
          </a:p>
          <a:p>
            <a:pPr marL="285750" indent="-285750">
              <a:buFont typeface="Arial" panose="020B0604020202020204" pitchFamily="34" charset="0"/>
              <a:buChar char="•"/>
            </a:pPr>
            <a:r>
              <a:rPr lang="en-US" sz="2000" dirty="0" smtClean="0"/>
              <a:t>Begin workshop </a:t>
            </a:r>
            <a:endParaRPr lang="en-US" sz="2000" dirty="0"/>
          </a:p>
        </p:txBody>
      </p:sp>
      <p:pic>
        <p:nvPicPr>
          <p:cNvPr id="6"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663580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725" y="766826"/>
            <a:ext cx="5763202" cy="593092"/>
          </a:xfrm>
        </p:spPr>
        <p:txBody>
          <a:bodyPr>
            <a:noAutofit/>
          </a:bodyPr>
          <a:lstStyle/>
          <a:p>
            <a:r>
              <a:rPr lang="en-US" dirty="0" smtClean="0"/>
              <a:t>W</a:t>
            </a:r>
            <a:r>
              <a:rPr lang="ro-RO" dirty="0" smtClean="0"/>
              <a:t>eb </a:t>
            </a:r>
            <a:r>
              <a:rPr lang="en-US" dirty="0" smtClean="0"/>
              <a:t>Development </a:t>
            </a:r>
            <a:r>
              <a:rPr lang="en-US" dirty="0"/>
              <a:t>Introduction</a:t>
            </a:r>
            <a:endParaRPr lang="ro-RO" dirty="0"/>
          </a:p>
        </p:txBody>
      </p:sp>
      <p:sp>
        <p:nvSpPr>
          <p:cNvPr id="3" name="Content Placeholder 2"/>
          <p:cNvSpPr>
            <a:spLocks noGrp="1"/>
          </p:cNvSpPr>
          <p:nvPr>
            <p:ph idx="1"/>
          </p:nvPr>
        </p:nvSpPr>
        <p:spPr>
          <a:xfrm>
            <a:off x="720724" y="1482813"/>
            <a:ext cx="7704139" cy="4690169"/>
          </a:xfrm>
        </p:spPr>
        <p:txBody>
          <a:bodyPr/>
          <a:lstStyle/>
          <a:p>
            <a:endParaRPr lang="en-US" b="1" dirty="0"/>
          </a:p>
          <a:p>
            <a:r>
              <a:rPr lang="en-US" b="1" dirty="0" smtClean="0"/>
              <a:t>Client-server model</a:t>
            </a:r>
          </a:p>
          <a:p>
            <a:endParaRPr lang="en-US" b="1" dirty="0" smtClean="0"/>
          </a:p>
          <a:p>
            <a:endParaRPr lang="en-US" b="1" dirty="0" smtClean="0"/>
          </a:p>
          <a:p>
            <a:pPr lvl="1"/>
            <a:r>
              <a:rPr lang="en-US" sz="1800" dirty="0" smtClean="0"/>
              <a:t>Is a distributed application structure that partitions tasks or workloads between the providers of services and services requesters</a:t>
            </a:r>
          </a:p>
          <a:p>
            <a:pPr lvl="1"/>
            <a:endParaRPr lang="en-US" sz="1800" dirty="0" smtClean="0"/>
          </a:p>
          <a:p>
            <a:pPr lvl="1"/>
            <a:endParaRPr lang="en-US" sz="1800" b="1" dirty="0" smtClean="0"/>
          </a:p>
          <a:p>
            <a:pPr lvl="1"/>
            <a:r>
              <a:rPr lang="en-US" sz="1800" b="1" dirty="0" smtClean="0"/>
              <a:t>Client</a:t>
            </a:r>
            <a:r>
              <a:rPr lang="en-US" sz="1800" dirty="0" smtClean="0"/>
              <a:t> – is the part that makes a request to a service</a:t>
            </a:r>
          </a:p>
          <a:p>
            <a:pPr lvl="1"/>
            <a:endParaRPr lang="en-US" sz="1800" dirty="0" smtClean="0"/>
          </a:p>
          <a:p>
            <a:pPr lvl="1"/>
            <a:endParaRPr lang="en-US" sz="1800" b="1" dirty="0" smtClean="0"/>
          </a:p>
          <a:p>
            <a:pPr lvl="1"/>
            <a:r>
              <a:rPr lang="en-US" sz="1800" b="1" dirty="0" smtClean="0"/>
              <a:t>Server</a:t>
            </a:r>
            <a:r>
              <a:rPr lang="en-US" sz="1800" dirty="0" smtClean="0"/>
              <a:t> – is the part that actually provides services to it’s clients. A server could also act as a client and vice versa</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2717" y="1639318"/>
            <a:ext cx="2603423" cy="1129263"/>
          </a:xfrm>
          <a:prstGeom prst="rect">
            <a:avLst/>
          </a:prstGeom>
        </p:spPr>
      </p:pic>
    </p:spTree>
    <p:extLst>
      <p:ext uri="{BB962C8B-B14F-4D97-AF65-F5344CB8AC3E}">
        <p14:creationId xmlns:p14="http://schemas.microsoft.com/office/powerpoint/2010/main" val="2494150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725" y="766826"/>
            <a:ext cx="5771516" cy="593092"/>
          </a:xfrm>
        </p:spPr>
        <p:txBody>
          <a:bodyPr>
            <a:normAutofit/>
          </a:bodyPr>
          <a:lstStyle/>
          <a:p>
            <a:r>
              <a:rPr lang="en-US" dirty="0"/>
              <a:t>W</a:t>
            </a:r>
            <a:r>
              <a:rPr lang="ro-RO" dirty="0"/>
              <a:t>eb </a:t>
            </a:r>
            <a:r>
              <a:rPr lang="en-US" dirty="0" smtClean="0"/>
              <a:t>Development </a:t>
            </a:r>
            <a:r>
              <a:rPr lang="en-US" dirty="0"/>
              <a:t>Introduction</a:t>
            </a:r>
            <a:endParaRPr lang="ro-RO" dirty="0"/>
          </a:p>
        </p:txBody>
      </p:sp>
      <p:sp>
        <p:nvSpPr>
          <p:cNvPr id="3" name="Content Placeholder 2"/>
          <p:cNvSpPr>
            <a:spLocks noGrp="1"/>
          </p:cNvSpPr>
          <p:nvPr>
            <p:ph idx="1"/>
          </p:nvPr>
        </p:nvSpPr>
        <p:spPr/>
        <p:txBody>
          <a:bodyPr/>
          <a:lstStyle/>
          <a:p>
            <a:endParaRPr lang="en-US" b="1" dirty="0" smtClean="0"/>
          </a:p>
          <a:p>
            <a:r>
              <a:rPr lang="en-US" b="1" dirty="0" smtClean="0"/>
              <a:t>Repeated </a:t>
            </a:r>
            <a:r>
              <a:rPr lang="en-US" b="1" dirty="0"/>
              <a:t>cycles</a:t>
            </a:r>
            <a:r>
              <a:rPr lang="en-US" dirty="0"/>
              <a:t> - </a:t>
            </a:r>
            <a:r>
              <a:rPr lang="en-US" dirty="0" smtClean="0"/>
              <a:t>thick </a:t>
            </a:r>
            <a:r>
              <a:rPr lang="en-US" dirty="0"/>
              <a:t>client to thin </a:t>
            </a:r>
            <a:r>
              <a:rPr lang="en-US" dirty="0" smtClean="0"/>
              <a:t>client, </a:t>
            </a:r>
            <a:r>
              <a:rPr lang="en-US" dirty="0"/>
              <a:t>to </a:t>
            </a:r>
            <a:r>
              <a:rPr lang="en-US" dirty="0" smtClean="0"/>
              <a:t>thick…</a:t>
            </a:r>
          </a:p>
          <a:p>
            <a:endParaRPr lang="en-US" dirty="0" smtClean="0"/>
          </a:p>
          <a:p>
            <a:endParaRPr lang="en-US" dirty="0"/>
          </a:p>
          <a:p>
            <a:pPr lvl="1"/>
            <a:r>
              <a:rPr lang="en-US" sz="1800" b="1" dirty="0" smtClean="0"/>
              <a:t>Thick </a:t>
            </a:r>
            <a:r>
              <a:rPr lang="en-US" sz="1800" b="1" dirty="0"/>
              <a:t>client </a:t>
            </a:r>
            <a:r>
              <a:rPr lang="en-US" sz="1800" dirty="0"/>
              <a:t>(heavy, rich or fat client) is a computer (client) in </a:t>
            </a:r>
            <a:r>
              <a:rPr lang="en-US" sz="1800" dirty="0" smtClean="0"/>
              <a:t>a  </a:t>
            </a:r>
            <a:r>
              <a:rPr lang="en-US" sz="1800" dirty="0"/>
              <a:t>client – server architecture that  typically provides rich functionality independent of the central server. A fat client still require a connection to a network or a server, but also has the ability to perform many functions without that </a:t>
            </a:r>
            <a:r>
              <a:rPr lang="en-US" sz="1800" dirty="0" smtClean="0"/>
              <a:t>connection</a:t>
            </a:r>
          </a:p>
          <a:p>
            <a:pPr lvl="1"/>
            <a:endParaRPr lang="en-US" sz="1800" dirty="0" smtClean="0"/>
          </a:p>
          <a:p>
            <a:pPr lvl="1"/>
            <a:r>
              <a:rPr lang="en-US" sz="1800" b="1" dirty="0" smtClean="0"/>
              <a:t>Thin client, </a:t>
            </a:r>
            <a:r>
              <a:rPr lang="en-US" sz="1800" dirty="0"/>
              <a:t>in contrast, generally does </a:t>
            </a:r>
            <a:r>
              <a:rPr lang="en-US" sz="1800" dirty="0" smtClean="0"/>
              <a:t>little processing</a:t>
            </a:r>
          </a:p>
          <a:p>
            <a:pPr lvl="1"/>
            <a:endParaRPr lang="en-US" sz="1800" dirty="0"/>
          </a:p>
          <a:p>
            <a:pPr lvl="1"/>
            <a:r>
              <a:rPr lang="en-US" sz="1800" dirty="0" smtClean="0"/>
              <a:t>From Swing Applications to JSP/Servlets Application to Angular JS Applications</a:t>
            </a:r>
            <a:endParaRPr lang="en-US" sz="1800" dirty="0"/>
          </a:p>
          <a:p>
            <a:pPr marL="457200" lvl="1" indent="0">
              <a:buNone/>
            </a:pPr>
            <a:endParaRPr lang="en-US" dirty="0"/>
          </a:p>
          <a:p>
            <a:pPr marL="457200" lvl="1" indent="0">
              <a:buNone/>
            </a:pPr>
            <a:r>
              <a:rPr lang="en-US" sz="1800" dirty="0" smtClean="0"/>
              <a:t>Our </a:t>
            </a:r>
            <a:r>
              <a:rPr lang="en-US" sz="1800" dirty="0"/>
              <a:t>technology stack is based on rich clients (Angular JS) </a:t>
            </a:r>
            <a:r>
              <a:rPr lang="en-US" sz="1800" dirty="0" smtClean="0"/>
              <a:t>and thin-servers that provide </a:t>
            </a:r>
            <a:r>
              <a:rPr lang="en-US" sz="1800" dirty="0"/>
              <a:t>services to these clients</a:t>
            </a:r>
            <a:endParaRPr lang="ro-RO" sz="1800" dirty="0"/>
          </a:p>
          <a:p>
            <a:pPr lvl="1"/>
            <a:endParaRPr lang="en-US" dirty="0"/>
          </a:p>
          <a:p>
            <a:endParaRPr lang="ro-RO"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1529" y="244222"/>
            <a:ext cx="2108835" cy="1638300"/>
          </a:xfrm>
          <a:prstGeom prst="rect">
            <a:avLst/>
          </a:prstGeom>
        </p:spPr>
      </p:pic>
    </p:spTree>
    <p:extLst>
      <p:ext uri="{BB962C8B-B14F-4D97-AF65-F5344CB8AC3E}">
        <p14:creationId xmlns:p14="http://schemas.microsoft.com/office/powerpoint/2010/main" val="2254060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fontScale="90000"/>
          </a:bodyPr>
          <a:lstStyle/>
          <a:p>
            <a:r>
              <a:rPr lang="en-US" dirty="0"/>
              <a:t>JEE Containers &amp; Web Container</a:t>
            </a:r>
          </a:p>
        </p:txBody>
      </p:sp>
    </p:spTree>
    <p:extLst>
      <p:ext uri="{BB962C8B-B14F-4D97-AF65-F5344CB8AC3E}">
        <p14:creationId xmlns:p14="http://schemas.microsoft.com/office/powerpoint/2010/main" val="3817150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JEE Containers &amp; Web Container</a:t>
            </a:r>
            <a:endParaRPr lang="ro-RO"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33290" y="421228"/>
            <a:ext cx="1714591" cy="1284288"/>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8711" y="1772999"/>
            <a:ext cx="4965290" cy="4344570"/>
          </a:xfrm>
          <a:prstGeom prst="rect">
            <a:avLst/>
          </a:prstGeom>
        </p:spPr>
      </p:pic>
      <p:sp>
        <p:nvSpPr>
          <p:cNvPr id="7" name="Content Placeholder 2"/>
          <p:cNvSpPr txBox="1">
            <a:spLocks/>
          </p:cNvSpPr>
          <p:nvPr/>
        </p:nvSpPr>
        <p:spPr>
          <a:xfrm>
            <a:off x="720725" y="1600200"/>
            <a:ext cx="3771265" cy="4690169"/>
          </a:xfrm>
          <a:prstGeom prst="rect">
            <a:avLst/>
          </a:prstGeom>
        </p:spPr>
        <p:txBody>
          <a:bodyPr vert="horz" lIns="0" tIns="0" rIns="0" bIns="0" rtlCol="0" anchor="ctr" anchorCtr="0">
            <a:normAutofit fontScale="92500" lnSpcReduction="10000"/>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sz="1900" dirty="0"/>
              <a:t>Are</a:t>
            </a:r>
            <a:r>
              <a:rPr lang="en-US" dirty="0" smtClean="0">
                <a:solidFill>
                  <a:srgbClr val="000000"/>
                </a:solidFill>
                <a:latin typeface="arial"/>
              </a:rPr>
              <a:t> </a:t>
            </a:r>
            <a:r>
              <a:rPr lang="en-US" sz="1900" dirty="0"/>
              <a:t>the </a:t>
            </a:r>
            <a:r>
              <a:rPr lang="en-US" sz="1900" b="1" dirty="0">
                <a:solidFill>
                  <a:srgbClr val="FF0000"/>
                </a:solidFill>
                <a:effectLst>
                  <a:outerShdw blurRad="38100" dist="38100" dir="2700000" algn="tl">
                    <a:srgbClr val="000000">
                      <a:alpha val="43137"/>
                    </a:srgbClr>
                  </a:outerShdw>
                </a:effectLst>
                <a:latin typeface="arial"/>
              </a:rPr>
              <a:t>interface</a:t>
            </a:r>
            <a:r>
              <a:rPr lang="en-US" dirty="0">
                <a:solidFill>
                  <a:srgbClr val="000000"/>
                </a:solidFill>
                <a:effectLst>
                  <a:outerShdw blurRad="38100" dist="38100" dir="2700000" algn="tl">
                    <a:srgbClr val="000000">
                      <a:alpha val="43137"/>
                    </a:srgbClr>
                  </a:outerShdw>
                </a:effectLst>
                <a:latin typeface="arial"/>
              </a:rPr>
              <a:t> </a:t>
            </a:r>
            <a:r>
              <a:rPr lang="en-US" sz="1900" dirty="0"/>
              <a:t>between a Java component and the </a:t>
            </a:r>
            <a:r>
              <a:rPr lang="en-US" sz="1900" dirty="0" smtClean="0"/>
              <a:t>low-level platform-specific </a:t>
            </a:r>
            <a:r>
              <a:rPr lang="en-US" sz="1900" dirty="0"/>
              <a:t>functionality</a:t>
            </a:r>
          </a:p>
          <a:p>
            <a:pPr algn="l"/>
            <a:endParaRPr lang="en-US" dirty="0" smtClean="0"/>
          </a:p>
          <a:p>
            <a:pPr algn="l"/>
            <a:endParaRPr lang="en-US" dirty="0" smtClean="0"/>
          </a:p>
          <a:p>
            <a:pPr algn="l"/>
            <a:r>
              <a:rPr lang="en-NZ" sz="1900" dirty="0"/>
              <a:t>Provide separation of </a:t>
            </a:r>
            <a:r>
              <a:rPr lang="en-NZ" sz="1900" b="1" dirty="0">
                <a:solidFill>
                  <a:srgbClr val="0070C0"/>
                </a:solidFill>
                <a:effectLst>
                  <a:outerShdw blurRad="38100" dist="38100" dir="2700000" algn="tl">
                    <a:srgbClr val="000000">
                      <a:alpha val="43137"/>
                    </a:srgbClr>
                  </a:outerShdw>
                </a:effectLst>
                <a:latin typeface="arial"/>
              </a:rPr>
              <a:t>business</a:t>
            </a:r>
            <a:r>
              <a:rPr lang="en-NZ" sz="1900" b="1" dirty="0">
                <a:solidFill>
                  <a:srgbClr val="000000"/>
                </a:solidFill>
                <a:effectLst>
                  <a:outerShdw blurRad="38100" dist="38100" dir="2700000" algn="tl">
                    <a:srgbClr val="000000">
                      <a:alpha val="43137"/>
                    </a:srgbClr>
                  </a:outerShdw>
                </a:effectLst>
                <a:latin typeface="arial"/>
              </a:rPr>
              <a:t> </a:t>
            </a:r>
            <a:r>
              <a:rPr lang="en-NZ" sz="1900" b="1" dirty="0">
                <a:solidFill>
                  <a:srgbClr val="0070C0"/>
                </a:solidFill>
                <a:effectLst>
                  <a:outerShdw blurRad="38100" dist="38100" dir="2700000" algn="tl">
                    <a:srgbClr val="000000">
                      <a:alpha val="43137"/>
                    </a:srgbClr>
                  </a:outerShdw>
                </a:effectLst>
                <a:latin typeface="arial"/>
              </a:rPr>
              <a:t>logic</a:t>
            </a:r>
            <a:r>
              <a:rPr lang="en-NZ" sz="1900" b="1" dirty="0">
                <a:solidFill>
                  <a:srgbClr val="000000"/>
                </a:solidFill>
                <a:effectLst>
                  <a:outerShdw blurRad="38100" dist="38100" dir="2700000" algn="tl">
                    <a:srgbClr val="000000">
                      <a:alpha val="43137"/>
                    </a:srgbClr>
                  </a:outerShdw>
                </a:effectLst>
                <a:latin typeface="arial"/>
              </a:rPr>
              <a:t> </a:t>
            </a:r>
            <a:r>
              <a:rPr lang="en-NZ" sz="1900" dirty="0"/>
              <a:t>from</a:t>
            </a:r>
            <a:r>
              <a:rPr lang="en-NZ" dirty="0">
                <a:solidFill>
                  <a:srgbClr val="000000"/>
                </a:solidFill>
                <a:latin typeface="arial"/>
              </a:rPr>
              <a:t> </a:t>
            </a:r>
            <a:r>
              <a:rPr lang="en-NZ" sz="1900" b="1" dirty="0">
                <a:solidFill>
                  <a:srgbClr val="0070C0"/>
                </a:solidFill>
                <a:effectLst>
                  <a:outerShdw blurRad="38100" dist="38100" dir="2700000" algn="tl">
                    <a:srgbClr val="000000">
                      <a:alpha val="43137"/>
                    </a:srgbClr>
                  </a:outerShdw>
                </a:effectLst>
                <a:latin typeface="arial"/>
              </a:rPr>
              <a:t>resource</a:t>
            </a:r>
            <a:r>
              <a:rPr lang="en-NZ" dirty="0">
                <a:solidFill>
                  <a:srgbClr val="0070C0"/>
                </a:solidFill>
                <a:effectLst>
                  <a:outerShdw blurRad="38100" dist="38100" dir="2700000" algn="tl">
                    <a:srgbClr val="000000">
                      <a:alpha val="43137"/>
                    </a:srgbClr>
                  </a:outerShdw>
                </a:effectLst>
                <a:latin typeface="arial"/>
              </a:rPr>
              <a:t> </a:t>
            </a:r>
            <a:r>
              <a:rPr lang="en-NZ" sz="1900" dirty="0"/>
              <a:t>and</a:t>
            </a:r>
            <a:r>
              <a:rPr lang="en-NZ" dirty="0">
                <a:solidFill>
                  <a:srgbClr val="000000"/>
                </a:solidFill>
                <a:latin typeface="arial"/>
              </a:rPr>
              <a:t> </a:t>
            </a:r>
            <a:r>
              <a:rPr lang="en-NZ" sz="1900" b="1" dirty="0">
                <a:solidFill>
                  <a:srgbClr val="0070C0"/>
                </a:solidFill>
                <a:effectLst>
                  <a:outerShdw blurRad="38100" dist="38100" dir="2700000" algn="tl">
                    <a:srgbClr val="000000">
                      <a:alpha val="43137"/>
                    </a:srgbClr>
                  </a:outerShdw>
                </a:effectLst>
                <a:latin typeface="arial"/>
              </a:rPr>
              <a:t>lifecycle</a:t>
            </a:r>
            <a:r>
              <a:rPr lang="en-NZ" sz="1900" b="1" dirty="0">
                <a:solidFill>
                  <a:srgbClr val="000000"/>
                </a:solidFill>
                <a:effectLst>
                  <a:outerShdw blurRad="38100" dist="38100" dir="2700000" algn="tl">
                    <a:srgbClr val="000000">
                      <a:alpha val="43137"/>
                    </a:srgbClr>
                  </a:outerShdw>
                </a:effectLst>
                <a:latin typeface="arial"/>
              </a:rPr>
              <a:t> </a:t>
            </a:r>
            <a:r>
              <a:rPr lang="en-NZ" sz="1900" b="1" dirty="0">
                <a:solidFill>
                  <a:srgbClr val="0070C0"/>
                </a:solidFill>
                <a:effectLst>
                  <a:outerShdw blurRad="38100" dist="38100" dir="2700000" algn="tl">
                    <a:srgbClr val="000000">
                      <a:alpha val="43137"/>
                    </a:srgbClr>
                  </a:outerShdw>
                </a:effectLst>
                <a:latin typeface="arial"/>
              </a:rPr>
              <a:t>management</a:t>
            </a:r>
            <a:endParaRPr lang="en-US" sz="1900" dirty="0" smtClean="0">
              <a:solidFill>
                <a:srgbClr val="0070C0"/>
              </a:solidFill>
            </a:endParaRPr>
          </a:p>
          <a:p>
            <a:pPr algn="l"/>
            <a:endParaRPr lang="en-US" dirty="0" smtClean="0"/>
          </a:p>
          <a:p>
            <a:pPr algn="l"/>
            <a:endParaRPr lang="en-US" dirty="0" smtClean="0"/>
          </a:p>
          <a:p>
            <a:pPr algn="l"/>
            <a:r>
              <a:rPr lang="en-NZ" dirty="0">
                <a:solidFill>
                  <a:srgbClr val="000000"/>
                </a:solidFill>
                <a:latin typeface="arial"/>
              </a:rPr>
              <a:t> </a:t>
            </a:r>
            <a:r>
              <a:rPr lang="en-NZ" sz="1900" dirty="0"/>
              <a:t>This allows developers to focus on writing business logic rather than writing </a:t>
            </a:r>
            <a:r>
              <a:rPr lang="en-NZ" sz="1900" b="1" dirty="0">
                <a:solidFill>
                  <a:srgbClr val="008000"/>
                </a:solidFill>
                <a:effectLst>
                  <a:outerShdw blurRad="38100" dist="38100" dir="2700000" algn="tl">
                    <a:srgbClr val="000000">
                      <a:alpha val="43137"/>
                    </a:srgbClr>
                  </a:outerShdw>
                </a:effectLst>
                <a:latin typeface="arial"/>
              </a:rPr>
              <a:t>enterprise</a:t>
            </a:r>
            <a:r>
              <a:rPr lang="en-NZ" b="1" dirty="0">
                <a:solidFill>
                  <a:srgbClr val="008000"/>
                </a:solidFill>
                <a:effectLst>
                  <a:outerShdw blurRad="38100" dist="38100" dir="2700000" algn="tl">
                    <a:srgbClr val="000000">
                      <a:alpha val="43137"/>
                    </a:srgbClr>
                  </a:outerShdw>
                </a:effectLst>
                <a:latin typeface="arial"/>
              </a:rPr>
              <a:t> </a:t>
            </a:r>
            <a:r>
              <a:rPr lang="en-NZ" sz="1900" b="1" dirty="0" smtClean="0">
                <a:solidFill>
                  <a:srgbClr val="008000"/>
                </a:solidFill>
                <a:effectLst>
                  <a:outerShdw blurRad="38100" dist="38100" dir="2700000" algn="tl">
                    <a:srgbClr val="000000">
                      <a:alpha val="43137"/>
                    </a:srgbClr>
                  </a:outerShdw>
                </a:effectLst>
                <a:latin typeface="arial"/>
              </a:rPr>
              <a:t>infrastructure</a:t>
            </a:r>
          </a:p>
          <a:p>
            <a:pPr algn="l"/>
            <a:endParaRPr lang="en-NZ" b="1" dirty="0" smtClean="0">
              <a:solidFill>
                <a:srgbClr val="008000"/>
              </a:solidFill>
              <a:effectLst>
                <a:outerShdw blurRad="38100" dist="38100" dir="2700000" algn="tl">
                  <a:srgbClr val="000000">
                    <a:alpha val="43137"/>
                  </a:srgbClr>
                </a:outerShdw>
              </a:effectLst>
              <a:latin typeface="arial"/>
            </a:endParaRPr>
          </a:p>
          <a:p>
            <a:pPr algn="l"/>
            <a:endParaRPr lang="en-NZ" b="1" dirty="0">
              <a:solidFill>
                <a:srgbClr val="008000"/>
              </a:solidFill>
              <a:effectLst>
                <a:outerShdw blurRad="38100" dist="38100" dir="2700000" algn="tl">
                  <a:srgbClr val="000000">
                    <a:alpha val="43137"/>
                  </a:srgbClr>
                </a:outerShdw>
              </a:effectLst>
              <a:latin typeface="arial"/>
            </a:endParaRPr>
          </a:p>
          <a:p>
            <a:pPr algn="l"/>
            <a:r>
              <a:rPr lang="en-NZ" sz="1900" dirty="0"/>
              <a:t>The Java EE platform uses </a:t>
            </a:r>
            <a:r>
              <a:rPr lang="en-NZ" sz="1900" b="1" dirty="0">
                <a:solidFill>
                  <a:srgbClr val="FF0000"/>
                </a:solidFill>
                <a:effectLst>
                  <a:outerShdw blurRad="38100" dist="38100" dir="2700000" algn="tl">
                    <a:srgbClr val="000000">
                      <a:alpha val="43137"/>
                    </a:srgbClr>
                  </a:outerShdw>
                </a:effectLst>
                <a:latin typeface="arial"/>
              </a:rPr>
              <a:t>containers</a:t>
            </a:r>
            <a:r>
              <a:rPr lang="en-NZ" sz="1900" dirty="0" smtClean="0"/>
              <a:t> </a:t>
            </a:r>
            <a:r>
              <a:rPr lang="en-NZ" sz="1900" dirty="0"/>
              <a:t>to simplify development</a:t>
            </a:r>
            <a:endParaRPr lang="ro-RO" sz="1900" dirty="0"/>
          </a:p>
        </p:txBody>
      </p:sp>
    </p:spTree>
    <p:extLst>
      <p:ext uri="{BB962C8B-B14F-4D97-AF65-F5344CB8AC3E}">
        <p14:creationId xmlns:p14="http://schemas.microsoft.com/office/powerpoint/2010/main" val="1004379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370" y="787418"/>
            <a:ext cx="3025562" cy="593092"/>
          </a:xfrm>
        </p:spPr>
        <p:txBody>
          <a:bodyPr>
            <a:normAutofit/>
          </a:bodyPr>
          <a:lstStyle/>
          <a:p>
            <a:r>
              <a:rPr lang="en-US" dirty="0" smtClean="0"/>
              <a:t>Web Container</a:t>
            </a:r>
            <a:endParaRPr lang="ro-RO"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33290" y="421228"/>
            <a:ext cx="1714591" cy="1284288"/>
          </a:xfrm>
        </p:spPr>
      </p:pic>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The </a:t>
            </a:r>
            <a:r>
              <a:rPr lang="en-US" sz="2000" b="1" dirty="0"/>
              <a:t>web container</a:t>
            </a:r>
            <a:r>
              <a:rPr lang="en-US" sz="2000" dirty="0"/>
              <a:t> is the interface between web components and the web server. </a:t>
            </a:r>
            <a:endParaRPr lang="en-US" sz="2000" dirty="0" smtClean="0"/>
          </a:p>
          <a:p>
            <a:pPr marL="0" indent="0">
              <a:buNone/>
            </a:pPr>
            <a:endParaRPr lang="en-US" sz="2000" dirty="0"/>
          </a:p>
          <a:p>
            <a:r>
              <a:rPr lang="en-US" sz="2000" dirty="0" smtClean="0"/>
              <a:t>The </a:t>
            </a:r>
            <a:r>
              <a:rPr lang="en-US" sz="2000" b="1" dirty="0"/>
              <a:t>web container </a:t>
            </a:r>
            <a:r>
              <a:rPr lang="en-US" sz="2000" dirty="0" smtClean="0"/>
              <a:t>offers:</a:t>
            </a:r>
          </a:p>
          <a:p>
            <a:pPr lvl="1"/>
            <a:r>
              <a:rPr lang="en-US" sz="2000" dirty="0"/>
              <a:t>Communication </a:t>
            </a:r>
            <a:r>
              <a:rPr lang="en-US" sz="2000" dirty="0" smtClean="0"/>
              <a:t>Support</a:t>
            </a:r>
          </a:p>
          <a:p>
            <a:pPr lvl="1"/>
            <a:r>
              <a:rPr lang="en-US" sz="2000" dirty="0" smtClean="0"/>
              <a:t>Lifecycle Management</a:t>
            </a:r>
          </a:p>
          <a:p>
            <a:pPr lvl="1"/>
            <a:r>
              <a:rPr lang="en-US" sz="2000" dirty="0" smtClean="0"/>
              <a:t>Multi-threading support</a:t>
            </a:r>
            <a:endParaRPr lang="en-US" sz="2000" dirty="0"/>
          </a:p>
          <a:p>
            <a:pPr lvl="1"/>
            <a:r>
              <a:rPr lang="en-US" sz="2000" dirty="0" smtClean="0"/>
              <a:t>Security</a:t>
            </a:r>
            <a:endParaRPr lang="en-US" sz="2000" dirty="0"/>
          </a:p>
          <a:p>
            <a:pPr lvl="1"/>
            <a:r>
              <a:rPr lang="en-US" sz="2000" dirty="0"/>
              <a:t>JSP </a:t>
            </a:r>
            <a:r>
              <a:rPr lang="en-US" sz="2000" dirty="0" smtClean="0"/>
              <a:t>Support</a:t>
            </a:r>
          </a:p>
          <a:p>
            <a:pPr lvl="1"/>
            <a:endParaRPr lang="en-US" sz="2000" dirty="0"/>
          </a:p>
          <a:p>
            <a:r>
              <a:rPr lang="en-US" sz="2000" dirty="0"/>
              <a:t>A </a:t>
            </a:r>
            <a:r>
              <a:rPr lang="en-US" sz="2000" b="1" dirty="0"/>
              <a:t>web component</a:t>
            </a:r>
            <a:r>
              <a:rPr lang="en-US" sz="2000" dirty="0"/>
              <a:t> can be a Servlet, a JSP page, or a Java Server Faces page. </a:t>
            </a:r>
          </a:p>
          <a:p>
            <a:pPr marL="0" indent="0">
              <a:buNone/>
            </a:pPr>
            <a:endParaRPr lang="ro-RO" dirty="0"/>
          </a:p>
        </p:txBody>
      </p:sp>
    </p:spTree>
    <p:extLst>
      <p:ext uri="{BB962C8B-B14F-4D97-AF65-F5344CB8AC3E}">
        <p14:creationId xmlns:p14="http://schemas.microsoft.com/office/powerpoint/2010/main" val="3801540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rgbClr val="565A5C"/>
      </a:dk1>
      <a:lt1>
        <a:sysClr val="window" lastClr="FFFFFF"/>
      </a:lt1>
      <a:dk2>
        <a:srgbClr val="E60000"/>
      </a:dk2>
      <a:lt2>
        <a:srgbClr val="FFFFFF"/>
      </a:lt2>
      <a:accent1>
        <a:srgbClr val="E83424"/>
      </a:accent1>
      <a:accent2>
        <a:srgbClr val="98C000"/>
      </a:accent2>
      <a:accent3>
        <a:srgbClr val="00A3CA"/>
      </a:accent3>
      <a:accent4>
        <a:srgbClr val="FBC100"/>
      </a:accent4>
      <a:accent5>
        <a:srgbClr val="F18E00"/>
      </a:accent5>
      <a:accent6>
        <a:srgbClr val="6A1485"/>
      </a:accent6>
      <a:hlink>
        <a:srgbClr val="00A3CA"/>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AB9993CCBF73478E12853278F3FB5C" ma:contentTypeVersion="1" ma:contentTypeDescription="Create a new document." ma:contentTypeScope="" ma:versionID="4db10d317033d09fed4d0297d17c663a">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9AC310-E4D3-4181-8DC8-8BCBD631C9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1424CC9-255C-4972-B5F2-6F19B32F3DEA}">
  <ds:schemaRefs>
    <ds:schemaRef ds:uri="http://purl.org/dc/terms/"/>
    <ds:schemaRef ds:uri="http://schemas.openxmlformats.org/package/2006/metadata/core-properties"/>
    <ds:schemaRef ds:uri="http://schemas.microsoft.com/office/2006/documentManagement/types"/>
    <ds:schemaRef ds:uri="http://www.w3.org/XML/1998/namespace"/>
    <ds:schemaRef ds:uri="http://purl.org/dc/elements/1.1/"/>
    <ds:schemaRef ds:uri="http://schemas.microsoft.com/office/2006/metadata/properties"/>
    <ds:schemaRef ds:uri="http://schemas.microsoft.com/office/infopath/2007/PartnerControls"/>
    <ds:schemaRef ds:uri="http://schemas.microsoft.com/sharepoint/v3"/>
    <ds:schemaRef ds:uri="http://purl.org/dc/dcmitype/"/>
  </ds:schemaRefs>
</ds:datastoreItem>
</file>

<file path=customXml/itemProps3.xml><?xml version="1.0" encoding="utf-8"?>
<ds:datastoreItem xmlns:ds="http://schemas.openxmlformats.org/officeDocument/2006/customXml" ds:itemID="{B3E8851E-A513-4DE1-BFEA-60B7444A35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9097</TotalTime>
  <Words>2433</Words>
  <Application>Microsoft Office PowerPoint</Application>
  <PresentationFormat>On-screen Show (4:3)</PresentationFormat>
  <Paragraphs>533</Paragraphs>
  <Slides>41</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 Unicode MS</vt:lpstr>
      <vt:lpstr>SimSun</vt:lpstr>
      <vt:lpstr>Arial</vt:lpstr>
      <vt:lpstr>Arial</vt:lpstr>
      <vt:lpstr>Calibri</vt:lpstr>
      <vt:lpstr>Courier New</vt:lpstr>
      <vt:lpstr>Monotype Sorts</vt:lpstr>
      <vt:lpstr>华文新魏</vt:lpstr>
      <vt:lpstr>Trebuchet MS</vt:lpstr>
      <vt:lpstr>Wingdings</vt:lpstr>
      <vt:lpstr>Office Theme</vt:lpstr>
      <vt:lpstr> Web Applications – part 1</vt:lpstr>
      <vt:lpstr>Contents</vt:lpstr>
      <vt:lpstr>Tools</vt:lpstr>
      <vt:lpstr>Web Development Introduction</vt:lpstr>
      <vt:lpstr>Web Development Introduction</vt:lpstr>
      <vt:lpstr>Web Development Introduction</vt:lpstr>
      <vt:lpstr>JEE Containers &amp; Web Container</vt:lpstr>
      <vt:lpstr>JEE Containers &amp; Web Container</vt:lpstr>
      <vt:lpstr>Web Container</vt:lpstr>
      <vt:lpstr>JEE Containers</vt:lpstr>
      <vt:lpstr>JEE Containers</vt:lpstr>
      <vt:lpstr>Apache Tomcat</vt:lpstr>
      <vt:lpstr>Apache Tomcat</vt:lpstr>
      <vt:lpstr>Apache Tomcat - workshop</vt:lpstr>
      <vt:lpstr>Web applications - architecture</vt:lpstr>
      <vt:lpstr>Web applications - architecture</vt:lpstr>
      <vt:lpstr>Web applications - architecture</vt:lpstr>
      <vt:lpstr>Web applications - workshop</vt:lpstr>
      <vt:lpstr>Request - Response model</vt:lpstr>
      <vt:lpstr>PowerPoint Presentation</vt:lpstr>
      <vt:lpstr>PowerPoint Presentation</vt:lpstr>
      <vt:lpstr>PowerPoint Presentation</vt:lpstr>
      <vt:lpstr>HTTP</vt:lpstr>
      <vt:lpstr>PowerPoint Presentation</vt:lpstr>
      <vt:lpstr>PowerPoint Presentation</vt:lpstr>
      <vt:lpstr>PowerPoint Presentation</vt:lpstr>
      <vt:lpstr>PowerPoint Presentation</vt:lpstr>
      <vt:lpstr>PowerPoint Presentation</vt:lpstr>
      <vt:lpstr>Servlets</vt:lpstr>
      <vt:lpstr>Servlets</vt:lpstr>
      <vt:lpstr>Servlets - lifecycle</vt:lpstr>
      <vt:lpstr>Servlets - lifecycle</vt:lpstr>
      <vt:lpstr>JEE Containers &amp; Web Container</vt:lpstr>
      <vt:lpstr>Servlets - lifecycle</vt:lpstr>
      <vt:lpstr>Servlets – Deployment Descriptor</vt:lpstr>
      <vt:lpstr>PowerPoint Presentation</vt:lpstr>
      <vt:lpstr>PowerPoint Presentation</vt:lpstr>
      <vt:lpstr>PowerPoint Presentation</vt:lpstr>
      <vt:lpstr>PowerPoint Presentation</vt:lpstr>
      <vt:lpstr>PowerPoint Presentation</vt:lpstr>
      <vt:lpstr>PowerPoint Presentation</vt:lpstr>
    </vt:vector>
  </TitlesOfParts>
  <Company>Brandtailors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Mihai Părpălea</dc:creator>
  <cp:lastModifiedBy>Daniela Oana Besliu</cp:lastModifiedBy>
  <cp:revision>484</cp:revision>
  <dcterms:created xsi:type="dcterms:W3CDTF">2013-12-09T08:38:16Z</dcterms:created>
  <dcterms:modified xsi:type="dcterms:W3CDTF">2017-07-18T06:19:06Z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0x0101002EAB9993CCBF73478E12853278F3FB5C</vt:lpwstr>
  </property>
</Properties>
</file>