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89" r:id="rId2"/>
    <p:sldId id="257" r:id="rId3"/>
    <p:sldId id="259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8" r:id="rId12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hak" initials="" lastIdx="4" clrIdx="0"/>
  <p:cmAuthor id="1" name="Hester Huang" initials="" lastIdx="1" clrIdx="1"/>
  <p:cmAuthor id="2" name="Kaveen E" initials="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06178B-A56F-4F4B-87E4-56A4188BC9EC}" v="2" dt="2023-04-08T10:34:12.769"/>
  </p1510:revLst>
</p1510:revInfo>
</file>

<file path=ppt/tableStyles.xml><?xml version="1.0" encoding="utf-8"?>
<a:tblStyleLst xmlns:a="http://schemas.openxmlformats.org/drawingml/2006/main" def="{AA8FEB7A-E80C-435F-856E-986F74A013BE}">
  <a:tblStyle styleId="{AA8FEB7A-E80C-435F-856E-986F74A013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yn Neo" userId="0e3724c87ea866f9" providerId="LiveId" clId="{E706178B-A56F-4F4B-87E4-56A4188BC9EC}"/>
    <pc:docChg chg="undo custSel addSld delSld modSld sldOrd">
      <pc:chgData name="Claudyn Neo" userId="0e3724c87ea866f9" providerId="LiveId" clId="{E706178B-A56F-4F4B-87E4-56A4188BC9EC}" dt="2023-04-08T10:35:44.467" v="123" actId="20577"/>
      <pc:docMkLst>
        <pc:docMk/>
      </pc:docMkLst>
      <pc:sldChg chg="del">
        <pc:chgData name="Claudyn Neo" userId="0e3724c87ea866f9" providerId="LiveId" clId="{E706178B-A56F-4F4B-87E4-56A4188BC9EC}" dt="2023-04-08T10:32:07.994" v="88" actId="47"/>
        <pc:sldMkLst>
          <pc:docMk/>
          <pc:sldMk cId="0" sldId="256"/>
        </pc:sldMkLst>
      </pc:sldChg>
      <pc:sldChg chg="modSp mod">
        <pc:chgData name="Claudyn Neo" userId="0e3724c87ea866f9" providerId="LiveId" clId="{E706178B-A56F-4F4B-87E4-56A4188BC9EC}" dt="2023-04-08T10:33:19.123" v="107" actId="20577"/>
        <pc:sldMkLst>
          <pc:docMk/>
          <pc:sldMk cId="0" sldId="257"/>
        </pc:sldMkLst>
        <pc:spChg chg="mod">
          <ac:chgData name="Claudyn Neo" userId="0e3724c87ea866f9" providerId="LiveId" clId="{E706178B-A56F-4F4B-87E4-56A4188BC9EC}" dt="2023-04-08T10:33:19.123" v="107" actId="20577"/>
          <ac:spMkLst>
            <pc:docMk/>
            <pc:sldMk cId="0" sldId="257"/>
            <ac:spMk id="275" creationId="{00000000-0000-0000-0000-000000000000}"/>
          </ac:spMkLst>
        </pc:spChg>
      </pc:sldChg>
      <pc:sldChg chg="del">
        <pc:chgData name="Claudyn Neo" userId="0e3724c87ea866f9" providerId="LiveId" clId="{E706178B-A56F-4F4B-87E4-56A4188BC9EC}" dt="2023-04-08T10:28:54.151" v="0" actId="47"/>
        <pc:sldMkLst>
          <pc:docMk/>
          <pc:sldMk cId="0" sldId="258"/>
        </pc:sldMkLst>
      </pc:sldChg>
      <pc:sldChg chg="del">
        <pc:chgData name="Claudyn Neo" userId="0e3724c87ea866f9" providerId="LiveId" clId="{E706178B-A56F-4F4B-87E4-56A4188BC9EC}" dt="2023-04-08T10:29:20.038" v="1" actId="47"/>
        <pc:sldMkLst>
          <pc:docMk/>
          <pc:sldMk cId="0" sldId="260"/>
        </pc:sldMkLst>
      </pc:sldChg>
      <pc:sldChg chg="del">
        <pc:chgData name="Claudyn Neo" userId="0e3724c87ea866f9" providerId="LiveId" clId="{E706178B-A56F-4F4B-87E4-56A4188BC9EC}" dt="2023-04-08T10:29:20.621" v="2" actId="47"/>
        <pc:sldMkLst>
          <pc:docMk/>
          <pc:sldMk cId="0" sldId="261"/>
        </pc:sldMkLst>
      </pc:sldChg>
      <pc:sldChg chg="del">
        <pc:chgData name="Claudyn Neo" userId="0e3724c87ea866f9" providerId="LiveId" clId="{E706178B-A56F-4F4B-87E4-56A4188BC9EC}" dt="2023-04-08T10:29:21.126" v="3" actId="47"/>
        <pc:sldMkLst>
          <pc:docMk/>
          <pc:sldMk cId="0" sldId="262"/>
        </pc:sldMkLst>
      </pc:sldChg>
      <pc:sldChg chg="del">
        <pc:chgData name="Claudyn Neo" userId="0e3724c87ea866f9" providerId="LiveId" clId="{E706178B-A56F-4F4B-87E4-56A4188BC9EC}" dt="2023-04-08T10:29:21.637" v="4" actId="47"/>
        <pc:sldMkLst>
          <pc:docMk/>
          <pc:sldMk cId="0" sldId="263"/>
        </pc:sldMkLst>
      </pc:sldChg>
      <pc:sldChg chg="del">
        <pc:chgData name="Claudyn Neo" userId="0e3724c87ea866f9" providerId="LiveId" clId="{E706178B-A56F-4F4B-87E4-56A4188BC9EC}" dt="2023-04-08T10:29:22.271" v="5" actId="47"/>
        <pc:sldMkLst>
          <pc:docMk/>
          <pc:sldMk cId="0" sldId="264"/>
        </pc:sldMkLst>
      </pc:sldChg>
      <pc:sldChg chg="del">
        <pc:chgData name="Claudyn Neo" userId="0e3724c87ea866f9" providerId="LiveId" clId="{E706178B-A56F-4F4B-87E4-56A4188BC9EC}" dt="2023-04-08T10:29:22.711" v="6" actId="47"/>
        <pc:sldMkLst>
          <pc:docMk/>
          <pc:sldMk cId="0" sldId="265"/>
        </pc:sldMkLst>
      </pc:sldChg>
      <pc:sldChg chg="del">
        <pc:chgData name="Claudyn Neo" userId="0e3724c87ea866f9" providerId="LiveId" clId="{E706178B-A56F-4F4B-87E4-56A4188BC9EC}" dt="2023-04-08T10:29:23.160" v="7" actId="47"/>
        <pc:sldMkLst>
          <pc:docMk/>
          <pc:sldMk cId="0" sldId="266"/>
        </pc:sldMkLst>
      </pc:sldChg>
      <pc:sldChg chg="del">
        <pc:chgData name="Claudyn Neo" userId="0e3724c87ea866f9" providerId="LiveId" clId="{E706178B-A56F-4F4B-87E4-56A4188BC9EC}" dt="2023-04-08T10:29:23.705" v="8" actId="47"/>
        <pc:sldMkLst>
          <pc:docMk/>
          <pc:sldMk cId="0" sldId="267"/>
        </pc:sldMkLst>
      </pc:sldChg>
      <pc:sldChg chg="del">
        <pc:chgData name="Claudyn Neo" userId="0e3724c87ea866f9" providerId="LiveId" clId="{E706178B-A56F-4F4B-87E4-56A4188BC9EC}" dt="2023-04-08T10:29:24.196" v="9" actId="47"/>
        <pc:sldMkLst>
          <pc:docMk/>
          <pc:sldMk cId="0" sldId="268"/>
        </pc:sldMkLst>
      </pc:sldChg>
      <pc:sldChg chg="del">
        <pc:chgData name="Claudyn Neo" userId="0e3724c87ea866f9" providerId="LiveId" clId="{E706178B-A56F-4F4B-87E4-56A4188BC9EC}" dt="2023-04-08T10:29:24.628" v="10" actId="47"/>
        <pc:sldMkLst>
          <pc:docMk/>
          <pc:sldMk cId="0" sldId="269"/>
        </pc:sldMkLst>
      </pc:sldChg>
      <pc:sldChg chg="del">
        <pc:chgData name="Claudyn Neo" userId="0e3724c87ea866f9" providerId="LiveId" clId="{E706178B-A56F-4F4B-87E4-56A4188BC9EC}" dt="2023-04-08T10:29:25.091" v="11" actId="47"/>
        <pc:sldMkLst>
          <pc:docMk/>
          <pc:sldMk cId="0" sldId="270"/>
        </pc:sldMkLst>
      </pc:sldChg>
      <pc:sldChg chg="del">
        <pc:chgData name="Claudyn Neo" userId="0e3724c87ea866f9" providerId="LiveId" clId="{E706178B-A56F-4F4B-87E4-56A4188BC9EC}" dt="2023-04-08T10:29:25.498" v="12" actId="47"/>
        <pc:sldMkLst>
          <pc:docMk/>
          <pc:sldMk cId="0" sldId="271"/>
        </pc:sldMkLst>
      </pc:sldChg>
      <pc:sldChg chg="del">
        <pc:chgData name="Claudyn Neo" userId="0e3724c87ea866f9" providerId="LiveId" clId="{E706178B-A56F-4F4B-87E4-56A4188BC9EC}" dt="2023-04-08T10:29:25.970" v="13" actId="47"/>
        <pc:sldMkLst>
          <pc:docMk/>
          <pc:sldMk cId="0" sldId="272"/>
        </pc:sldMkLst>
      </pc:sldChg>
      <pc:sldChg chg="del">
        <pc:chgData name="Claudyn Neo" userId="0e3724c87ea866f9" providerId="LiveId" clId="{E706178B-A56F-4F4B-87E4-56A4188BC9EC}" dt="2023-04-08T10:29:27.200" v="14" actId="47"/>
        <pc:sldMkLst>
          <pc:docMk/>
          <pc:sldMk cId="0" sldId="273"/>
        </pc:sldMkLst>
      </pc:sldChg>
      <pc:sldChg chg="del">
        <pc:chgData name="Claudyn Neo" userId="0e3724c87ea866f9" providerId="LiveId" clId="{E706178B-A56F-4F4B-87E4-56A4188BC9EC}" dt="2023-04-08T10:29:27.941" v="15" actId="47"/>
        <pc:sldMkLst>
          <pc:docMk/>
          <pc:sldMk cId="0" sldId="274"/>
        </pc:sldMkLst>
      </pc:sldChg>
      <pc:sldChg chg="del">
        <pc:chgData name="Claudyn Neo" userId="0e3724c87ea866f9" providerId="LiveId" clId="{E706178B-A56F-4F4B-87E4-56A4188BC9EC}" dt="2023-04-08T10:29:28.340" v="16" actId="47"/>
        <pc:sldMkLst>
          <pc:docMk/>
          <pc:sldMk cId="0" sldId="275"/>
        </pc:sldMkLst>
      </pc:sldChg>
      <pc:sldChg chg="del">
        <pc:chgData name="Claudyn Neo" userId="0e3724c87ea866f9" providerId="LiveId" clId="{E706178B-A56F-4F4B-87E4-56A4188BC9EC}" dt="2023-04-08T10:29:28.751" v="17" actId="47"/>
        <pc:sldMkLst>
          <pc:docMk/>
          <pc:sldMk cId="0" sldId="276"/>
        </pc:sldMkLst>
      </pc:sldChg>
      <pc:sldChg chg="del">
        <pc:chgData name="Claudyn Neo" userId="0e3724c87ea866f9" providerId="LiveId" clId="{E706178B-A56F-4F4B-87E4-56A4188BC9EC}" dt="2023-04-08T10:29:29.383" v="18" actId="47"/>
        <pc:sldMkLst>
          <pc:docMk/>
          <pc:sldMk cId="0" sldId="277"/>
        </pc:sldMkLst>
      </pc:sldChg>
      <pc:sldChg chg="del">
        <pc:chgData name="Claudyn Neo" userId="0e3724c87ea866f9" providerId="LiveId" clId="{E706178B-A56F-4F4B-87E4-56A4188BC9EC}" dt="2023-04-08T10:29:29.786" v="19" actId="47"/>
        <pc:sldMkLst>
          <pc:docMk/>
          <pc:sldMk cId="0" sldId="278"/>
        </pc:sldMkLst>
      </pc:sldChg>
      <pc:sldChg chg="addSp delSp modSp mod modNotesTx">
        <pc:chgData name="Claudyn Neo" userId="0e3724c87ea866f9" providerId="LiveId" clId="{E706178B-A56F-4F4B-87E4-56A4188BC9EC}" dt="2023-04-08T10:35:19.998" v="115" actId="20577"/>
        <pc:sldMkLst>
          <pc:docMk/>
          <pc:sldMk cId="0" sldId="279"/>
        </pc:sldMkLst>
        <pc:spChg chg="add del">
          <ac:chgData name="Claudyn Neo" userId="0e3724c87ea866f9" providerId="LiveId" clId="{E706178B-A56F-4F4B-87E4-56A4188BC9EC}" dt="2023-04-08T10:31:28.852" v="78" actId="22"/>
          <ac:spMkLst>
            <pc:docMk/>
            <pc:sldMk cId="0" sldId="279"/>
            <ac:spMk id="3" creationId="{25100ED8-7568-3AE0-0C8E-E4126D30ACAC}"/>
          </ac:spMkLst>
        </pc:spChg>
        <pc:spChg chg="add del">
          <ac:chgData name="Claudyn Neo" userId="0e3724c87ea866f9" providerId="LiveId" clId="{E706178B-A56F-4F4B-87E4-56A4188BC9EC}" dt="2023-04-08T10:31:44.381" v="82" actId="478"/>
          <ac:spMkLst>
            <pc:docMk/>
            <pc:sldMk cId="0" sldId="279"/>
            <ac:spMk id="5" creationId="{75357472-1BB3-B086-5185-0EB80542D3F9}"/>
          </ac:spMkLst>
        </pc:spChg>
        <pc:spChg chg="add mod">
          <ac:chgData name="Claudyn Neo" userId="0e3724c87ea866f9" providerId="LiveId" clId="{E706178B-A56F-4F4B-87E4-56A4188BC9EC}" dt="2023-04-08T10:32:03.599" v="87" actId="207"/>
          <ac:spMkLst>
            <pc:docMk/>
            <pc:sldMk cId="0" sldId="279"/>
            <ac:spMk id="7" creationId="{DED7B454-0982-BA94-9D5C-BFAC35875340}"/>
          </ac:spMkLst>
        </pc:spChg>
        <pc:spChg chg="del">
          <ac:chgData name="Claudyn Neo" userId="0e3724c87ea866f9" providerId="LiveId" clId="{E706178B-A56F-4F4B-87E4-56A4188BC9EC}" dt="2023-04-08T10:31:35.560" v="80" actId="478"/>
          <ac:spMkLst>
            <pc:docMk/>
            <pc:sldMk cId="0" sldId="279"/>
            <ac:spMk id="828" creationId="{00000000-0000-0000-0000-000000000000}"/>
          </ac:spMkLst>
        </pc:spChg>
      </pc:sldChg>
      <pc:sldChg chg="modSp modNotesTx">
        <pc:chgData name="Claudyn Neo" userId="0e3724c87ea866f9" providerId="LiveId" clId="{E706178B-A56F-4F4B-87E4-56A4188BC9EC}" dt="2023-04-08T10:35:23.419" v="117" actId="20577"/>
        <pc:sldMkLst>
          <pc:docMk/>
          <pc:sldMk cId="0" sldId="280"/>
        </pc:sldMkLst>
        <pc:spChg chg="mod">
          <ac:chgData name="Claudyn Neo" userId="0e3724c87ea866f9" providerId="LiveId" clId="{E706178B-A56F-4F4B-87E4-56A4188BC9EC}" dt="2023-04-08T10:34:08.543" v="108" actId="108"/>
          <ac:spMkLst>
            <pc:docMk/>
            <pc:sldMk cId="0" sldId="280"/>
            <ac:spMk id="845" creationId="{00000000-0000-0000-0000-000000000000}"/>
          </ac:spMkLst>
        </pc:spChg>
        <pc:spChg chg="mod">
          <ac:chgData name="Claudyn Neo" userId="0e3724c87ea866f9" providerId="LiveId" clId="{E706178B-A56F-4F4B-87E4-56A4188BC9EC}" dt="2023-04-08T10:34:12.768" v="109" actId="108"/>
          <ac:spMkLst>
            <pc:docMk/>
            <pc:sldMk cId="0" sldId="280"/>
            <ac:spMk id="846" creationId="{00000000-0000-0000-0000-000000000000}"/>
          </ac:spMkLst>
        </pc:spChg>
      </pc:sldChg>
      <pc:sldChg chg="modNotesTx">
        <pc:chgData name="Claudyn Neo" userId="0e3724c87ea866f9" providerId="LiveId" clId="{E706178B-A56F-4F4B-87E4-56A4188BC9EC}" dt="2023-04-08T10:35:27.624" v="118" actId="20577"/>
        <pc:sldMkLst>
          <pc:docMk/>
          <pc:sldMk cId="0" sldId="281"/>
        </pc:sldMkLst>
      </pc:sldChg>
      <pc:sldChg chg="modNotesTx">
        <pc:chgData name="Claudyn Neo" userId="0e3724c87ea866f9" providerId="LiveId" clId="{E706178B-A56F-4F4B-87E4-56A4188BC9EC}" dt="2023-04-08T10:35:30.697" v="119" actId="20577"/>
        <pc:sldMkLst>
          <pc:docMk/>
          <pc:sldMk cId="0" sldId="282"/>
        </pc:sldMkLst>
      </pc:sldChg>
      <pc:sldChg chg="modNotesTx">
        <pc:chgData name="Claudyn Neo" userId="0e3724c87ea866f9" providerId="LiveId" clId="{E706178B-A56F-4F4B-87E4-56A4188BC9EC}" dt="2023-04-08T10:35:35.593" v="120" actId="20577"/>
        <pc:sldMkLst>
          <pc:docMk/>
          <pc:sldMk cId="0" sldId="283"/>
        </pc:sldMkLst>
      </pc:sldChg>
      <pc:sldChg chg="modNotesTx">
        <pc:chgData name="Claudyn Neo" userId="0e3724c87ea866f9" providerId="LiveId" clId="{E706178B-A56F-4F4B-87E4-56A4188BC9EC}" dt="2023-04-08T10:35:38.410" v="121" actId="20577"/>
        <pc:sldMkLst>
          <pc:docMk/>
          <pc:sldMk cId="0" sldId="284"/>
        </pc:sldMkLst>
      </pc:sldChg>
      <pc:sldChg chg="modNotesTx">
        <pc:chgData name="Claudyn Neo" userId="0e3724c87ea866f9" providerId="LiveId" clId="{E706178B-A56F-4F4B-87E4-56A4188BC9EC}" dt="2023-04-08T10:35:41.461" v="122" actId="20577"/>
        <pc:sldMkLst>
          <pc:docMk/>
          <pc:sldMk cId="0" sldId="285"/>
        </pc:sldMkLst>
      </pc:sldChg>
      <pc:sldChg chg="del">
        <pc:chgData name="Claudyn Neo" userId="0e3724c87ea866f9" providerId="LiveId" clId="{E706178B-A56F-4F4B-87E4-56A4188BC9EC}" dt="2023-04-08T10:29:43.107" v="20" actId="47"/>
        <pc:sldMkLst>
          <pc:docMk/>
          <pc:sldMk cId="0" sldId="286"/>
        </pc:sldMkLst>
      </pc:sldChg>
      <pc:sldChg chg="del">
        <pc:chgData name="Claudyn Neo" userId="0e3724c87ea866f9" providerId="LiveId" clId="{E706178B-A56F-4F4B-87E4-56A4188BC9EC}" dt="2023-04-08T10:29:46.759" v="23" actId="47"/>
        <pc:sldMkLst>
          <pc:docMk/>
          <pc:sldMk cId="0" sldId="287"/>
        </pc:sldMkLst>
      </pc:sldChg>
      <pc:sldChg chg="modSp add del mod modNotesTx">
        <pc:chgData name="Claudyn Neo" userId="0e3724c87ea866f9" providerId="LiveId" clId="{E706178B-A56F-4F4B-87E4-56A4188BC9EC}" dt="2023-04-08T10:35:44.467" v="123" actId="20577"/>
        <pc:sldMkLst>
          <pc:docMk/>
          <pc:sldMk cId="0" sldId="288"/>
        </pc:sldMkLst>
        <pc:spChg chg="mod">
          <ac:chgData name="Claudyn Neo" userId="0e3724c87ea866f9" providerId="LiveId" clId="{E706178B-A56F-4F4B-87E4-56A4188BC9EC}" dt="2023-04-08T10:35:01.070" v="113" actId="255"/>
          <ac:spMkLst>
            <pc:docMk/>
            <pc:sldMk cId="0" sldId="288"/>
            <ac:spMk id="948" creationId="{00000000-0000-0000-0000-000000000000}"/>
          </ac:spMkLst>
        </pc:spChg>
      </pc:sldChg>
      <pc:sldChg chg="addSp delSp modSp add mod ord modNotesTx">
        <pc:chgData name="Claudyn Neo" userId="0e3724c87ea866f9" providerId="LiveId" clId="{E706178B-A56F-4F4B-87E4-56A4188BC9EC}" dt="2023-04-08T10:35:14.920" v="114" actId="20577"/>
        <pc:sldMkLst>
          <pc:docMk/>
          <pc:sldMk cId="1863893385" sldId="289"/>
        </pc:sldMkLst>
        <pc:spChg chg="add mod">
          <ac:chgData name="Claudyn Neo" userId="0e3724c87ea866f9" providerId="LiveId" clId="{E706178B-A56F-4F4B-87E4-56A4188BC9EC}" dt="2023-04-08T10:31:11.789" v="76" actId="207"/>
          <ac:spMkLst>
            <pc:docMk/>
            <pc:sldMk cId="1863893385" sldId="289"/>
            <ac:spMk id="5" creationId="{71299E92-5939-0647-3DFB-34A38F6D1EF1}"/>
          </ac:spMkLst>
        </pc:spChg>
        <pc:spChg chg="del mod">
          <ac:chgData name="Claudyn Neo" userId="0e3724c87ea866f9" providerId="LiveId" clId="{E706178B-A56F-4F4B-87E4-56A4188BC9EC}" dt="2023-04-08T10:30:37.781" v="34" actId="478"/>
          <ac:spMkLst>
            <pc:docMk/>
            <pc:sldMk cId="1863893385" sldId="289"/>
            <ac:spMk id="828" creationId="{00000000-0000-0000-0000-000000000000}"/>
          </ac:spMkLst>
        </pc:spChg>
        <pc:picChg chg="add del">
          <ac:chgData name="Claudyn Neo" userId="0e3724c87ea866f9" providerId="LiveId" clId="{E706178B-A56F-4F4B-87E4-56A4188BC9EC}" dt="2023-04-08T10:30:45.918" v="35" actId="478"/>
          <ac:picMkLst>
            <pc:docMk/>
            <pc:sldMk cId="1863893385" sldId="289"/>
            <ac:picMk id="3" creationId="{4DCD5506-B609-81EB-D050-234351649A55}"/>
          </ac:picMkLst>
        </pc:picChg>
      </pc:sldChg>
      <pc:sldMasterChg chg="delSldLayout">
        <pc:chgData name="Claudyn Neo" userId="0e3724c87ea866f9" providerId="LiveId" clId="{E706178B-A56F-4F4B-87E4-56A4188BC9EC}" dt="2023-04-08T10:32:07.994" v="88" actId="47"/>
        <pc:sldMasterMkLst>
          <pc:docMk/>
          <pc:sldMasterMk cId="0" sldId="2147483661"/>
        </pc:sldMasterMkLst>
        <pc:sldLayoutChg chg="del">
          <pc:chgData name="Claudyn Neo" userId="0e3724c87ea866f9" providerId="LiveId" clId="{E706178B-A56F-4F4B-87E4-56A4188BC9EC}" dt="2023-04-08T10:32:07.994" v="88" actId="47"/>
          <pc:sldLayoutMkLst>
            <pc:docMk/>
            <pc:sldMasterMk cId="0" sldId="2147483661"/>
            <pc:sldLayoutMk cId="0" sldId="214748364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topics/4987/residential-housing-market-in-australia/#dossierKeyfigure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realestate.com.au/news/whos-to-blame-for-australias-exploding-property-prices-and-housing-affordability-crisis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768d784b5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1768d784b5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5909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1768d784b59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1768d784b59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1768d784b59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1768d784b59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7227eb470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7227eb470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https://www.statista.com/topics/4987/residential-housing-market-in-australia/#dossierKeyfigures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https://www.realestate.com.au/news/whos-to-blame-for-australias-exploding-property-prices-and-housing-affordability-crisis/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7227eb470d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7227eb470d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768d784b5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1768d784b5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1768d784b5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1768d784b5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72459f5910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72459f5910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172459f591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172459f591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1768d784b59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1768d784b59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1768d784b59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1768d784b59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1">
  <p:cSld name="CUSTOM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5985575" y="1492063"/>
            <a:ext cx="2484300" cy="8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1"/>
          </p:nvPr>
        </p:nvSpPr>
        <p:spPr>
          <a:xfrm>
            <a:off x="5971000" y="2449313"/>
            <a:ext cx="25134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CUSTOM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673375" y="1645813"/>
            <a:ext cx="2484300" cy="8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1"/>
          </p:nvPr>
        </p:nvSpPr>
        <p:spPr>
          <a:xfrm>
            <a:off x="658800" y="2603072"/>
            <a:ext cx="2513400" cy="8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○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■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○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■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○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"/>
              <a:buChar char="■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15">
          <p15:clr>
            <a:srgbClr val="EA4335"/>
          </p15:clr>
        </p15:guide>
        <p15:guide id="2" orient="horz" pos="415">
          <p15:clr>
            <a:srgbClr val="EA4335"/>
          </p15:clr>
        </p15:guide>
        <p15:guide id="3" pos="5345">
          <p15:clr>
            <a:srgbClr val="EA4335"/>
          </p15:clr>
        </p15:guide>
        <p15:guide id="4" orient="horz" pos="2825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7" name="Google Shape;82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72654"/>
            <a:ext cx="9143999" cy="57161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1299E92-5939-0647-3DFB-34A38F6D1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600" y="543578"/>
            <a:ext cx="5018798" cy="4812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Explore Properties in Melbourne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893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44"/>
          <p:cNvSpPr txBox="1">
            <a:spLocks noGrp="1"/>
          </p:cNvSpPr>
          <p:nvPr>
            <p:ph type="title"/>
          </p:nvPr>
        </p:nvSpPr>
        <p:spPr>
          <a:xfrm>
            <a:off x="458700" y="278750"/>
            <a:ext cx="8226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Why not consider Preston?</a:t>
            </a:r>
            <a:endParaRPr/>
          </a:p>
        </p:txBody>
      </p:sp>
      <p:pic>
        <p:nvPicPr>
          <p:cNvPr id="914" name="Google Shape;91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1450" y="1025275"/>
            <a:ext cx="153352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44"/>
          <p:cNvSpPr txBox="1"/>
          <p:nvPr/>
        </p:nvSpPr>
        <p:spPr>
          <a:xfrm>
            <a:off x="458700" y="1403325"/>
            <a:ext cx="8226600" cy="29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Location: </a:t>
            </a:r>
            <a:endParaRPr sz="16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Preston is </a:t>
            </a:r>
            <a:r>
              <a:rPr lang="en" sz="16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slightly further from the CBD area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as compared to Northcote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However, Preston has </a:t>
            </a:r>
            <a:r>
              <a:rPr lang="en" sz="16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easy access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into the CBD area and to the multitude of attractions in the Northern suburbs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People: </a:t>
            </a:r>
            <a:endParaRPr sz="16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Good mix of long-term residents and new buyers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Culture:</a:t>
            </a:r>
            <a:endParaRPr sz="16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Diverse, multicultural and lively!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16" name="Google Shape;916;p44"/>
          <p:cNvGrpSpPr/>
          <p:nvPr/>
        </p:nvGrpSpPr>
        <p:grpSpPr>
          <a:xfrm>
            <a:off x="5506733" y="1467187"/>
            <a:ext cx="764728" cy="234364"/>
            <a:chOff x="-5781550" y="25932204"/>
            <a:chExt cx="2429250" cy="372775"/>
          </a:xfrm>
        </p:grpSpPr>
        <p:sp>
          <p:nvSpPr>
            <p:cNvPr id="917" name="Google Shape;917;p44"/>
            <p:cNvSpPr/>
            <p:nvPr/>
          </p:nvSpPr>
          <p:spPr>
            <a:xfrm>
              <a:off x="-5729025" y="25932204"/>
              <a:ext cx="2376725" cy="311075"/>
            </a:xfrm>
            <a:custGeom>
              <a:avLst/>
              <a:gdLst/>
              <a:ahLst/>
              <a:cxnLst/>
              <a:rect l="l" t="t" r="r" b="b"/>
              <a:pathLst>
                <a:path w="95069" h="12443" fill="none" extrusionOk="0">
                  <a:moveTo>
                    <a:pt x="1" y="12442"/>
                  </a:moveTo>
                  <a:lnTo>
                    <a:pt x="23718" y="0"/>
                  </a:lnTo>
                  <a:lnTo>
                    <a:pt x="95069" y="0"/>
                  </a:lnTo>
                </a:path>
              </a:pathLst>
            </a:custGeom>
            <a:noFill/>
            <a:ln w="2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4"/>
            <p:cNvSpPr/>
            <p:nvPr/>
          </p:nvSpPr>
          <p:spPr>
            <a:xfrm>
              <a:off x="-5781550" y="26198229"/>
              <a:ext cx="106750" cy="106750"/>
            </a:xfrm>
            <a:custGeom>
              <a:avLst/>
              <a:gdLst/>
              <a:ahLst/>
              <a:cxnLst/>
              <a:rect l="l" t="t" r="r" b="b"/>
              <a:pathLst>
                <a:path w="4270" h="4270" extrusionOk="0">
                  <a:moveTo>
                    <a:pt x="2135" y="0"/>
                  </a:moveTo>
                  <a:cubicBezTo>
                    <a:pt x="934" y="0"/>
                    <a:pt x="0" y="934"/>
                    <a:pt x="0" y="2135"/>
                  </a:cubicBezTo>
                  <a:cubicBezTo>
                    <a:pt x="0" y="3302"/>
                    <a:pt x="934" y="4270"/>
                    <a:pt x="2135" y="4270"/>
                  </a:cubicBezTo>
                  <a:cubicBezTo>
                    <a:pt x="3303" y="4270"/>
                    <a:pt x="4270" y="3302"/>
                    <a:pt x="4270" y="2135"/>
                  </a:cubicBezTo>
                  <a:cubicBezTo>
                    <a:pt x="4270" y="934"/>
                    <a:pt x="3303" y="0"/>
                    <a:pt x="2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9" name="Google Shape;919;p44"/>
          <p:cNvSpPr txBox="1"/>
          <p:nvPr/>
        </p:nvSpPr>
        <p:spPr>
          <a:xfrm>
            <a:off x="6271450" y="686575"/>
            <a:ext cx="163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Distance from CBD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7" name="Google Shape;94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72654"/>
            <a:ext cx="9143999" cy="5716155"/>
          </a:xfrm>
          <a:prstGeom prst="rect">
            <a:avLst/>
          </a:prstGeom>
          <a:noFill/>
          <a:ln>
            <a:noFill/>
          </a:ln>
        </p:spPr>
      </p:pic>
      <p:sp>
        <p:nvSpPr>
          <p:cNvPr id="948" name="Google Shape;948;p47"/>
          <p:cNvSpPr txBox="1">
            <a:spLocks noGrp="1"/>
          </p:cNvSpPr>
          <p:nvPr>
            <p:ph type="title"/>
          </p:nvPr>
        </p:nvSpPr>
        <p:spPr>
          <a:xfrm>
            <a:off x="1947000" y="311875"/>
            <a:ext cx="5250000" cy="8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 dirty="0">
                <a:solidFill>
                  <a:schemeClr val="lt1"/>
                </a:solidFill>
              </a:rPr>
              <a:t>Thank You!</a:t>
            </a:r>
            <a:endParaRPr sz="50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"/>
          <p:cNvSpPr txBox="1"/>
          <p:nvPr/>
        </p:nvSpPr>
        <p:spPr>
          <a:xfrm>
            <a:off x="458700" y="1172210"/>
            <a:ext cx="8226600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Property prices in Australia have been growing annually, with Melbourne as one of the cities leading this growth (Statista, 2022)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11th most liveable city (EIU's Global Liveability Ranking 2022)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is due to a range of factors, including: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Relatively low crime rates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Plenty of jobs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Ease of public transport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Easy lifestyle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16"/>
          <p:cNvSpPr txBox="1">
            <a:spLocks noGrp="1"/>
          </p:cNvSpPr>
          <p:nvPr>
            <p:ph type="title"/>
          </p:nvPr>
        </p:nvSpPr>
        <p:spPr>
          <a:xfrm>
            <a:off x="458700" y="354950"/>
            <a:ext cx="8226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of Melbourne’s Property Market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8"/>
          <p:cNvSpPr txBox="1"/>
          <p:nvPr/>
        </p:nvSpPr>
        <p:spPr>
          <a:xfrm>
            <a:off x="458700" y="1028750"/>
            <a:ext cx="8226600" cy="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34,857 rows</a:t>
            </a:r>
            <a:r>
              <a:rPr lang="en" sz="2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before data cleaning</a:t>
            </a:r>
            <a:endParaRPr sz="20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18"/>
          <p:cNvSpPr/>
          <p:nvPr/>
        </p:nvSpPr>
        <p:spPr>
          <a:xfrm>
            <a:off x="2764650" y="1616894"/>
            <a:ext cx="4107000" cy="576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Remove all rows without prices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18"/>
          <p:cNvSpPr/>
          <p:nvPr/>
        </p:nvSpPr>
        <p:spPr>
          <a:xfrm>
            <a:off x="2744250" y="2445595"/>
            <a:ext cx="4107000" cy="576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Group similar suburbs into 1 single suburb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(E.g. Altona, Altona Meadows, Altona North → Altona)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18"/>
          <p:cNvSpPr/>
          <p:nvPr/>
        </p:nvSpPr>
        <p:spPr>
          <a:xfrm>
            <a:off x="2743375" y="3277643"/>
            <a:ext cx="4107000" cy="77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Only keep the first real estate agent’s name if there are dual real estate agent names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(E.g. Buxton/Advantage → Buxton)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18"/>
          <p:cNvSpPr/>
          <p:nvPr/>
        </p:nvSpPr>
        <p:spPr>
          <a:xfrm>
            <a:off x="2293550" y="1616983"/>
            <a:ext cx="547291" cy="576015"/>
          </a:xfrm>
          <a:custGeom>
            <a:avLst/>
            <a:gdLst/>
            <a:ahLst/>
            <a:cxnLst/>
            <a:rect l="l" t="t" r="r" b="b"/>
            <a:pathLst>
              <a:path w="27554" h="27521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2"/>
                  <a:pt x="6171" y="1"/>
                  <a:pt x="13777" y="1"/>
                </a:cubicBezTo>
                <a:cubicBezTo>
                  <a:pt x="21382" y="1"/>
                  <a:pt x="27553" y="6172"/>
                  <a:pt x="27553" y="137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6" name="Google Shape;306;p18"/>
          <p:cNvSpPr/>
          <p:nvPr/>
        </p:nvSpPr>
        <p:spPr>
          <a:xfrm>
            <a:off x="2273300" y="2443292"/>
            <a:ext cx="547291" cy="575994"/>
          </a:xfrm>
          <a:custGeom>
            <a:avLst/>
            <a:gdLst/>
            <a:ahLst/>
            <a:cxnLst/>
            <a:rect l="l" t="t" r="r" b="b"/>
            <a:pathLst>
              <a:path w="27554" h="27520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1"/>
                  <a:pt x="6171" y="0"/>
                  <a:pt x="13777" y="0"/>
                </a:cubicBezTo>
                <a:cubicBezTo>
                  <a:pt x="21382" y="0"/>
                  <a:pt x="27553" y="6171"/>
                  <a:pt x="27553" y="137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7" name="Google Shape;307;p18"/>
          <p:cNvSpPr/>
          <p:nvPr/>
        </p:nvSpPr>
        <p:spPr>
          <a:xfrm>
            <a:off x="2273300" y="3377989"/>
            <a:ext cx="547291" cy="576015"/>
          </a:xfrm>
          <a:custGeom>
            <a:avLst/>
            <a:gdLst/>
            <a:ahLst/>
            <a:cxnLst/>
            <a:rect l="l" t="t" r="r" b="b"/>
            <a:pathLst>
              <a:path w="27554" h="27521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2"/>
                  <a:pt x="6171" y="0"/>
                  <a:pt x="13777" y="0"/>
                </a:cubicBezTo>
                <a:cubicBezTo>
                  <a:pt x="21382" y="0"/>
                  <a:pt x="27553" y="6172"/>
                  <a:pt x="27553" y="137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08" name="Google Shape;308;p18"/>
          <p:cNvGrpSpPr/>
          <p:nvPr/>
        </p:nvGrpSpPr>
        <p:grpSpPr>
          <a:xfrm>
            <a:off x="1528909" y="1702592"/>
            <a:ext cx="764646" cy="246943"/>
            <a:chOff x="-14226750" y="26105425"/>
            <a:chExt cx="2407575" cy="372800"/>
          </a:xfrm>
        </p:grpSpPr>
        <p:sp>
          <p:nvSpPr>
            <p:cNvPr id="309" name="Google Shape;309;p18"/>
            <p:cNvSpPr/>
            <p:nvPr/>
          </p:nvSpPr>
          <p:spPr>
            <a:xfrm>
              <a:off x="-14226750" y="26105425"/>
              <a:ext cx="2355025" cy="311075"/>
            </a:xfrm>
            <a:custGeom>
              <a:avLst/>
              <a:gdLst/>
              <a:ahLst/>
              <a:cxnLst/>
              <a:rect l="l" t="t" r="r" b="b"/>
              <a:pathLst>
                <a:path w="94201" h="12443" fill="none" extrusionOk="0">
                  <a:moveTo>
                    <a:pt x="94201" y="12443"/>
                  </a:moveTo>
                  <a:lnTo>
                    <a:pt x="70451" y="1"/>
                  </a:lnTo>
                  <a:lnTo>
                    <a:pt x="0" y="1"/>
                  </a:lnTo>
                </a:path>
              </a:pathLst>
            </a:custGeom>
            <a:noFill/>
            <a:ln w="2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-11925950" y="26370625"/>
              <a:ext cx="106775" cy="107600"/>
            </a:xfrm>
            <a:custGeom>
              <a:avLst/>
              <a:gdLst/>
              <a:ahLst/>
              <a:cxnLst/>
              <a:rect l="l" t="t" r="r" b="b"/>
              <a:pathLst>
                <a:path w="4271" h="4304" extrusionOk="0">
                  <a:moveTo>
                    <a:pt x="2136" y="0"/>
                  </a:moveTo>
                  <a:cubicBezTo>
                    <a:pt x="968" y="0"/>
                    <a:pt x="1" y="968"/>
                    <a:pt x="1" y="2169"/>
                  </a:cubicBezTo>
                  <a:cubicBezTo>
                    <a:pt x="1" y="3336"/>
                    <a:pt x="968" y="4303"/>
                    <a:pt x="2136" y="4303"/>
                  </a:cubicBezTo>
                  <a:cubicBezTo>
                    <a:pt x="3303" y="4303"/>
                    <a:pt x="4270" y="3336"/>
                    <a:pt x="4270" y="2169"/>
                  </a:cubicBezTo>
                  <a:cubicBezTo>
                    <a:pt x="4270" y="968"/>
                    <a:pt x="3303" y="0"/>
                    <a:pt x="2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18"/>
          <p:cNvSpPr txBox="1"/>
          <p:nvPr/>
        </p:nvSpPr>
        <p:spPr>
          <a:xfrm>
            <a:off x="458700" y="4459775"/>
            <a:ext cx="8226600" cy="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27,247 rows</a:t>
            </a:r>
            <a:r>
              <a:rPr lang="en" sz="2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after data cleaning</a:t>
            </a:r>
            <a:endParaRPr sz="20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12" name="Google Shape;312;p18"/>
          <p:cNvGrpSpPr/>
          <p:nvPr/>
        </p:nvGrpSpPr>
        <p:grpSpPr>
          <a:xfrm>
            <a:off x="6850371" y="2564188"/>
            <a:ext cx="764728" cy="246963"/>
            <a:chOff x="-5781550" y="25932204"/>
            <a:chExt cx="2429250" cy="372775"/>
          </a:xfrm>
        </p:grpSpPr>
        <p:sp>
          <p:nvSpPr>
            <p:cNvPr id="313" name="Google Shape;313;p18"/>
            <p:cNvSpPr/>
            <p:nvPr/>
          </p:nvSpPr>
          <p:spPr>
            <a:xfrm>
              <a:off x="-5729025" y="25932204"/>
              <a:ext cx="2376725" cy="311075"/>
            </a:xfrm>
            <a:custGeom>
              <a:avLst/>
              <a:gdLst/>
              <a:ahLst/>
              <a:cxnLst/>
              <a:rect l="l" t="t" r="r" b="b"/>
              <a:pathLst>
                <a:path w="95069" h="12443" fill="none" extrusionOk="0">
                  <a:moveTo>
                    <a:pt x="1" y="12442"/>
                  </a:moveTo>
                  <a:lnTo>
                    <a:pt x="23718" y="0"/>
                  </a:lnTo>
                  <a:lnTo>
                    <a:pt x="95069" y="0"/>
                  </a:lnTo>
                </a:path>
              </a:pathLst>
            </a:custGeom>
            <a:noFill/>
            <a:ln w="2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-5781550" y="26198229"/>
              <a:ext cx="106750" cy="106750"/>
            </a:xfrm>
            <a:custGeom>
              <a:avLst/>
              <a:gdLst/>
              <a:ahLst/>
              <a:cxnLst/>
              <a:rect l="l" t="t" r="r" b="b"/>
              <a:pathLst>
                <a:path w="4270" h="4270" extrusionOk="0">
                  <a:moveTo>
                    <a:pt x="2135" y="0"/>
                  </a:moveTo>
                  <a:cubicBezTo>
                    <a:pt x="934" y="0"/>
                    <a:pt x="0" y="934"/>
                    <a:pt x="0" y="2135"/>
                  </a:cubicBezTo>
                  <a:cubicBezTo>
                    <a:pt x="0" y="3302"/>
                    <a:pt x="934" y="4270"/>
                    <a:pt x="2135" y="4270"/>
                  </a:cubicBezTo>
                  <a:cubicBezTo>
                    <a:pt x="3303" y="4270"/>
                    <a:pt x="4270" y="3302"/>
                    <a:pt x="4270" y="2135"/>
                  </a:cubicBezTo>
                  <a:cubicBezTo>
                    <a:pt x="4270" y="934"/>
                    <a:pt x="3303" y="0"/>
                    <a:pt x="2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18"/>
          <p:cNvGrpSpPr/>
          <p:nvPr/>
        </p:nvGrpSpPr>
        <p:grpSpPr>
          <a:xfrm>
            <a:off x="1508659" y="3543292"/>
            <a:ext cx="764646" cy="246943"/>
            <a:chOff x="-14226750" y="26105425"/>
            <a:chExt cx="2407575" cy="372800"/>
          </a:xfrm>
        </p:grpSpPr>
        <p:sp>
          <p:nvSpPr>
            <p:cNvPr id="316" name="Google Shape;316;p18"/>
            <p:cNvSpPr/>
            <p:nvPr/>
          </p:nvSpPr>
          <p:spPr>
            <a:xfrm>
              <a:off x="-14226750" y="26105425"/>
              <a:ext cx="2355025" cy="311075"/>
            </a:xfrm>
            <a:custGeom>
              <a:avLst/>
              <a:gdLst/>
              <a:ahLst/>
              <a:cxnLst/>
              <a:rect l="l" t="t" r="r" b="b"/>
              <a:pathLst>
                <a:path w="94201" h="12443" fill="none" extrusionOk="0">
                  <a:moveTo>
                    <a:pt x="94201" y="12443"/>
                  </a:moveTo>
                  <a:lnTo>
                    <a:pt x="70451" y="1"/>
                  </a:lnTo>
                  <a:lnTo>
                    <a:pt x="0" y="1"/>
                  </a:lnTo>
                </a:path>
              </a:pathLst>
            </a:custGeom>
            <a:noFill/>
            <a:ln w="2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-11925950" y="26370625"/>
              <a:ext cx="106775" cy="107600"/>
            </a:xfrm>
            <a:custGeom>
              <a:avLst/>
              <a:gdLst/>
              <a:ahLst/>
              <a:cxnLst/>
              <a:rect l="l" t="t" r="r" b="b"/>
              <a:pathLst>
                <a:path w="4271" h="4304" extrusionOk="0">
                  <a:moveTo>
                    <a:pt x="2136" y="0"/>
                  </a:moveTo>
                  <a:cubicBezTo>
                    <a:pt x="968" y="0"/>
                    <a:pt x="1" y="968"/>
                    <a:pt x="1" y="2169"/>
                  </a:cubicBezTo>
                  <a:cubicBezTo>
                    <a:pt x="1" y="3336"/>
                    <a:pt x="968" y="4303"/>
                    <a:pt x="2136" y="4303"/>
                  </a:cubicBezTo>
                  <a:cubicBezTo>
                    <a:pt x="3303" y="4303"/>
                    <a:pt x="4270" y="3336"/>
                    <a:pt x="4270" y="2169"/>
                  </a:cubicBezTo>
                  <a:cubicBezTo>
                    <a:pt x="4270" y="968"/>
                    <a:pt x="3303" y="0"/>
                    <a:pt x="2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" name="Google Shape;318;p18"/>
          <p:cNvSpPr/>
          <p:nvPr/>
        </p:nvSpPr>
        <p:spPr>
          <a:xfrm>
            <a:off x="167350" y="836149"/>
            <a:ext cx="1341300" cy="16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Focus of our analysis is on prices, hence not meaningful to keep data points without price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18"/>
          <p:cNvSpPr/>
          <p:nvPr/>
        </p:nvSpPr>
        <p:spPr>
          <a:xfrm>
            <a:off x="7615100" y="2056521"/>
            <a:ext cx="13413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Have similar longitude &amp; latitude, able to reduce number of suburbs from 343 to 277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18"/>
          <p:cNvSpPr/>
          <p:nvPr/>
        </p:nvSpPr>
        <p:spPr>
          <a:xfrm>
            <a:off x="197600" y="3054148"/>
            <a:ext cx="13413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Necessary for analysis using real estate agents, prevent duplication of data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18"/>
          <p:cNvSpPr txBox="1">
            <a:spLocks noGrp="1"/>
          </p:cNvSpPr>
          <p:nvPr>
            <p:ph type="title"/>
          </p:nvPr>
        </p:nvSpPr>
        <p:spPr>
          <a:xfrm>
            <a:off x="458700" y="354950"/>
            <a:ext cx="8226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Cleaning Process</a:t>
            </a:r>
            <a:endParaRPr/>
          </a:p>
        </p:txBody>
      </p:sp>
      <p:sp>
        <p:nvSpPr>
          <p:cNvPr id="322" name="Google Shape;322;p18"/>
          <p:cNvSpPr/>
          <p:nvPr/>
        </p:nvSpPr>
        <p:spPr>
          <a:xfrm>
            <a:off x="2744250" y="2448480"/>
            <a:ext cx="4107000" cy="576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Group similar suburbs into 1 single suburb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(E.g. Altona, Altona Meadows, Altona North → Altona)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18"/>
          <p:cNvSpPr/>
          <p:nvPr/>
        </p:nvSpPr>
        <p:spPr>
          <a:xfrm>
            <a:off x="2273300" y="2446176"/>
            <a:ext cx="547291" cy="575994"/>
          </a:xfrm>
          <a:custGeom>
            <a:avLst/>
            <a:gdLst/>
            <a:ahLst/>
            <a:cxnLst/>
            <a:rect l="l" t="t" r="r" b="b"/>
            <a:pathLst>
              <a:path w="27554" h="27520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1"/>
                  <a:pt x="6171" y="0"/>
                  <a:pt x="13777" y="0"/>
                </a:cubicBezTo>
                <a:cubicBezTo>
                  <a:pt x="21382" y="0"/>
                  <a:pt x="27553" y="6171"/>
                  <a:pt x="27553" y="137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24" name="Google Shape;324;p18"/>
          <p:cNvGrpSpPr/>
          <p:nvPr/>
        </p:nvGrpSpPr>
        <p:grpSpPr>
          <a:xfrm>
            <a:off x="6850371" y="2567073"/>
            <a:ext cx="764728" cy="246963"/>
            <a:chOff x="-5781550" y="25932204"/>
            <a:chExt cx="2429250" cy="372775"/>
          </a:xfrm>
        </p:grpSpPr>
        <p:sp>
          <p:nvSpPr>
            <p:cNvPr id="325" name="Google Shape;325;p18"/>
            <p:cNvSpPr/>
            <p:nvPr/>
          </p:nvSpPr>
          <p:spPr>
            <a:xfrm>
              <a:off x="-5729025" y="25932204"/>
              <a:ext cx="2376725" cy="311075"/>
            </a:xfrm>
            <a:custGeom>
              <a:avLst/>
              <a:gdLst/>
              <a:ahLst/>
              <a:cxnLst/>
              <a:rect l="l" t="t" r="r" b="b"/>
              <a:pathLst>
                <a:path w="95069" h="12443" fill="none" extrusionOk="0">
                  <a:moveTo>
                    <a:pt x="1" y="12442"/>
                  </a:moveTo>
                  <a:lnTo>
                    <a:pt x="23718" y="0"/>
                  </a:lnTo>
                  <a:lnTo>
                    <a:pt x="95069" y="0"/>
                  </a:lnTo>
                </a:path>
              </a:pathLst>
            </a:custGeom>
            <a:noFill/>
            <a:ln w="2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-5781550" y="26198229"/>
              <a:ext cx="106750" cy="106750"/>
            </a:xfrm>
            <a:custGeom>
              <a:avLst/>
              <a:gdLst/>
              <a:ahLst/>
              <a:cxnLst/>
              <a:rect l="l" t="t" r="r" b="b"/>
              <a:pathLst>
                <a:path w="4270" h="4270" extrusionOk="0">
                  <a:moveTo>
                    <a:pt x="2135" y="0"/>
                  </a:moveTo>
                  <a:cubicBezTo>
                    <a:pt x="934" y="0"/>
                    <a:pt x="0" y="934"/>
                    <a:pt x="0" y="2135"/>
                  </a:cubicBezTo>
                  <a:cubicBezTo>
                    <a:pt x="0" y="3302"/>
                    <a:pt x="934" y="4270"/>
                    <a:pt x="2135" y="4270"/>
                  </a:cubicBezTo>
                  <a:cubicBezTo>
                    <a:pt x="3303" y="4270"/>
                    <a:pt x="4270" y="3302"/>
                    <a:pt x="4270" y="2135"/>
                  </a:cubicBezTo>
                  <a:cubicBezTo>
                    <a:pt x="4270" y="934"/>
                    <a:pt x="3303" y="0"/>
                    <a:pt x="2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8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7" name="Google Shape;82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72654"/>
            <a:ext cx="9143999" cy="571615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ED7B454-0982-BA94-9D5C-BFAC35875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527" y="446594"/>
            <a:ext cx="4242944" cy="744895"/>
          </a:xfrm>
        </p:spPr>
        <p:txBody>
          <a:bodyPr/>
          <a:lstStyle/>
          <a:p>
            <a:r>
              <a:rPr kumimoji="0" lang="en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ira Sans Extra Condensed Medium"/>
                <a:sym typeface="Fira Sans Extra Condensed Medium"/>
              </a:rPr>
              <a:t>Should you buy a 2-bedroom apartment in Northcote?</a:t>
            </a:r>
            <a:endParaRPr lang="en-SG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39"/>
          <p:cNvSpPr txBox="1">
            <a:spLocks noGrp="1"/>
          </p:cNvSpPr>
          <p:nvPr>
            <p:ph type="title"/>
          </p:nvPr>
        </p:nvSpPr>
        <p:spPr>
          <a:xfrm>
            <a:off x="458700" y="278750"/>
            <a:ext cx="8226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Where is Northcote located?</a:t>
            </a:r>
            <a:endParaRPr/>
          </a:p>
        </p:txBody>
      </p:sp>
      <p:grpSp>
        <p:nvGrpSpPr>
          <p:cNvPr id="834" name="Google Shape;834;p39"/>
          <p:cNvGrpSpPr/>
          <p:nvPr/>
        </p:nvGrpSpPr>
        <p:grpSpPr>
          <a:xfrm>
            <a:off x="4549200" y="1971487"/>
            <a:ext cx="1829400" cy="2068350"/>
            <a:chOff x="6380525" y="2886949"/>
            <a:chExt cx="1829400" cy="2068350"/>
          </a:xfrm>
        </p:grpSpPr>
        <p:sp>
          <p:nvSpPr>
            <p:cNvPr id="835" name="Google Shape;835;p39"/>
            <p:cNvSpPr/>
            <p:nvPr/>
          </p:nvSpPr>
          <p:spPr>
            <a:xfrm>
              <a:off x="6391831" y="3655235"/>
              <a:ext cx="1818093" cy="732626"/>
            </a:xfrm>
            <a:custGeom>
              <a:avLst/>
              <a:gdLst/>
              <a:ahLst/>
              <a:cxnLst/>
              <a:rect l="l" t="t" r="r" b="b"/>
              <a:pathLst>
                <a:path w="50137" h="118452" extrusionOk="0">
                  <a:moveTo>
                    <a:pt x="50137" y="22717"/>
                  </a:moveTo>
                  <a:lnTo>
                    <a:pt x="50137" y="118452"/>
                  </a:lnTo>
                  <a:lnTo>
                    <a:pt x="1" y="118452"/>
                  </a:lnTo>
                  <a:lnTo>
                    <a:pt x="1" y="22717"/>
                  </a:lnTo>
                  <a:cubicBezTo>
                    <a:pt x="9508" y="14111"/>
                    <a:pt x="15378" y="8773"/>
                    <a:pt x="250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 rot="8100000">
              <a:off x="6648434" y="3154859"/>
              <a:ext cx="1293581" cy="1293581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 rot="8100000">
              <a:off x="6648434" y="3393809"/>
              <a:ext cx="1293581" cy="1293581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39"/>
          <p:cNvGrpSpPr/>
          <p:nvPr/>
        </p:nvGrpSpPr>
        <p:grpSpPr>
          <a:xfrm>
            <a:off x="2732050" y="1580913"/>
            <a:ext cx="1829400" cy="2058000"/>
            <a:chOff x="4563375" y="2496375"/>
            <a:chExt cx="1829400" cy="2058000"/>
          </a:xfrm>
        </p:grpSpPr>
        <p:grpSp>
          <p:nvGrpSpPr>
            <p:cNvPr id="839" name="Google Shape;839;p39"/>
            <p:cNvGrpSpPr/>
            <p:nvPr/>
          </p:nvGrpSpPr>
          <p:grpSpPr>
            <a:xfrm>
              <a:off x="4563375" y="2496375"/>
              <a:ext cx="1829400" cy="1891504"/>
              <a:chOff x="4563375" y="2496375"/>
              <a:chExt cx="1829400" cy="1891504"/>
            </a:xfrm>
          </p:grpSpPr>
          <p:sp>
            <p:nvSpPr>
              <p:cNvPr id="840" name="Google Shape;840;p39"/>
              <p:cNvSpPr/>
              <p:nvPr/>
            </p:nvSpPr>
            <p:spPr>
              <a:xfrm>
                <a:off x="4572579" y="3267175"/>
                <a:ext cx="1819290" cy="1120703"/>
              </a:xfrm>
              <a:custGeom>
                <a:avLst/>
                <a:gdLst/>
                <a:ahLst/>
                <a:cxnLst/>
                <a:rect l="l" t="t" r="r" b="b"/>
                <a:pathLst>
                  <a:path w="50170" h="181197" extrusionOk="0">
                    <a:moveTo>
                      <a:pt x="50170" y="22717"/>
                    </a:moveTo>
                    <a:lnTo>
                      <a:pt x="50170" y="181197"/>
                    </a:lnTo>
                    <a:lnTo>
                      <a:pt x="1" y="181197"/>
                    </a:lnTo>
                    <a:lnTo>
                      <a:pt x="1" y="22717"/>
                    </a:lnTo>
                    <a:cubicBezTo>
                      <a:pt x="9507" y="14111"/>
                      <a:pt x="15378" y="8773"/>
                      <a:pt x="250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9"/>
              <p:cNvSpPr/>
              <p:nvPr/>
            </p:nvSpPr>
            <p:spPr>
              <a:xfrm rot="8100000">
                <a:off x="4831284" y="2764284"/>
                <a:ext cx="1293581" cy="1293581"/>
              </a:xfrm>
              <a:prstGeom prst="rtTriangl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2" name="Google Shape;842;p39"/>
            <p:cNvSpPr/>
            <p:nvPr/>
          </p:nvSpPr>
          <p:spPr>
            <a:xfrm rot="8100000">
              <a:off x="4831284" y="2992884"/>
              <a:ext cx="1293581" cy="1293581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3" name="Google Shape;843;p39"/>
          <p:cNvSpPr/>
          <p:nvPr/>
        </p:nvSpPr>
        <p:spPr>
          <a:xfrm>
            <a:off x="2919975" y="2650538"/>
            <a:ext cx="14664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Northern Metropolitan Region</a:t>
            </a:r>
            <a:endParaRPr sz="18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39"/>
          <p:cNvSpPr/>
          <p:nvPr/>
        </p:nvSpPr>
        <p:spPr>
          <a:xfrm>
            <a:off x="4735900" y="2914038"/>
            <a:ext cx="14673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Darebin City Council</a:t>
            </a:r>
            <a:endParaRPr sz="18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39"/>
          <p:cNvSpPr/>
          <p:nvPr/>
        </p:nvSpPr>
        <p:spPr>
          <a:xfrm>
            <a:off x="720175" y="2552650"/>
            <a:ext cx="1662600" cy="647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one of the most expensive regions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39"/>
          <p:cNvSpPr/>
          <p:nvPr/>
        </p:nvSpPr>
        <p:spPr>
          <a:xfrm>
            <a:off x="6727475" y="2552650"/>
            <a:ext cx="1757700" cy="647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one of the most expensive city council areas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47" name="Google Shape;847;p39"/>
          <p:cNvGrpSpPr/>
          <p:nvPr/>
        </p:nvGrpSpPr>
        <p:grpSpPr>
          <a:xfrm>
            <a:off x="2382771" y="2834271"/>
            <a:ext cx="349821" cy="234342"/>
            <a:chOff x="-14226750" y="26105425"/>
            <a:chExt cx="2407575" cy="372800"/>
          </a:xfrm>
        </p:grpSpPr>
        <p:sp>
          <p:nvSpPr>
            <p:cNvPr id="848" name="Google Shape;848;p39"/>
            <p:cNvSpPr/>
            <p:nvPr/>
          </p:nvSpPr>
          <p:spPr>
            <a:xfrm>
              <a:off x="-14226750" y="26105425"/>
              <a:ext cx="2355025" cy="311075"/>
            </a:xfrm>
            <a:custGeom>
              <a:avLst/>
              <a:gdLst/>
              <a:ahLst/>
              <a:cxnLst/>
              <a:rect l="l" t="t" r="r" b="b"/>
              <a:pathLst>
                <a:path w="94201" h="12443" fill="none" extrusionOk="0">
                  <a:moveTo>
                    <a:pt x="94201" y="12443"/>
                  </a:moveTo>
                  <a:lnTo>
                    <a:pt x="70451" y="1"/>
                  </a:lnTo>
                  <a:lnTo>
                    <a:pt x="0" y="1"/>
                  </a:lnTo>
                </a:path>
              </a:pathLst>
            </a:custGeom>
            <a:noFill/>
            <a:ln w="2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-11925950" y="26370625"/>
              <a:ext cx="106775" cy="107600"/>
            </a:xfrm>
            <a:custGeom>
              <a:avLst/>
              <a:gdLst/>
              <a:ahLst/>
              <a:cxnLst/>
              <a:rect l="l" t="t" r="r" b="b"/>
              <a:pathLst>
                <a:path w="4271" h="4304" extrusionOk="0">
                  <a:moveTo>
                    <a:pt x="2136" y="0"/>
                  </a:moveTo>
                  <a:cubicBezTo>
                    <a:pt x="968" y="0"/>
                    <a:pt x="1" y="968"/>
                    <a:pt x="1" y="2169"/>
                  </a:cubicBezTo>
                  <a:cubicBezTo>
                    <a:pt x="1" y="3336"/>
                    <a:pt x="968" y="4303"/>
                    <a:pt x="2136" y="4303"/>
                  </a:cubicBezTo>
                  <a:cubicBezTo>
                    <a:pt x="3303" y="4303"/>
                    <a:pt x="4270" y="3336"/>
                    <a:pt x="4270" y="2169"/>
                  </a:cubicBezTo>
                  <a:cubicBezTo>
                    <a:pt x="4270" y="968"/>
                    <a:pt x="3303" y="0"/>
                    <a:pt x="2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39"/>
          <p:cNvGrpSpPr/>
          <p:nvPr/>
        </p:nvGrpSpPr>
        <p:grpSpPr>
          <a:xfrm>
            <a:off x="6377652" y="2966072"/>
            <a:ext cx="349812" cy="234364"/>
            <a:chOff x="-5781550" y="25932204"/>
            <a:chExt cx="2429250" cy="372775"/>
          </a:xfrm>
        </p:grpSpPr>
        <p:sp>
          <p:nvSpPr>
            <p:cNvPr id="851" name="Google Shape;851;p39"/>
            <p:cNvSpPr/>
            <p:nvPr/>
          </p:nvSpPr>
          <p:spPr>
            <a:xfrm>
              <a:off x="-5729025" y="25932204"/>
              <a:ext cx="2376725" cy="311075"/>
            </a:xfrm>
            <a:custGeom>
              <a:avLst/>
              <a:gdLst/>
              <a:ahLst/>
              <a:cxnLst/>
              <a:rect l="l" t="t" r="r" b="b"/>
              <a:pathLst>
                <a:path w="95069" h="12443" fill="none" extrusionOk="0">
                  <a:moveTo>
                    <a:pt x="1" y="12442"/>
                  </a:moveTo>
                  <a:lnTo>
                    <a:pt x="23718" y="0"/>
                  </a:lnTo>
                  <a:lnTo>
                    <a:pt x="95069" y="0"/>
                  </a:lnTo>
                </a:path>
              </a:pathLst>
            </a:custGeom>
            <a:noFill/>
            <a:ln w="2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-5781550" y="26198229"/>
              <a:ext cx="106750" cy="106750"/>
            </a:xfrm>
            <a:custGeom>
              <a:avLst/>
              <a:gdLst/>
              <a:ahLst/>
              <a:cxnLst/>
              <a:rect l="l" t="t" r="r" b="b"/>
              <a:pathLst>
                <a:path w="4270" h="4270" extrusionOk="0">
                  <a:moveTo>
                    <a:pt x="2135" y="0"/>
                  </a:moveTo>
                  <a:cubicBezTo>
                    <a:pt x="934" y="0"/>
                    <a:pt x="0" y="934"/>
                    <a:pt x="0" y="2135"/>
                  </a:cubicBezTo>
                  <a:cubicBezTo>
                    <a:pt x="0" y="3302"/>
                    <a:pt x="934" y="4270"/>
                    <a:pt x="2135" y="4270"/>
                  </a:cubicBezTo>
                  <a:cubicBezTo>
                    <a:pt x="3303" y="4270"/>
                    <a:pt x="4270" y="3302"/>
                    <a:pt x="4270" y="2135"/>
                  </a:cubicBezTo>
                  <a:cubicBezTo>
                    <a:pt x="4270" y="934"/>
                    <a:pt x="3303" y="0"/>
                    <a:pt x="2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0"/>
          <p:cNvSpPr txBox="1">
            <a:spLocks noGrp="1"/>
          </p:cNvSpPr>
          <p:nvPr>
            <p:ph type="title"/>
          </p:nvPr>
        </p:nvSpPr>
        <p:spPr>
          <a:xfrm>
            <a:off x="458700" y="278750"/>
            <a:ext cx="8226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Other suburbs in Darebin City Council Area</a:t>
            </a:r>
            <a:endParaRPr/>
          </a:p>
        </p:txBody>
      </p:sp>
      <p:pic>
        <p:nvPicPr>
          <p:cNvPr id="858" name="Google Shape;85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1250" y="894475"/>
            <a:ext cx="5958200" cy="4025125"/>
          </a:xfrm>
          <a:prstGeom prst="rect">
            <a:avLst/>
          </a:prstGeom>
          <a:noFill/>
          <a:ln>
            <a:noFill/>
          </a:ln>
        </p:spPr>
      </p:pic>
      <p:sp>
        <p:nvSpPr>
          <p:cNvPr id="859" name="Google Shape;859;p40"/>
          <p:cNvSpPr/>
          <p:nvPr/>
        </p:nvSpPr>
        <p:spPr>
          <a:xfrm>
            <a:off x="350525" y="1043225"/>
            <a:ext cx="1746000" cy="148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Median price of 2-bedroom apartments in Northcote is the </a:t>
            </a:r>
            <a:r>
              <a:rPr lang="en" sz="12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highest </a:t>
            </a: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among other suburbs with the same council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60" name="Google Shape;860;p40"/>
          <p:cNvGrpSpPr/>
          <p:nvPr/>
        </p:nvGrpSpPr>
        <p:grpSpPr>
          <a:xfrm>
            <a:off x="2095992" y="1671296"/>
            <a:ext cx="964715" cy="234342"/>
            <a:chOff x="-14226750" y="26105425"/>
            <a:chExt cx="2407575" cy="372800"/>
          </a:xfrm>
        </p:grpSpPr>
        <p:sp>
          <p:nvSpPr>
            <p:cNvPr id="861" name="Google Shape;861;p40"/>
            <p:cNvSpPr/>
            <p:nvPr/>
          </p:nvSpPr>
          <p:spPr>
            <a:xfrm>
              <a:off x="-14226750" y="26105425"/>
              <a:ext cx="2355025" cy="311075"/>
            </a:xfrm>
            <a:custGeom>
              <a:avLst/>
              <a:gdLst/>
              <a:ahLst/>
              <a:cxnLst/>
              <a:rect l="l" t="t" r="r" b="b"/>
              <a:pathLst>
                <a:path w="94201" h="12443" fill="none" extrusionOk="0">
                  <a:moveTo>
                    <a:pt x="94201" y="12443"/>
                  </a:moveTo>
                  <a:lnTo>
                    <a:pt x="70451" y="1"/>
                  </a:lnTo>
                  <a:lnTo>
                    <a:pt x="0" y="1"/>
                  </a:lnTo>
                </a:path>
              </a:pathLst>
            </a:custGeom>
            <a:noFill/>
            <a:ln w="2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0"/>
            <p:cNvSpPr/>
            <p:nvPr/>
          </p:nvSpPr>
          <p:spPr>
            <a:xfrm>
              <a:off x="-11925950" y="26370625"/>
              <a:ext cx="106775" cy="107600"/>
            </a:xfrm>
            <a:custGeom>
              <a:avLst/>
              <a:gdLst/>
              <a:ahLst/>
              <a:cxnLst/>
              <a:rect l="l" t="t" r="r" b="b"/>
              <a:pathLst>
                <a:path w="4271" h="4304" extrusionOk="0">
                  <a:moveTo>
                    <a:pt x="2136" y="0"/>
                  </a:moveTo>
                  <a:cubicBezTo>
                    <a:pt x="968" y="0"/>
                    <a:pt x="1" y="968"/>
                    <a:pt x="1" y="2169"/>
                  </a:cubicBezTo>
                  <a:cubicBezTo>
                    <a:pt x="1" y="3336"/>
                    <a:pt x="968" y="4303"/>
                    <a:pt x="2136" y="4303"/>
                  </a:cubicBezTo>
                  <a:cubicBezTo>
                    <a:pt x="3303" y="4303"/>
                    <a:pt x="4270" y="3336"/>
                    <a:pt x="4270" y="2169"/>
                  </a:cubicBezTo>
                  <a:cubicBezTo>
                    <a:pt x="4270" y="968"/>
                    <a:pt x="3303" y="0"/>
                    <a:pt x="2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3" name="Google Shape;863;p40"/>
          <p:cNvSpPr/>
          <p:nvPr/>
        </p:nvSpPr>
        <p:spPr>
          <a:xfrm>
            <a:off x="350525" y="2815700"/>
            <a:ext cx="1746000" cy="2169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Northcote is one of Melbourne’s most vibrant inner suburbs due to its attractive cafes, restaurants, shops and parks, which may explain its high prices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Marc Pallisco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4" name="Google Shape;864;p40"/>
          <p:cNvSpPr/>
          <p:nvPr/>
        </p:nvSpPr>
        <p:spPr>
          <a:xfrm>
            <a:off x="98100" y="2779430"/>
            <a:ext cx="547291" cy="546636"/>
          </a:xfrm>
          <a:custGeom>
            <a:avLst/>
            <a:gdLst/>
            <a:ahLst/>
            <a:cxnLst/>
            <a:rect l="l" t="t" r="r" b="b"/>
            <a:pathLst>
              <a:path w="27554" h="27521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2"/>
                  <a:pt x="6171" y="0"/>
                  <a:pt x="13777" y="0"/>
                </a:cubicBezTo>
                <a:cubicBezTo>
                  <a:pt x="21382" y="0"/>
                  <a:pt x="27553" y="6172"/>
                  <a:pt x="27553" y="137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865" name="Google Shape;86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64275" y="2845275"/>
            <a:ext cx="414950" cy="4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41"/>
          <p:cNvSpPr txBox="1">
            <a:spLocks noGrp="1"/>
          </p:cNvSpPr>
          <p:nvPr>
            <p:ph type="title"/>
          </p:nvPr>
        </p:nvSpPr>
        <p:spPr>
          <a:xfrm>
            <a:off x="458700" y="278750"/>
            <a:ext cx="8226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Other suburbs in Darebin City Council Area</a:t>
            </a:r>
            <a:endParaRPr/>
          </a:p>
        </p:txBody>
      </p:sp>
      <p:pic>
        <p:nvPicPr>
          <p:cNvPr id="871" name="Google Shape;87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13" y="2132963"/>
            <a:ext cx="7684776" cy="1836125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p41"/>
          <p:cNvSpPr/>
          <p:nvPr/>
        </p:nvSpPr>
        <p:spPr>
          <a:xfrm>
            <a:off x="5251926" y="1373475"/>
            <a:ext cx="1851600" cy="1230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Median price of 2-bedroom apartments in Northcote </a:t>
            </a:r>
            <a:r>
              <a:rPr lang="en" sz="12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increased by $9,000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 2016 to 2017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73" name="Google Shape;873;p41"/>
          <p:cNvGrpSpPr/>
          <p:nvPr/>
        </p:nvGrpSpPr>
        <p:grpSpPr>
          <a:xfrm>
            <a:off x="4487183" y="2262237"/>
            <a:ext cx="764728" cy="234364"/>
            <a:chOff x="-5781550" y="25932204"/>
            <a:chExt cx="2429250" cy="372775"/>
          </a:xfrm>
        </p:grpSpPr>
        <p:sp>
          <p:nvSpPr>
            <p:cNvPr id="874" name="Google Shape;874;p41"/>
            <p:cNvSpPr/>
            <p:nvPr/>
          </p:nvSpPr>
          <p:spPr>
            <a:xfrm>
              <a:off x="-5729025" y="25932204"/>
              <a:ext cx="2376725" cy="311075"/>
            </a:xfrm>
            <a:custGeom>
              <a:avLst/>
              <a:gdLst/>
              <a:ahLst/>
              <a:cxnLst/>
              <a:rect l="l" t="t" r="r" b="b"/>
              <a:pathLst>
                <a:path w="95069" h="12443" fill="none" extrusionOk="0">
                  <a:moveTo>
                    <a:pt x="1" y="12442"/>
                  </a:moveTo>
                  <a:lnTo>
                    <a:pt x="23718" y="0"/>
                  </a:lnTo>
                  <a:lnTo>
                    <a:pt x="95069" y="0"/>
                  </a:lnTo>
                </a:path>
              </a:pathLst>
            </a:custGeom>
            <a:noFill/>
            <a:ln w="2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1"/>
            <p:cNvSpPr/>
            <p:nvPr/>
          </p:nvSpPr>
          <p:spPr>
            <a:xfrm>
              <a:off x="-5781550" y="26198229"/>
              <a:ext cx="106750" cy="106750"/>
            </a:xfrm>
            <a:custGeom>
              <a:avLst/>
              <a:gdLst/>
              <a:ahLst/>
              <a:cxnLst/>
              <a:rect l="l" t="t" r="r" b="b"/>
              <a:pathLst>
                <a:path w="4270" h="4270" extrusionOk="0">
                  <a:moveTo>
                    <a:pt x="2135" y="0"/>
                  </a:moveTo>
                  <a:cubicBezTo>
                    <a:pt x="934" y="0"/>
                    <a:pt x="0" y="934"/>
                    <a:pt x="0" y="2135"/>
                  </a:cubicBezTo>
                  <a:cubicBezTo>
                    <a:pt x="0" y="3302"/>
                    <a:pt x="934" y="4270"/>
                    <a:pt x="2135" y="4270"/>
                  </a:cubicBezTo>
                  <a:cubicBezTo>
                    <a:pt x="3303" y="4270"/>
                    <a:pt x="4270" y="3302"/>
                    <a:pt x="4270" y="2135"/>
                  </a:cubicBezTo>
                  <a:cubicBezTo>
                    <a:pt x="4270" y="934"/>
                    <a:pt x="3303" y="0"/>
                    <a:pt x="2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6" name="Google Shape;876;p41"/>
          <p:cNvSpPr/>
          <p:nvPr/>
        </p:nvSpPr>
        <p:spPr>
          <a:xfrm>
            <a:off x="1682875" y="1031925"/>
            <a:ext cx="1758600" cy="1230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Median price of 2-bedroom apartments in Preston </a:t>
            </a:r>
            <a:r>
              <a:rPr lang="en" sz="12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decreased by $130,000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from 2016 to 2017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77" name="Google Shape;877;p41"/>
          <p:cNvGrpSpPr/>
          <p:nvPr/>
        </p:nvGrpSpPr>
        <p:grpSpPr>
          <a:xfrm>
            <a:off x="3441487" y="2071846"/>
            <a:ext cx="600449" cy="234342"/>
            <a:chOff x="-14226750" y="26105425"/>
            <a:chExt cx="2407575" cy="372800"/>
          </a:xfrm>
        </p:grpSpPr>
        <p:sp>
          <p:nvSpPr>
            <p:cNvPr id="878" name="Google Shape;878;p41"/>
            <p:cNvSpPr/>
            <p:nvPr/>
          </p:nvSpPr>
          <p:spPr>
            <a:xfrm>
              <a:off x="-14226750" y="26105425"/>
              <a:ext cx="2355025" cy="311075"/>
            </a:xfrm>
            <a:custGeom>
              <a:avLst/>
              <a:gdLst/>
              <a:ahLst/>
              <a:cxnLst/>
              <a:rect l="l" t="t" r="r" b="b"/>
              <a:pathLst>
                <a:path w="94201" h="12443" fill="none" extrusionOk="0">
                  <a:moveTo>
                    <a:pt x="94201" y="12443"/>
                  </a:moveTo>
                  <a:lnTo>
                    <a:pt x="70451" y="1"/>
                  </a:lnTo>
                  <a:lnTo>
                    <a:pt x="0" y="1"/>
                  </a:lnTo>
                </a:path>
              </a:pathLst>
            </a:custGeom>
            <a:noFill/>
            <a:ln w="2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1"/>
            <p:cNvSpPr/>
            <p:nvPr/>
          </p:nvSpPr>
          <p:spPr>
            <a:xfrm>
              <a:off x="-11925950" y="26370625"/>
              <a:ext cx="106775" cy="107600"/>
            </a:xfrm>
            <a:custGeom>
              <a:avLst/>
              <a:gdLst/>
              <a:ahLst/>
              <a:cxnLst/>
              <a:rect l="l" t="t" r="r" b="b"/>
              <a:pathLst>
                <a:path w="4271" h="4304" extrusionOk="0">
                  <a:moveTo>
                    <a:pt x="2136" y="0"/>
                  </a:moveTo>
                  <a:cubicBezTo>
                    <a:pt x="968" y="0"/>
                    <a:pt x="1" y="968"/>
                    <a:pt x="1" y="2169"/>
                  </a:cubicBezTo>
                  <a:cubicBezTo>
                    <a:pt x="1" y="3336"/>
                    <a:pt x="968" y="4303"/>
                    <a:pt x="2136" y="4303"/>
                  </a:cubicBezTo>
                  <a:cubicBezTo>
                    <a:pt x="3303" y="4303"/>
                    <a:pt x="4270" y="3336"/>
                    <a:pt x="4270" y="2169"/>
                  </a:cubicBezTo>
                  <a:cubicBezTo>
                    <a:pt x="4270" y="968"/>
                    <a:pt x="3303" y="0"/>
                    <a:pt x="2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0" name="Google Shape;880;p41"/>
          <p:cNvSpPr/>
          <p:nvPr/>
        </p:nvSpPr>
        <p:spPr>
          <a:xfrm>
            <a:off x="1000524" y="4374958"/>
            <a:ext cx="7684776" cy="51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Having the </a:t>
            </a:r>
            <a:r>
              <a:rPr lang="en" sz="12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same council</a:t>
            </a: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means residents enjoy the </a:t>
            </a:r>
            <a:r>
              <a:rPr lang="en" sz="12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same policies and benefits</a:t>
            </a: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yet Northcote experienced increasing prices from 2016 to 2017, compared to Preston that saw a huge decrease in prices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1" name="Google Shape;881;p41"/>
          <p:cNvSpPr/>
          <p:nvPr/>
        </p:nvSpPr>
        <p:spPr>
          <a:xfrm>
            <a:off x="597498" y="4360388"/>
            <a:ext cx="547291" cy="546636"/>
          </a:xfrm>
          <a:custGeom>
            <a:avLst/>
            <a:gdLst/>
            <a:ahLst/>
            <a:cxnLst/>
            <a:rect l="l" t="t" r="r" b="b"/>
            <a:pathLst>
              <a:path w="27554" h="27521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2"/>
                  <a:pt x="6171" y="0"/>
                  <a:pt x="13777" y="0"/>
                </a:cubicBezTo>
                <a:cubicBezTo>
                  <a:pt x="21382" y="0"/>
                  <a:pt x="27553" y="6172"/>
                  <a:pt x="27553" y="137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882" name="Google Shape;88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63673" y="4426233"/>
            <a:ext cx="414950" cy="4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42"/>
          <p:cNvSpPr txBox="1"/>
          <p:nvPr/>
        </p:nvSpPr>
        <p:spPr>
          <a:xfrm>
            <a:off x="458700" y="1373100"/>
            <a:ext cx="8226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8" name="Google Shape;888;p42"/>
          <p:cNvSpPr txBox="1">
            <a:spLocks noGrp="1"/>
          </p:cNvSpPr>
          <p:nvPr>
            <p:ph type="title"/>
          </p:nvPr>
        </p:nvSpPr>
        <p:spPr>
          <a:xfrm>
            <a:off x="458700" y="2331150"/>
            <a:ext cx="8226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Should you buy a 2-bedroom apartment in Northcote?</a:t>
            </a:r>
            <a:endParaRPr/>
          </a:p>
        </p:txBody>
      </p:sp>
      <p:cxnSp>
        <p:nvCxnSpPr>
          <p:cNvPr id="889" name="Google Shape;889;p42"/>
          <p:cNvCxnSpPr/>
          <p:nvPr/>
        </p:nvCxnSpPr>
        <p:spPr>
          <a:xfrm rot="10800000" flipH="1">
            <a:off x="6564025" y="2275200"/>
            <a:ext cx="1678200" cy="593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0" name="Google Shape;890;p42"/>
          <p:cNvSpPr txBox="1">
            <a:spLocks noGrp="1"/>
          </p:cNvSpPr>
          <p:nvPr>
            <p:ph type="title"/>
          </p:nvPr>
        </p:nvSpPr>
        <p:spPr>
          <a:xfrm>
            <a:off x="5678575" y="1392575"/>
            <a:ext cx="3449100" cy="996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/>
              <a:t>Preston!</a:t>
            </a:r>
            <a:endParaRPr sz="3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5" name="Google Shape;89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38" y="1362250"/>
            <a:ext cx="7036625" cy="35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p43"/>
          <p:cNvSpPr txBox="1">
            <a:spLocks noGrp="1"/>
          </p:cNvSpPr>
          <p:nvPr>
            <p:ph type="title"/>
          </p:nvPr>
        </p:nvSpPr>
        <p:spPr>
          <a:xfrm>
            <a:off x="458700" y="278750"/>
            <a:ext cx="8226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Preston vs Northcote</a:t>
            </a:r>
            <a:endParaRPr/>
          </a:p>
        </p:txBody>
      </p:sp>
      <p:sp>
        <p:nvSpPr>
          <p:cNvPr id="897" name="Google Shape;897;p43"/>
          <p:cNvSpPr/>
          <p:nvPr/>
        </p:nvSpPr>
        <p:spPr>
          <a:xfrm>
            <a:off x="2875850" y="942850"/>
            <a:ext cx="2802000" cy="68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Number of 2-bedroom apartments sold in Northcote </a:t>
            </a:r>
            <a:r>
              <a:rPr lang="en" sz="12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decreased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 11 in 2016 to 9 in 2017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8" name="Google Shape;898;p43"/>
          <p:cNvSpPr/>
          <p:nvPr/>
        </p:nvSpPr>
        <p:spPr>
          <a:xfrm>
            <a:off x="2280863" y="3429525"/>
            <a:ext cx="2802000" cy="68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 the same time period, number of 2-bedroom apartments sold in Preston </a:t>
            </a:r>
            <a:r>
              <a:rPr lang="en" sz="12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increased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 4 to 9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9" name="Google Shape;899;p43"/>
          <p:cNvSpPr/>
          <p:nvPr/>
        </p:nvSpPr>
        <p:spPr>
          <a:xfrm>
            <a:off x="7118125" y="705875"/>
            <a:ext cx="1798800" cy="2206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Preston is </a:t>
            </a:r>
            <a:r>
              <a:rPr lang="en" sz="12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catching-up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Northcote in terms of popularity as seen from more people buying apartments in Preston as compared to Northcote from 2016 to 2017!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0" name="Google Shape;900;p43"/>
          <p:cNvSpPr/>
          <p:nvPr/>
        </p:nvSpPr>
        <p:spPr>
          <a:xfrm>
            <a:off x="7743875" y="246030"/>
            <a:ext cx="547291" cy="546636"/>
          </a:xfrm>
          <a:custGeom>
            <a:avLst/>
            <a:gdLst/>
            <a:ahLst/>
            <a:cxnLst/>
            <a:rect l="l" t="t" r="r" b="b"/>
            <a:pathLst>
              <a:path w="27554" h="27521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2"/>
                  <a:pt x="6171" y="0"/>
                  <a:pt x="13777" y="0"/>
                </a:cubicBezTo>
                <a:cubicBezTo>
                  <a:pt x="21382" y="0"/>
                  <a:pt x="27553" y="6172"/>
                  <a:pt x="27553" y="137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901" name="Google Shape;90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810050" y="311875"/>
            <a:ext cx="414950" cy="414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2" name="Google Shape;902;p43"/>
          <p:cNvGrpSpPr/>
          <p:nvPr/>
        </p:nvGrpSpPr>
        <p:grpSpPr>
          <a:xfrm>
            <a:off x="2111133" y="1395187"/>
            <a:ext cx="764728" cy="234364"/>
            <a:chOff x="-5781550" y="25932204"/>
            <a:chExt cx="2429250" cy="372775"/>
          </a:xfrm>
        </p:grpSpPr>
        <p:sp>
          <p:nvSpPr>
            <p:cNvPr id="903" name="Google Shape;903;p43"/>
            <p:cNvSpPr/>
            <p:nvPr/>
          </p:nvSpPr>
          <p:spPr>
            <a:xfrm>
              <a:off x="-5729025" y="25932204"/>
              <a:ext cx="2376725" cy="311075"/>
            </a:xfrm>
            <a:custGeom>
              <a:avLst/>
              <a:gdLst/>
              <a:ahLst/>
              <a:cxnLst/>
              <a:rect l="l" t="t" r="r" b="b"/>
              <a:pathLst>
                <a:path w="95069" h="12443" fill="none" extrusionOk="0">
                  <a:moveTo>
                    <a:pt x="1" y="12442"/>
                  </a:moveTo>
                  <a:lnTo>
                    <a:pt x="23718" y="0"/>
                  </a:lnTo>
                  <a:lnTo>
                    <a:pt x="95069" y="0"/>
                  </a:lnTo>
                </a:path>
              </a:pathLst>
            </a:custGeom>
            <a:noFill/>
            <a:ln w="2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3"/>
            <p:cNvSpPr/>
            <p:nvPr/>
          </p:nvSpPr>
          <p:spPr>
            <a:xfrm>
              <a:off x="-5781550" y="26198229"/>
              <a:ext cx="106750" cy="106750"/>
            </a:xfrm>
            <a:custGeom>
              <a:avLst/>
              <a:gdLst/>
              <a:ahLst/>
              <a:cxnLst/>
              <a:rect l="l" t="t" r="r" b="b"/>
              <a:pathLst>
                <a:path w="4270" h="4270" extrusionOk="0">
                  <a:moveTo>
                    <a:pt x="2135" y="0"/>
                  </a:moveTo>
                  <a:cubicBezTo>
                    <a:pt x="934" y="0"/>
                    <a:pt x="0" y="934"/>
                    <a:pt x="0" y="2135"/>
                  </a:cubicBezTo>
                  <a:cubicBezTo>
                    <a:pt x="0" y="3302"/>
                    <a:pt x="934" y="4270"/>
                    <a:pt x="2135" y="4270"/>
                  </a:cubicBezTo>
                  <a:cubicBezTo>
                    <a:pt x="3303" y="4270"/>
                    <a:pt x="4270" y="3302"/>
                    <a:pt x="4270" y="2135"/>
                  </a:cubicBezTo>
                  <a:cubicBezTo>
                    <a:pt x="4270" y="934"/>
                    <a:pt x="3303" y="0"/>
                    <a:pt x="2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" name="Google Shape;905;p43"/>
          <p:cNvGrpSpPr/>
          <p:nvPr/>
        </p:nvGrpSpPr>
        <p:grpSpPr>
          <a:xfrm rot="5400000">
            <a:off x="3423167" y="3053620"/>
            <a:ext cx="517430" cy="234364"/>
            <a:chOff x="-5781550" y="25932204"/>
            <a:chExt cx="2429250" cy="372775"/>
          </a:xfrm>
        </p:grpSpPr>
        <p:sp>
          <p:nvSpPr>
            <p:cNvPr id="906" name="Google Shape;906;p43"/>
            <p:cNvSpPr/>
            <p:nvPr/>
          </p:nvSpPr>
          <p:spPr>
            <a:xfrm>
              <a:off x="-5729025" y="25932204"/>
              <a:ext cx="2376725" cy="311075"/>
            </a:xfrm>
            <a:custGeom>
              <a:avLst/>
              <a:gdLst/>
              <a:ahLst/>
              <a:cxnLst/>
              <a:rect l="l" t="t" r="r" b="b"/>
              <a:pathLst>
                <a:path w="95069" h="12443" fill="none" extrusionOk="0">
                  <a:moveTo>
                    <a:pt x="1" y="12442"/>
                  </a:moveTo>
                  <a:lnTo>
                    <a:pt x="23718" y="0"/>
                  </a:lnTo>
                  <a:lnTo>
                    <a:pt x="95069" y="0"/>
                  </a:lnTo>
                </a:path>
              </a:pathLst>
            </a:custGeom>
            <a:noFill/>
            <a:ln w="2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3"/>
            <p:cNvSpPr/>
            <p:nvPr/>
          </p:nvSpPr>
          <p:spPr>
            <a:xfrm>
              <a:off x="-5781550" y="26198229"/>
              <a:ext cx="106750" cy="106750"/>
            </a:xfrm>
            <a:custGeom>
              <a:avLst/>
              <a:gdLst/>
              <a:ahLst/>
              <a:cxnLst/>
              <a:rect l="l" t="t" r="r" b="b"/>
              <a:pathLst>
                <a:path w="4270" h="4270" extrusionOk="0">
                  <a:moveTo>
                    <a:pt x="2135" y="0"/>
                  </a:moveTo>
                  <a:cubicBezTo>
                    <a:pt x="934" y="0"/>
                    <a:pt x="0" y="934"/>
                    <a:pt x="0" y="2135"/>
                  </a:cubicBezTo>
                  <a:cubicBezTo>
                    <a:pt x="0" y="3302"/>
                    <a:pt x="934" y="4270"/>
                    <a:pt x="2135" y="4270"/>
                  </a:cubicBezTo>
                  <a:cubicBezTo>
                    <a:pt x="3303" y="4270"/>
                    <a:pt x="4270" y="3302"/>
                    <a:pt x="4270" y="2135"/>
                  </a:cubicBezTo>
                  <a:cubicBezTo>
                    <a:pt x="4270" y="934"/>
                    <a:pt x="3303" y="0"/>
                    <a:pt x="2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8" name="Google Shape;908;p43"/>
          <p:cNvSpPr/>
          <p:nvPr/>
        </p:nvSpPr>
        <p:spPr>
          <a:xfrm>
            <a:off x="7118125" y="3033225"/>
            <a:ext cx="1798800" cy="191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Preston is seeing a influx of new generation restaurants, cafes and bars, which may explain its increasing popularity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Paul Best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al Estate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B7B7B"/>
      </a:accent1>
      <a:accent2>
        <a:srgbClr val="BE4626"/>
      </a:accent2>
      <a:accent3>
        <a:srgbClr val="E69138"/>
      </a:accent3>
      <a:accent4>
        <a:srgbClr val="EEB245"/>
      </a:accent4>
      <a:accent5>
        <a:srgbClr val="595959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556</Words>
  <Application>Microsoft Office PowerPoint</Application>
  <PresentationFormat>On-screen Show (16:9)</PresentationFormat>
  <Paragraphs>65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Roboto</vt:lpstr>
      <vt:lpstr>Arial</vt:lpstr>
      <vt:lpstr>Fira Sans Extra Condensed Medium</vt:lpstr>
      <vt:lpstr>Real Estate Infographics by Slidesgo</vt:lpstr>
      <vt:lpstr>Explore Properties in Melbourne</vt:lpstr>
      <vt:lpstr>Background of Melbourne’s Property Market</vt:lpstr>
      <vt:lpstr>Data Cleaning Process</vt:lpstr>
      <vt:lpstr>Should you buy a 2-bedroom apartment in Northcote?</vt:lpstr>
      <vt:lpstr>Where is Northcote located?</vt:lpstr>
      <vt:lpstr>Other suburbs in Darebin City Council Area</vt:lpstr>
      <vt:lpstr>Other suburbs in Darebin City Council Area</vt:lpstr>
      <vt:lpstr>Should you buy a 2-bedroom apartment in Northcote?</vt:lpstr>
      <vt:lpstr>Preston vs Northcote</vt:lpstr>
      <vt:lpstr>Why not consider Preston?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Claudyn Neo</cp:lastModifiedBy>
  <cp:revision>1</cp:revision>
  <dcterms:modified xsi:type="dcterms:W3CDTF">2023-04-08T10:35:48Z</dcterms:modified>
</cp:coreProperties>
</file>