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0" r:id="rId3"/>
    <p:sldId id="302" r:id="rId4"/>
    <p:sldId id="301" r:id="rId5"/>
    <p:sldId id="303" r:id="rId6"/>
    <p:sldId id="304" r:id="rId7"/>
    <p:sldId id="305" r:id="rId8"/>
    <p:sldId id="306" r:id="rId9"/>
    <p:sldId id="307" r:id="rId10"/>
    <p:sldId id="310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5" autoAdjust="0"/>
    <p:restoredTop sz="94660"/>
  </p:normalViewPr>
  <p:slideViewPr>
    <p:cSldViewPr>
      <p:cViewPr varScale="1">
        <p:scale>
          <a:sx n="77" d="100"/>
          <a:sy n="77" d="100"/>
        </p:scale>
        <p:origin x="10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75DCE-7789-4D30-8FF9-1BFC51BDCB60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91E6-E7F7-43D0-959A-8135FC77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914400"/>
            <a:ext cx="7924800" cy="23622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352800"/>
            <a:ext cx="7924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2400" y="5181600"/>
            <a:ext cx="7924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Add Authors</a:t>
            </a:r>
          </a:p>
          <a:p>
            <a:pPr lvl="0"/>
            <a:r>
              <a:rPr lang="en-US" dirty="0" smtClean="0"/>
              <a:t>Add date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" y="3048000"/>
            <a:ext cx="16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NWFSC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1887200" cy="8064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90600"/>
            <a:ext cx="1188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1"/>
            <a:ext cx="2844800" cy="365125"/>
          </a:xfrm>
        </p:spPr>
        <p:txBody>
          <a:bodyPr/>
          <a:lstStyle/>
          <a:p>
            <a:fld id="{EC6849E6-A853-45D7-9DAF-0C23F9852425}" type="datetimeFigureOut">
              <a:rPr lang="en-US" smtClean="0"/>
              <a:t>3/23/2016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775" y="647700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7551" y="6477001"/>
            <a:ext cx="2844800" cy="365125"/>
          </a:xfrm>
        </p:spPr>
        <p:txBody>
          <a:bodyPr/>
          <a:lstStyle/>
          <a:p>
            <a:fld id="{36E68502-E639-471B-A4EC-A9EE9C2E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6B1-4923-40BC-A61F-F5101D0FF9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2B78-D9E9-4AA6-B8B8-9121A5C7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" y="76200"/>
            <a:ext cx="118872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1066800"/>
            <a:ext cx="11887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49E6-A853-45D7-9DAF-0C23F985242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8502-E639-471B-A4EC-A9EE9C2E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Stock Synthesis model runs</a:t>
            </a:r>
            <a:br>
              <a:rPr lang="en-US" dirty="0" smtClean="0"/>
            </a:br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3581400"/>
            <a:ext cx="5943600" cy="1066800"/>
          </a:xfrm>
        </p:spPr>
        <p:txBody>
          <a:bodyPr/>
          <a:lstStyle/>
          <a:p>
            <a:r>
              <a:rPr lang="en-US" dirty="0" smtClean="0"/>
              <a:t>Allan Hicks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495800" y="4800600"/>
            <a:ext cx="5943600" cy="1600200"/>
          </a:xfrm>
        </p:spPr>
        <p:txBody>
          <a:bodyPr/>
          <a:lstStyle/>
          <a:p>
            <a:r>
              <a:rPr lang="en-US" dirty="0" smtClean="0"/>
              <a:t>Fish 507B</a:t>
            </a:r>
            <a:endParaRPr lang="en-US" dirty="0"/>
          </a:p>
          <a:p>
            <a:r>
              <a:rPr lang="en-US" dirty="0" smtClean="0"/>
              <a:t>Spring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look for in </a:t>
            </a:r>
            <a:r>
              <a:rPr lang="en-US" dirty="0" err="1" smtClean="0"/>
              <a:t>SS_plots</a:t>
            </a:r>
            <a:r>
              <a:rPr lang="en-US" dirty="0" smtClean="0"/>
              <a:t> (recruitment deviates)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eras</a:t>
            </a:r>
          </a:p>
          <a:p>
            <a:pPr lvl="1"/>
            <a:r>
              <a:rPr lang="en-US" dirty="0" smtClean="0"/>
              <a:t>Main is the informed period</a:t>
            </a:r>
          </a:p>
          <a:p>
            <a:pPr lvl="2"/>
            <a:r>
              <a:rPr lang="en-US" dirty="0" smtClean="0"/>
              <a:t>Less autocorrelation</a:t>
            </a:r>
          </a:p>
          <a:p>
            <a:pPr lvl="2"/>
            <a:r>
              <a:rPr lang="en-US" dirty="0" smtClean="0"/>
              <a:t>Lower asymptotic variance</a:t>
            </a:r>
          </a:p>
          <a:p>
            <a:pPr lvl="2"/>
            <a:r>
              <a:rPr lang="en-US" dirty="0" smtClean="0"/>
              <a:t>Stable ratio between SE of deviate and </a:t>
            </a:r>
            <a:r>
              <a:rPr lang="en-US" dirty="0" err="1" smtClean="0"/>
              <a:t>sigma_R</a:t>
            </a:r>
            <a:endParaRPr lang="en-US" dirty="0" smtClean="0"/>
          </a:p>
          <a:p>
            <a:r>
              <a:rPr lang="en-US" dirty="0" smtClean="0"/>
              <a:t>Bias adjustment </a:t>
            </a:r>
            <a:r>
              <a:rPr lang="en-US" dirty="0" smtClean="0"/>
              <a:t>ramp (need to estimate </a:t>
            </a:r>
            <a:r>
              <a:rPr lang="en-US" smtClean="0"/>
              <a:t>a Hessian)</a:t>
            </a:r>
            <a:endParaRPr lang="en-US" dirty="0" smtClean="0"/>
          </a:p>
          <a:p>
            <a:pPr lvl="1"/>
            <a:r>
              <a:rPr lang="en-US" dirty="0" smtClean="0"/>
              <a:t>Bias adjust only the most informed deviates</a:t>
            </a:r>
          </a:p>
          <a:p>
            <a:pPr lvl="1"/>
            <a:r>
              <a:rPr lang="en-US" dirty="0" smtClean="0"/>
              <a:t>Never fully bias adjust because not perfectly informed</a:t>
            </a:r>
          </a:p>
          <a:p>
            <a:pPr lvl="1"/>
            <a:r>
              <a:rPr lang="en-US" dirty="0" smtClean="0"/>
              <a:t>Ramp up to informed deviates and down to forecast deviates</a:t>
            </a:r>
          </a:p>
          <a:p>
            <a:pPr lvl="1"/>
            <a:r>
              <a:rPr lang="en-US" dirty="0" smtClean="0"/>
              <a:t>Suggested values for control file are useful, but not perfect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/>
              <a:t>Methot</a:t>
            </a:r>
            <a:r>
              <a:rPr lang="en-US" dirty="0"/>
              <a:t>, R.D. and Taylor, I.G., 2011. Adjusting for bias due to variability of estimated recruitments in fishery assessment models. </a:t>
            </a:r>
            <a:r>
              <a:rPr lang="en-US" i="1" dirty="0"/>
              <a:t>Can. J. Fish. </a:t>
            </a:r>
            <a:r>
              <a:rPr lang="en-US" i="1" dirty="0" err="1"/>
              <a:t>Aquat</a:t>
            </a:r>
            <a:r>
              <a:rPr lang="en-US" i="1" dirty="0"/>
              <a:t>. Sci.</a:t>
            </a:r>
            <a:r>
              <a:rPr lang="en-US" dirty="0"/>
              <a:t>, 68:1744-1760</a:t>
            </a:r>
          </a:p>
        </p:txBody>
      </p:sp>
    </p:spTree>
    <p:extLst>
      <p:ext uri="{BB962C8B-B14F-4D97-AF65-F5344CB8AC3E}">
        <p14:creationId xmlns:p14="http://schemas.microsoft.com/office/powerpoint/2010/main" val="526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look for in </a:t>
            </a:r>
            <a:r>
              <a:rPr lang="en-US" dirty="0" err="1" smtClean="0"/>
              <a:t>SS_plots</a:t>
            </a:r>
            <a:r>
              <a:rPr lang="en-US" dirty="0" smtClean="0"/>
              <a:t> (derived outputs)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investigated fits, adjusted weights on data, and adjusted recruitment, look at the time series</a:t>
            </a:r>
          </a:p>
          <a:p>
            <a:r>
              <a:rPr lang="en-US" dirty="0" smtClean="0"/>
              <a:t>Then, once you are comfortable with the model, think </a:t>
            </a:r>
            <a:r>
              <a:rPr lang="en-US" smtClean="0"/>
              <a:t>about forecasting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managed to </a:t>
            </a:r>
            <a:r>
              <a:rPr lang="en-US" dirty="0" smtClean="0"/>
              <a:t>run your </a:t>
            </a:r>
            <a:r>
              <a:rPr lang="en-US" dirty="0" smtClean="0"/>
              <a:t>SS model!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15824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It read in all files correctly</a:t>
            </a:r>
          </a:p>
          <a:p>
            <a:pPr lvl="1"/>
            <a:r>
              <a:rPr lang="en-US" dirty="0" smtClean="0"/>
              <a:t>It went into estimation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4384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NOW WHAT?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00" y="3605946"/>
            <a:ext cx="11582400" cy="279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without estimating parameters</a:t>
            </a:r>
          </a:p>
          <a:p>
            <a:pPr lvl="1"/>
            <a:r>
              <a:rPr lang="en-US" dirty="0" smtClean="0"/>
              <a:t>Set “phase” to zero in the </a:t>
            </a:r>
            <a:r>
              <a:rPr lang="en-US" dirty="0" err="1" smtClean="0"/>
              <a:t>starter.ss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Look at output (i.e., R4SS) to see if starting values are reasonable</a:t>
            </a:r>
          </a:p>
          <a:p>
            <a:r>
              <a:rPr lang="en-US" dirty="0" smtClean="0"/>
              <a:t>Look at “new” files to verify that you are entering values correctly</a:t>
            </a:r>
          </a:p>
        </p:txBody>
      </p:sp>
    </p:spTree>
    <p:extLst>
      <p:ext uri="{BB962C8B-B14F-4D97-AF65-F5344CB8AC3E}">
        <p14:creationId xmlns:p14="http://schemas.microsoft.com/office/powerpoint/2010/main" val="7116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files look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15824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Estimate parameters</a:t>
            </a:r>
          </a:p>
          <a:p>
            <a:pPr lvl="1"/>
            <a:r>
              <a:rPr lang="en-US" dirty="0" smtClean="0"/>
              <a:t>Set “phase” in </a:t>
            </a:r>
            <a:r>
              <a:rPr lang="en-US" dirty="0" err="1" smtClean="0"/>
              <a:t>starter.ss</a:t>
            </a:r>
            <a:r>
              <a:rPr lang="en-US" dirty="0" smtClean="0"/>
              <a:t> file to a value greater than maximum phase</a:t>
            </a:r>
          </a:p>
          <a:p>
            <a:r>
              <a:rPr lang="en-US" dirty="0" smtClean="0"/>
              <a:t>It converged properly</a:t>
            </a:r>
          </a:p>
          <a:p>
            <a:pPr lvl="1"/>
            <a:r>
              <a:rPr lang="en-US" dirty="0" smtClean="0"/>
              <a:t>The convergence criteria was met</a:t>
            </a:r>
          </a:p>
          <a:p>
            <a:pPr lvl="1"/>
            <a:r>
              <a:rPr lang="en-US" dirty="0" smtClean="0"/>
              <a:t>There are no concerning messages from ADMB</a:t>
            </a:r>
          </a:p>
          <a:p>
            <a:pPr lvl="1"/>
            <a:r>
              <a:rPr lang="en-US" dirty="0" smtClean="0"/>
              <a:t>There are no concerning messages from SS</a:t>
            </a:r>
          </a:p>
          <a:p>
            <a:pPr lvl="1"/>
            <a:r>
              <a:rPr lang="en-US" dirty="0" smtClean="0"/>
              <a:t>The hessian was positive definite (if estimating a hessian)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Report.sso</a:t>
            </a:r>
            <a:r>
              <a:rPr lang="en-US" dirty="0" smtClean="0"/>
              <a:t> file was created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02920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NOW WHAT?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command line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754" y="6292362"/>
            <a:ext cx="118872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2650"/>
            <a:ext cx="11849350" cy="52895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76200" y="1828800"/>
            <a:ext cx="5029200" cy="762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5257800"/>
            <a:ext cx="5715000" cy="762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are ready for R4SS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90600"/>
            <a:ext cx="118872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First read in output (and look at what is printed to screen)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run55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SS_output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(SSdir,"55_2016base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covar</a:t>
            </a:r>
            <a:r>
              <a:rPr lang="en-US" dirty="0" smtClean="0"/>
              <a:t> argument is necessary if you did not estimate a hessian</a:t>
            </a:r>
          </a:p>
        </p:txBody>
      </p:sp>
    </p:spTree>
    <p:extLst>
      <p:ext uri="{BB962C8B-B14F-4D97-AF65-F5344CB8AC3E}">
        <p14:creationId xmlns:p14="http://schemas.microsoft.com/office/powerpoint/2010/main" val="42574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are ready for R4SS (plots)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90600"/>
            <a:ext cx="118872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Now plot all the plots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SS_plots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(run55, uncertainty=FALSE)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uncertainty=FALSE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dirty="0" smtClean="0"/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SS_output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uncertainty=TRUE</a:t>
            </a:r>
            <a:r>
              <a:rPr lang="en-US" dirty="0" smtClean="0"/>
              <a:t> then additional plots are created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output and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look for in </a:t>
            </a:r>
            <a:r>
              <a:rPr lang="en-US" dirty="0" err="1" smtClean="0"/>
              <a:t>SS_output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90600"/>
            <a:ext cx="11887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Warnings</a:t>
            </a:r>
          </a:p>
          <a:p>
            <a:r>
              <a:rPr lang="en-US" dirty="0" smtClean="0"/>
              <a:t>Table of phases</a:t>
            </a:r>
          </a:p>
          <a:p>
            <a:pPr lvl="1"/>
            <a:r>
              <a:rPr lang="en-US" dirty="0" smtClean="0"/>
              <a:t>make sure everything looks as expected</a:t>
            </a:r>
          </a:p>
          <a:p>
            <a:r>
              <a:rPr lang="en-US" dirty="0" smtClean="0"/>
              <a:t>Maximum gradient component</a:t>
            </a:r>
          </a:p>
          <a:p>
            <a:pPr lvl="1"/>
            <a:r>
              <a:rPr lang="en-US" dirty="0" smtClean="0"/>
              <a:t>convergence</a:t>
            </a:r>
          </a:p>
          <a:p>
            <a:r>
              <a:rPr lang="en-US" dirty="0" smtClean="0"/>
              <a:t>RMSE table</a:t>
            </a:r>
          </a:p>
          <a:p>
            <a:pPr lvl="1"/>
            <a:r>
              <a:rPr lang="en-US" dirty="0" smtClean="0"/>
              <a:t>variance of main recruitment deviations</a:t>
            </a:r>
          </a:p>
          <a:p>
            <a:r>
              <a:rPr lang="en-US" dirty="0" smtClean="0"/>
              <a:t>Index variance tuning check</a:t>
            </a:r>
          </a:p>
          <a:p>
            <a:pPr lvl="1"/>
            <a:r>
              <a:rPr lang="en-US" dirty="0" err="1" smtClean="0"/>
              <a:t>r.m.s.e</a:t>
            </a:r>
            <a:r>
              <a:rPr lang="en-US" dirty="0" smtClean="0"/>
              <a:t> should be similar to </a:t>
            </a:r>
            <a:r>
              <a:rPr lang="en-US" dirty="0" err="1" smtClean="0"/>
              <a:t>Input+VarAdj+extra</a:t>
            </a:r>
            <a:endParaRPr lang="en-US" dirty="0" smtClean="0"/>
          </a:p>
          <a:p>
            <a:r>
              <a:rPr lang="en-US" dirty="0" smtClean="0"/>
              <a:t>Length </a:t>
            </a:r>
            <a:r>
              <a:rPr lang="en-US" dirty="0"/>
              <a:t>comp Eff N tuning </a:t>
            </a:r>
            <a:r>
              <a:rPr lang="en-US" dirty="0" smtClean="0"/>
              <a:t>check</a:t>
            </a:r>
          </a:p>
          <a:p>
            <a:pPr lvl="1"/>
            <a:r>
              <a:rPr lang="en-US" dirty="0" err="1" smtClean="0"/>
              <a:t>HarEffN</a:t>
            </a:r>
            <a:r>
              <a:rPr lang="en-US" dirty="0" smtClean="0"/>
              <a:t>/</a:t>
            </a:r>
            <a:r>
              <a:rPr lang="en-US" dirty="0" err="1" smtClean="0"/>
              <a:t>MeanInputN</a:t>
            </a:r>
            <a:r>
              <a:rPr lang="en-US" dirty="0" smtClean="0"/>
              <a:t> </a:t>
            </a:r>
            <a:r>
              <a:rPr lang="en-US" dirty="0"/>
              <a:t>about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Age comp Eff N tuning </a:t>
            </a:r>
            <a:r>
              <a:rPr lang="en-US" dirty="0" smtClean="0"/>
              <a:t>check</a:t>
            </a:r>
          </a:p>
          <a:p>
            <a:pPr lvl="1"/>
            <a:r>
              <a:rPr lang="en-US" dirty="0" err="1" smtClean="0"/>
              <a:t>HarEffN</a:t>
            </a:r>
            <a:r>
              <a:rPr lang="en-US" dirty="0" smtClean="0"/>
              <a:t>/</a:t>
            </a:r>
            <a:r>
              <a:rPr lang="en-US" dirty="0" err="1" smtClean="0"/>
              <a:t>MeanInputN</a:t>
            </a:r>
            <a:r>
              <a:rPr lang="en-US" dirty="0" smtClean="0"/>
              <a:t> </a:t>
            </a:r>
            <a:r>
              <a:rPr lang="en-US" dirty="0"/>
              <a:t>about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err="1" smtClean="0"/>
              <a:t>Cormesssage</a:t>
            </a:r>
            <a:endParaRPr lang="en-US" dirty="0"/>
          </a:p>
          <a:p>
            <a:pPr lvl="1"/>
            <a:r>
              <a:rPr lang="en-US" dirty="0" smtClean="0"/>
              <a:t>look for high and low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look for in </a:t>
            </a:r>
            <a:r>
              <a:rPr lang="en-US" dirty="0" err="1" smtClean="0"/>
              <a:t>SS_plots</a:t>
            </a:r>
            <a:r>
              <a:rPr lang="en-US" dirty="0" smtClean="0"/>
              <a:t> (parameters and fits)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</a:p>
          <a:p>
            <a:r>
              <a:rPr lang="en-US" dirty="0" smtClean="0"/>
              <a:t>Biology makes sense</a:t>
            </a:r>
          </a:p>
          <a:p>
            <a:r>
              <a:rPr lang="en-US" dirty="0" smtClean="0"/>
              <a:t>Selectivity makes sense</a:t>
            </a:r>
          </a:p>
          <a:p>
            <a:r>
              <a:rPr lang="en-US" dirty="0" smtClean="0"/>
              <a:t>Index </a:t>
            </a:r>
          </a:p>
          <a:p>
            <a:pPr lvl="1"/>
            <a:r>
              <a:rPr lang="en-US" dirty="0" smtClean="0"/>
              <a:t>Fits and extra variation</a:t>
            </a:r>
          </a:p>
          <a:p>
            <a:r>
              <a:rPr lang="en-US" dirty="0" smtClean="0"/>
              <a:t>Length- and age-comps</a:t>
            </a:r>
          </a:p>
          <a:p>
            <a:pPr lvl="1"/>
            <a:r>
              <a:rPr lang="en-US" dirty="0" smtClean="0"/>
              <a:t>Fits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earson residuals (size, patterns)</a:t>
            </a:r>
          </a:p>
          <a:p>
            <a:pPr lvl="1"/>
            <a:r>
              <a:rPr lang="en-US" dirty="0" smtClean="0"/>
              <a:t>Effective sample size (line through points and harmonic mean)</a:t>
            </a:r>
          </a:p>
          <a:p>
            <a:pPr lvl="1"/>
            <a:r>
              <a:rPr lang="en-US" dirty="0" smtClean="0"/>
              <a:t>Francis weighting (fit through confidence intervals)</a:t>
            </a:r>
            <a:endParaRPr lang="en-US" dirty="0"/>
          </a:p>
          <a:p>
            <a:r>
              <a:rPr lang="en-US" dirty="0" smtClean="0"/>
              <a:t>Time-series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449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The Stock Synthesis model runs Now what?</vt:lpstr>
      <vt:lpstr>You managed to run your SS model!</vt:lpstr>
      <vt:lpstr>The files look good</vt:lpstr>
      <vt:lpstr>Look at command line output</vt:lpstr>
      <vt:lpstr>Now we are ready for R4SS (output)</vt:lpstr>
      <vt:lpstr>Now we are ready for R4SS (plots)</vt:lpstr>
      <vt:lpstr>Look at output and plots</vt:lpstr>
      <vt:lpstr>Some things to look for in SS_output</vt:lpstr>
      <vt:lpstr>Some things to look for in SS_plots (parameters and fits)</vt:lpstr>
      <vt:lpstr>Some things to look for in SS_plots (recruitment deviates)</vt:lpstr>
      <vt:lpstr>Some things to look for in SS_plots (derived outputs)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Hake MSE</dc:title>
  <dc:creator>Allan C. Hicks</dc:creator>
  <cp:lastModifiedBy>Allan Hicks</cp:lastModifiedBy>
  <cp:revision>236</cp:revision>
  <dcterms:created xsi:type="dcterms:W3CDTF">2014-10-18T00:57:01Z</dcterms:created>
  <dcterms:modified xsi:type="dcterms:W3CDTF">2016-03-23T21:03:32Z</dcterms:modified>
</cp:coreProperties>
</file>