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45" autoAdjust="0"/>
    <p:restoredTop sz="94660"/>
  </p:normalViewPr>
  <p:slideViewPr>
    <p:cSldViewPr>
      <p:cViewPr varScale="1">
        <p:scale>
          <a:sx n="77" d="100"/>
          <a:sy n="77" d="100"/>
        </p:scale>
        <p:origin x="10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75DCE-7789-4D30-8FF9-1BFC51BDCB60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791E6-E7F7-43D0-959A-8135FC77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914400"/>
            <a:ext cx="7924800" cy="23622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352800"/>
            <a:ext cx="7924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2400" y="5181600"/>
            <a:ext cx="7924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Add Authors</a:t>
            </a:r>
          </a:p>
          <a:p>
            <a:pPr lvl="0"/>
            <a:r>
              <a:rPr lang="en-US" dirty="0" smtClean="0"/>
              <a:t>Add date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09600" y="3048000"/>
            <a:ext cx="16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NWFSC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0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0"/>
            <a:ext cx="11887200" cy="8064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90600"/>
            <a:ext cx="1188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7001"/>
            <a:ext cx="2844800" cy="365125"/>
          </a:xfrm>
        </p:spPr>
        <p:txBody>
          <a:bodyPr/>
          <a:lstStyle/>
          <a:p>
            <a:fld id="{EC6849E6-A853-45D7-9DAF-0C23F9852425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5775" y="647700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7551" y="6477001"/>
            <a:ext cx="2844800" cy="365125"/>
          </a:xfrm>
        </p:spPr>
        <p:txBody>
          <a:bodyPr/>
          <a:lstStyle/>
          <a:p>
            <a:fld id="{36E68502-E639-471B-A4EC-A9EE9C2E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76B1-4923-40BC-A61F-F5101D0FF95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B78-D9E9-4AA6-B8B8-9121A5C7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3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" y="76200"/>
            <a:ext cx="118872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" y="1066800"/>
            <a:ext cx="11887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49E6-A853-45D7-9DAF-0C23F985242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49287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8502-E639-471B-A4EC-A9EE9C2E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914400"/>
            <a:ext cx="88392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3581400"/>
            <a:ext cx="5943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Allan </a:t>
            </a:r>
            <a:r>
              <a:rPr lang="en-US" dirty="0" smtClean="0"/>
              <a:t>Hicks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5800" y="4800600"/>
            <a:ext cx="5943600" cy="1600200"/>
          </a:xfrm>
        </p:spPr>
        <p:txBody>
          <a:bodyPr/>
          <a:lstStyle/>
          <a:p>
            <a:r>
              <a:rPr lang="en-US" dirty="0" smtClean="0"/>
              <a:t>Fish 507B</a:t>
            </a:r>
            <a:endParaRPr lang="en-US" dirty="0"/>
          </a:p>
          <a:p>
            <a:r>
              <a:rPr lang="en-US" dirty="0" smtClean="0"/>
              <a:t>Spring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Keeping time-varying </a:t>
            </a:r>
            <a:br>
              <a:rPr lang="en-US" altLang="en-US" sz="4000"/>
            </a:br>
            <a:r>
              <a:rPr lang="en-US" altLang="en-US" sz="4000"/>
              <a:t>parameters within bounds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/>
              <a:t>Options: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/>
              <a:t>time varying parameters unconstrained by bounds on base parameter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straightforward interpretation of values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may go outside reasonable range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/>
              <a:t>logistic transformation to keep adjusted parameter value within bounds of base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transformed values harder to interpret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no problem with range</a:t>
            </a:r>
          </a:p>
        </p:txBody>
      </p:sp>
    </p:spTree>
    <p:extLst>
      <p:ext uri="{BB962C8B-B14F-4D97-AF65-F5344CB8AC3E}">
        <p14:creationId xmlns:p14="http://schemas.microsoft.com/office/powerpoint/2010/main" val="35568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Offsets from other parameters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Parameters for males often treated as offsets from females (can do reverse too)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growth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mortality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selectivity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Additive or multiplicative options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Makes hypothesis testing easy </a:t>
            </a:r>
            <a:br>
              <a:rPr lang="en-US" altLang="en-US"/>
            </a:br>
            <a:r>
              <a:rPr lang="en-US" altLang="en-US"/>
              <a:t>(either fix offset at 0 or estimate)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Allows two-sex model with no additional data over single-sex model</a:t>
            </a:r>
          </a:p>
        </p:txBody>
      </p:sp>
    </p:spTree>
    <p:extLst>
      <p:ext uri="{BB962C8B-B14F-4D97-AF65-F5344CB8AC3E}">
        <p14:creationId xmlns:p14="http://schemas.microsoft.com/office/powerpoint/2010/main" val="30097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Double normal selectivity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1940"/>
            <a:ext cx="11887200" cy="1066800"/>
          </a:xfrm>
        </p:spPr>
        <p:txBody>
          <a:bodyPr/>
          <a:lstStyle/>
          <a:p>
            <a:r>
              <a:rPr lang="en-US" dirty="0" smtClean="0"/>
              <a:t>Blocks on peak and ascending width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2057400"/>
            <a:ext cx="12077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6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424056" y="4790608"/>
            <a:ext cx="11463143" cy="9646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143000" y="2356505"/>
            <a:ext cx="5257800" cy="901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10058400" cy="1143000"/>
          </a:xfrm>
        </p:spPr>
        <p:txBody>
          <a:bodyPr/>
          <a:lstStyle/>
          <a:p>
            <a:r>
              <a:rPr lang="en-US" altLang="en-US" dirty="0"/>
              <a:t>Parameter elements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4816" y="4762435"/>
            <a:ext cx="114561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dirty="0"/>
              <a:t>#Natural Mortality</a:t>
            </a:r>
          </a:p>
          <a:p>
            <a:r>
              <a:rPr lang="en-US" altLang="en-US" b="1" dirty="0"/>
              <a:t>#LO   HI     INIT  PRIOR  </a:t>
            </a:r>
            <a:r>
              <a:rPr lang="en-US" altLang="en-US" b="1" dirty="0" err="1"/>
              <a:t>PR_type</a:t>
            </a:r>
            <a:r>
              <a:rPr lang="en-US" altLang="en-US" b="1" dirty="0"/>
              <a:t> SD  PHASE  </a:t>
            </a:r>
            <a:r>
              <a:rPr lang="en-US" altLang="en-US" b="1" dirty="0" err="1"/>
              <a:t>env-var</a:t>
            </a:r>
            <a:r>
              <a:rPr lang="en-US" altLang="en-US" b="1" dirty="0"/>
              <a:t> </a:t>
            </a:r>
            <a:r>
              <a:rPr lang="en-US" altLang="en-US" b="1" dirty="0" err="1"/>
              <a:t>use_dev</a:t>
            </a:r>
            <a:r>
              <a:rPr lang="en-US" altLang="en-US" b="1" dirty="0"/>
              <a:t> </a:t>
            </a:r>
            <a:r>
              <a:rPr lang="en-US" altLang="en-US" b="1" dirty="0" err="1"/>
              <a:t>dev_minyr</a:t>
            </a:r>
            <a:r>
              <a:rPr lang="en-US" altLang="en-US" b="1" dirty="0"/>
              <a:t> </a:t>
            </a:r>
            <a:r>
              <a:rPr lang="en-US" altLang="en-US" b="1" dirty="0" err="1"/>
              <a:t>dev_maxyr</a:t>
            </a:r>
            <a:r>
              <a:rPr lang="en-US" altLang="en-US" b="1" dirty="0"/>
              <a:t> </a:t>
            </a:r>
            <a:r>
              <a:rPr lang="en-US" altLang="en-US" b="1" dirty="0" err="1"/>
              <a:t>dev_stddev</a:t>
            </a:r>
            <a:r>
              <a:rPr lang="en-US" altLang="en-US" b="1" dirty="0"/>
              <a:t>  Block   </a:t>
            </a:r>
            <a:r>
              <a:rPr lang="en-US" altLang="en-US" b="1" dirty="0" err="1"/>
              <a:t>Block_Fxn</a:t>
            </a:r>
            <a:endParaRPr lang="en-US" altLang="en-US" b="1" dirty="0"/>
          </a:p>
          <a:p>
            <a:r>
              <a:rPr lang="en-US" altLang="en-US" dirty="0"/>
              <a:t>0.01   0.50  0.15   -1.8         3       0.3      6             0            0              0                  0                  0                 0             0                #M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988017" y="1666707"/>
            <a:ext cx="502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Short parameter lines (7 elements)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24056" y="4286683"/>
            <a:ext cx="480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Full parameter lines (14 elements)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143000" y="2365518"/>
            <a:ext cx="7010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/>
              <a:t>#_</a:t>
            </a:r>
            <a:r>
              <a:rPr lang="en-US" altLang="en-US" b="1" dirty="0" err="1"/>
              <a:t>Spawner</a:t>
            </a:r>
            <a:r>
              <a:rPr lang="en-US" altLang="en-US" b="1" dirty="0"/>
              <a:t>-Recruitment Parameters</a:t>
            </a:r>
          </a:p>
          <a:p>
            <a:r>
              <a:rPr lang="en-US" altLang="en-US" b="1" dirty="0"/>
              <a:t>#_LO    HI  INIT    PRIOR   </a:t>
            </a:r>
            <a:r>
              <a:rPr lang="en-US" altLang="en-US" b="1" dirty="0" err="1"/>
              <a:t>PR_type</a:t>
            </a:r>
            <a:r>
              <a:rPr lang="en-US" altLang="en-US" b="1" dirty="0"/>
              <a:t> SD  PHASE</a:t>
            </a:r>
          </a:p>
          <a:p>
            <a:r>
              <a:rPr lang="en-US" altLang="en-US" dirty="0"/>
              <a:t>    5       20  10           9            -1        10        1       #Ln(R0)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09600" y="1141413"/>
            <a:ext cx="868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Specified in the SS control </a:t>
            </a:r>
            <a:r>
              <a:rPr lang="en-US" altLang="en-US" dirty="0" smtClean="0"/>
              <a:t>file</a:t>
            </a:r>
            <a:endParaRPr lang="en-US" altLang="en-US" dirty="0"/>
          </a:p>
        </p:txBody>
      </p:sp>
      <p:sp>
        <p:nvSpPr>
          <p:cNvPr id="24585" name="AutoShape 9"/>
          <p:cNvSpPr>
            <a:spLocks/>
          </p:cNvSpPr>
          <p:nvPr/>
        </p:nvSpPr>
        <p:spPr bwMode="auto">
          <a:xfrm rot="16200000">
            <a:off x="1600200" y="312485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10"/>
          <p:cNvSpPr>
            <a:spLocks/>
          </p:cNvSpPr>
          <p:nvPr/>
        </p:nvSpPr>
        <p:spPr bwMode="auto">
          <a:xfrm rot="16200000">
            <a:off x="3742026" y="2463711"/>
            <a:ext cx="129161" cy="1928138"/>
          </a:xfrm>
          <a:prstGeom prst="leftBrace">
            <a:avLst>
              <a:gd name="adj1" fmla="val 7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1143000" y="3520143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Bounds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259724" y="3515380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/>
              <a:t>Prior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2411868" y="3340899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056790" y="3539184"/>
            <a:ext cx="12029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/>
              <a:t>Initial value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5151676" y="3304244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996057" y="3578883"/>
            <a:ext cx="1066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/>
              <a:t>Estimating phase</a:t>
            </a: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5917417" y="3288848"/>
            <a:ext cx="6858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069817" y="3588268"/>
            <a:ext cx="1066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/>
              <a:t>Optional comment</a:t>
            </a:r>
          </a:p>
        </p:txBody>
      </p:sp>
      <p:sp>
        <p:nvSpPr>
          <p:cNvPr id="24597" name="AutoShape 21"/>
          <p:cNvSpPr>
            <a:spLocks/>
          </p:cNvSpPr>
          <p:nvPr/>
        </p:nvSpPr>
        <p:spPr bwMode="auto">
          <a:xfrm rot="16200000">
            <a:off x="832627" y="5401792"/>
            <a:ext cx="185466" cy="892479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AutoShape 22"/>
          <p:cNvSpPr>
            <a:spLocks/>
          </p:cNvSpPr>
          <p:nvPr/>
        </p:nvSpPr>
        <p:spPr bwMode="auto">
          <a:xfrm rot="16200000">
            <a:off x="2820465" y="5099138"/>
            <a:ext cx="151355" cy="1618164"/>
          </a:xfrm>
          <a:prstGeom prst="leftBrace">
            <a:avLst>
              <a:gd name="adj1" fmla="val 739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628389" y="6014106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Bounds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2386600" y="6058772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/>
              <a:t>Prior</a:t>
            </a:r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1752600" y="575529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1616053" y="6080431"/>
            <a:ext cx="793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/>
              <a:t>Initial value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010025" y="5783472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3611411" y="6044598"/>
            <a:ext cx="1066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/>
              <a:t>Estimating phase</a:t>
            </a:r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11490324" y="5750134"/>
            <a:ext cx="15875" cy="406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10956925" y="6226311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Optional comment</a:t>
            </a:r>
          </a:p>
        </p:txBody>
      </p:sp>
      <p:sp>
        <p:nvSpPr>
          <p:cNvPr id="24607" name="AutoShape 31"/>
          <p:cNvSpPr>
            <a:spLocks/>
          </p:cNvSpPr>
          <p:nvPr/>
        </p:nvSpPr>
        <p:spPr bwMode="auto">
          <a:xfrm rot="16200000">
            <a:off x="7536236" y="2888256"/>
            <a:ext cx="160348" cy="5950779"/>
          </a:xfrm>
          <a:prstGeom prst="leftBrace">
            <a:avLst>
              <a:gd name="adj1" fmla="val 256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5916439" y="6034434"/>
            <a:ext cx="3702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Time-varying properties</a:t>
            </a:r>
          </a:p>
        </p:txBody>
      </p:sp>
    </p:spTree>
    <p:extLst>
      <p:ext uri="{BB962C8B-B14F-4D97-AF65-F5344CB8AC3E}">
        <p14:creationId xmlns:p14="http://schemas.microsoft.com/office/powerpoint/2010/main" val="21966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Bounds and priors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parameters bounded</a:t>
            </a:r>
          </a:p>
          <a:p>
            <a:pPr eaLnBrk="1" hangingPunct="1"/>
            <a:r>
              <a:rPr lang="en-US" altLang="en-US"/>
              <a:t>Prior options: uniform, normal, lognormal, symmetric and non-symmetric beta,</a:t>
            </a:r>
            <a:br>
              <a:rPr lang="en-US" altLang="en-US"/>
            </a:br>
            <a:r>
              <a:rPr lang="en-US" altLang="en-US"/>
              <a:t>or no prior (=uniform)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4100" name="Picture 5" descr="Y:\h_itaylor\SS\course\Prior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1981200"/>
            <a:ext cx="803943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3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 bounds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28371"/>
            <a:ext cx="114300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Optional penalty applied to all parameters</a:t>
            </a:r>
          </a:p>
          <a:p>
            <a:pPr eaLnBrk="1" hangingPunct="1"/>
            <a:r>
              <a:rPr lang="en-US" altLang="en-US" dirty="0"/>
              <a:t>Keeps ADMB from getting stuck on bounds</a:t>
            </a:r>
          </a:p>
          <a:p>
            <a:pPr eaLnBrk="1" hangingPunct="1"/>
            <a:r>
              <a:rPr lang="en-US" altLang="en-US" dirty="0"/>
              <a:t>Acts along with user-specified priors</a:t>
            </a:r>
          </a:p>
          <a:p>
            <a:pPr eaLnBrk="1" hangingPunct="1"/>
            <a:r>
              <a:rPr lang="en-US" altLang="en-US" dirty="0"/>
              <a:t>Equivalent to symmetric beta with shape parameter = 0.001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5124" name="Picture 5" descr="Y:\h_itaylor\SS\course\SoftBound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33" y="3505200"/>
            <a:ext cx="9635134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7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Temporal variation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81200" y="806450"/>
            <a:ext cx="7783514" cy="6051551"/>
            <a:chOff x="2438400" y="1187450"/>
            <a:chExt cx="7326314" cy="5670551"/>
          </a:xfrm>
        </p:grpSpPr>
        <p:pic>
          <p:nvPicPr>
            <p:cNvPr id="6147" name="Picture 5" descr="parm_walk_plo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4295776"/>
              <a:ext cx="3373438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6" descr="parm_dev_plo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474789"/>
              <a:ext cx="3373438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1" y="4294188"/>
              <a:ext cx="3363913" cy="2557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6150" name="Picture 7" descr="parm_block_plo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1" y="1474788"/>
              <a:ext cx="3363913" cy="2557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" name="Text Box 8"/>
            <p:cNvSpPr txBox="1">
              <a:spLocks noChangeArrowheads="1"/>
            </p:cNvSpPr>
            <p:nvPr/>
          </p:nvSpPr>
          <p:spPr bwMode="auto">
            <a:xfrm>
              <a:off x="2774951" y="1187450"/>
              <a:ext cx="33766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400" dirty="0">
                  <a:latin typeface="Calibri" charset="0"/>
                  <a:ea typeface="ヒラギノ角ゴ Pro W3" charset="0"/>
                </a:rPr>
                <a:t>Deviations </a:t>
              </a:r>
              <a:r>
                <a:rPr lang="en-US" altLang="en-US" sz="2000" dirty="0">
                  <a:latin typeface="Calibri" charset="0"/>
                  <a:ea typeface="ヒラギノ角ゴ Pro W3" charset="0"/>
                </a:rPr>
                <a:t>(</a:t>
              </a:r>
              <a:r>
                <a:rPr lang="en-US" altLang="en-US" sz="2000" i="1" dirty="0">
                  <a:latin typeface="Calibri" charset="0"/>
                  <a:ea typeface="ヒラギノ角ゴ Pro W3" charset="0"/>
                </a:rPr>
                <a:t>N</a:t>
              </a:r>
              <a:r>
                <a:rPr lang="en-US" altLang="en-US" sz="2000" dirty="0">
                  <a:latin typeface="Calibri" charset="0"/>
                  <a:ea typeface="ヒラギノ角ゴ Pro W3" charset="0"/>
                </a:rPr>
                <a:t> std. dev. pars.)</a:t>
              </a:r>
            </a:p>
          </p:txBody>
        </p:sp>
        <p:sp>
          <p:nvSpPr>
            <p:cNvPr id="6152" name="Text Box 10"/>
            <p:cNvSpPr txBox="1">
              <a:spLocks noChangeArrowheads="1"/>
            </p:cNvSpPr>
            <p:nvPr/>
          </p:nvSpPr>
          <p:spPr bwMode="auto">
            <a:xfrm>
              <a:off x="2743201" y="3962400"/>
              <a:ext cx="4010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400" dirty="0">
                  <a:latin typeface="Calibri" charset="0"/>
                  <a:ea typeface="ヒラギノ角ゴ Pro W3" charset="0"/>
                </a:rPr>
                <a:t>Random walk </a:t>
              </a:r>
              <a:r>
                <a:rPr lang="en-US" altLang="en-US" sz="2000" dirty="0">
                  <a:latin typeface="Calibri" charset="0"/>
                  <a:ea typeface="ヒラギノ角ゴ Pro W3" charset="0"/>
                </a:rPr>
                <a:t>(</a:t>
              </a:r>
              <a:r>
                <a:rPr lang="en-US" altLang="en-US" sz="2000" i="1" dirty="0">
                  <a:latin typeface="Calibri" charset="0"/>
                  <a:ea typeface="ヒラギノ角ゴ Pro W3" charset="0"/>
                </a:rPr>
                <a:t>N </a:t>
              </a:r>
              <a:r>
                <a:rPr lang="en-US" altLang="en-US" sz="2000" dirty="0">
                  <a:latin typeface="Calibri" charset="0"/>
                  <a:ea typeface="ヒラギノ角ゴ Pro W3" charset="0"/>
                </a:rPr>
                <a:t>-1 std. dev. pars.)</a:t>
              </a:r>
            </a:p>
          </p:txBody>
        </p:sp>
        <p:sp>
          <p:nvSpPr>
            <p:cNvPr id="6153" name="Text Box 11"/>
            <p:cNvSpPr txBox="1">
              <a:spLocks noChangeArrowheads="1"/>
            </p:cNvSpPr>
            <p:nvPr/>
          </p:nvSpPr>
          <p:spPr bwMode="auto">
            <a:xfrm>
              <a:off x="6762750" y="1187450"/>
              <a:ext cx="27955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latin typeface="Calibri" charset="0"/>
                  <a:ea typeface="ヒラギノ角ゴ Pro W3" charset="0"/>
                </a:rPr>
                <a:t>Blocks </a:t>
              </a:r>
              <a:r>
                <a:rPr lang="en-US" altLang="en-US" sz="2000">
                  <a:latin typeface="Calibri" charset="0"/>
                  <a:ea typeface="ヒラギノ角ゴ Pro W3" charset="0"/>
                </a:rPr>
                <a:t>(1 par. per block)</a:t>
              </a:r>
            </a:p>
          </p:txBody>
        </p:sp>
        <p:sp>
          <p:nvSpPr>
            <p:cNvPr id="6154" name="Text Box 12"/>
            <p:cNvSpPr txBox="1">
              <a:spLocks noChangeArrowheads="1"/>
            </p:cNvSpPr>
            <p:nvPr/>
          </p:nvSpPr>
          <p:spPr bwMode="auto">
            <a:xfrm>
              <a:off x="6762750" y="3962400"/>
              <a:ext cx="18303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latin typeface="Calibri" charset="0"/>
                  <a:ea typeface="ヒラギノ角ゴ Pro W3" charset="0"/>
                </a:rPr>
                <a:t>Trend </a:t>
              </a:r>
              <a:r>
                <a:rPr lang="en-US" altLang="en-US" sz="2000">
                  <a:latin typeface="Calibri" charset="0"/>
                  <a:ea typeface="ヒラギノ角ゴ Pro W3" charset="0"/>
                </a:rPr>
                <a:t>(3 pars.)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1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Temporal variation: blocks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Requires conditional input </a:t>
            </a:r>
            <a:br>
              <a:rPr lang="en-US" altLang="en-US" dirty="0"/>
            </a:br>
            <a:r>
              <a:rPr lang="en-US" altLang="en-US" dirty="0"/>
              <a:t>for extra parameters lines </a:t>
            </a:r>
            <a:br>
              <a:rPr lang="en-US" altLang="en-US" dirty="0"/>
            </a:br>
            <a:r>
              <a:rPr lang="en-US" altLang="en-US" dirty="0"/>
              <a:t>(same as other variation types)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Fixed time intervals specified in control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Additional parameters may be: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Multiplicative offset from base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Additive offset from base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Replace base value for interval of years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May have random walk from one block to next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7172" name="Picture 7" descr="parm_block_p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214" y="1198562"/>
            <a:ext cx="4740986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2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9982200" cy="11430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Temporal variation: deviations</a:t>
            </a:r>
          </a:p>
        </p:txBody>
      </p:sp>
      <p:pic>
        <p:nvPicPr>
          <p:cNvPr id="8195" name="Picture 6" descr="parm_dev_p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4800"/>
            <a:ext cx="3886200" cy="29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228600" y="3574181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en-US" sz="3600" dirty="0">
                <a:latin typeface="+mj-lt"/>
              </a:rPr>
              <a:t>Temporal variation: random walk</a:t>
            </a:r>
          </a:p>
        </p:txBody>
      </p:sp>
      <p:pic>
        <p:nvPicPr>
          <p:cNvPr id="8197" name="Picture 5" descr="parm_walk_pl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248" y="3897767"/>
            <a:ext cx="3742151" cy="284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40584"/>
            <a:ext cx="60960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Type </a:t>
            </a:r>
            <a:r>
              <a:rPr lang="en-US" altLang="en-US" dirty="0"/>
              <a:t>(</a:t>
            </a:r>
            <a:r>
              <a:rPr lang="en-US" altLang="en-US" dirty="0" err="1"/>
              <a:t>base+dev</a:t>
            </a:r>
            <a:r>
              <a:rPr lang="en-US" altLang="en-US" dirty="0"/>
              <a:t> or </a:t>
            </a:r>
            <a:r>
              <a:rPr lang="en-US" altLang="en-US" dirty="0" err="1"/>
              <a:t>base</a:t>
            </a:r>
            <a:r>
              <a:rPr lang="en-US" altLang="en-US" dirty="0" err="1">
                <a:ea typeface="Arial" charset="0"/>
                <a:cs typeface="Arial" charset="0"/>
              </a:rPr>
              <a:t>∙</a:t>
            </a:r>
            <a:r>
              <a:rPr lang="en-US" altLang="en-US" i="1" dirty="0" err="1"/>
              <a:t>e</a:t>
            </a:r>
            <a:r>
              <a:rPr lang="en-US" altLang="en-US" baseline="30000" dirty="0" err="1"/>
              <a:t>dev</a:t>
            </a:r>
            <a:r>
              <a:rPr lang="en-US" altLang="en-US" dirty="0"/>
              <a:t>)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Start and end </a:t>
            </a:r>
            <a:r>
              <a:rPr lang="en-US" altLang="en-US" dirty="0" smtClean="0"/>
              <a:t>years 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Normal distribution penalty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Not </a:t>
            </a:r>
            <a:r>
              <a:rPr lang="en-US" altLang="en-US" sz="2800" dirty="0" smtClean="0"/>
              <a:t>sum-to-zero constraint</a:t>
            </a:r>
            <a:endParaRPr lang="en-US" altLang="en-US" sz="2800" dirty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95614" y="4553602"/>
            <a:ext cx="6081386" cy="215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Similar to deviations, </a:t>
            </a:r>
            <a:br>
              <a:rPr lang="en-US" altLang="en-US" sz="2800" dirty="0"/>
            </a:br>
            <a:r>
              <a:rPr lang="en-US" altLang="en-US" sz="2800" dirty="0"/>
              <a:t>but one </a:t>
            </a:r>
            <a:r>
              <a:rPr lang="en-US" altLang="en-US" sz="2800" dirty="0" smtClean="0"/>
              <a:t>less </a:t>
            </a:r>
            <a:r>
              <a:rPr lang="en-US" altLang="en-US" sz="2800" dirty="0"/>
              <a:t>parameter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Parameters represent differences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Normal distribution penalty</a:t>
            </a:r>
          </a:p>
        </p:txBody>
      </p:sp>
    </p:spTree>
    <p:extLst>
      <p:ext uri="{BB962C8B-B14F-4D97-AF65-F5344CB8AC3E}">
        <p14:creationId xmlns:p14="http://schemas.microsoft.com/office/powerpoint/2010/main" val="304944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19200"/>
            <a:ext cx="6096000" cy="463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Temporal variation: trends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990600"/>
            <a:ext cx="5384800" cy="5410200"/>
          </a:xfrm>
        </p:spPr>
        <p:txBody>
          <a:bodyPr/>
          <a:lstStyle/>
          <a:p>
            <a:pPr eaLnBrk="1" hangingPunct="1"/>
            <a:r>
              <a:rPr lang="en-US" altLang="en-US" dirty="0"/>
              <a:t>Only 3 parameters</a:t>
            </a:r>
          </a:p>
          <a:p>
            <a:pPr eaLnBrk="1" hangingPunct="1"/>
            <a:r>
              <a:rPr lang="en-US" altLang="en-US" dirty="0"/>
              <a:t>Smooth alternative to blocks for </a:t>
            </a:r>
            <a:br>
              <a:rPr lang="en-US" altLang="en-US" dirty="0"/>
            </a:br>
            <a:r>
              <a:rPr lang="en-US" altLang="en-US" dirty="0"/>
              <a:t>cases that don’t support many </a:t>
            </a:r>
            <a:br>
              <a:rPr lang="en-US" altLang="en-US" dirty="0"/>
            </a:br>
            <a:r>
              <a:rPr lang="en-US" altLang="en-US" dirty="0"/>
              <a:t>parameters</a:t>
            </a:r>
          </a:p>
          <a:p>
            <a:pPr eaLnBrk="1" hangingPunct="1"/>
            <a:r>
              <a:rPr lang="en-US" altLang="en-US" dirty="0"/>
              <a:t>Final value may be offset from base or new value</a:t>
            </a:r>
          </a:p>
        </p:txBody>
      </p:sp>
    </p:spTree>
    <p:extLst>
      <p:ext uri="{BB962C8B-B14F-4D97-AF65-F5344CB8AC3E}">
        <p14:creationId xmlns:p14="http://schemas.microsoft.com/office/powerpoint/2010/main" val="28289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Parameter as function of covariate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Environmental variable: </a:t>
            </a:r>
            <a:r>
              <a:rPr lang="en-US" altLang="en-US" i="1"/>
              <a:t>E</a:t>
            </a:r>
            <a:r>
              <a:rPr lang="en-US" altLang="en-US" i="1" baseline="-25000"/>
              <a:t>y</a:t>
            </a:r>
            <a:endParaRPr lang="en-US" altLang="en-US" baseline="-25000"/>
          </a:p>
          <a:p>
            <a:pPr lvl="1" eaLnBrk="1" hangingPunct="1"/>
            <a:r>
              <a:rPr lang="en-US" altLang="en-US"/>
              <a:t>Par</a:t>
            </a:r>
            <a:r>
              <a:rPr lang="en-US" altLang="en-US" i="1" baseline="-25000"/>
              <a:t>y</a:t>
            </a:r>
            <a:r>
              <a:rPr lang="en-US" altLang="en-US"/>
              <a:t> = base+link</a:t>
            </a:r>
            <a:r>
              <a:rPr lang="en-US" altLang="en-US">
                <a:ea typeface="Arial" charset="0"/>
                <a:cs typeface="Arial" charset="0"/>
              </a:rPr>
              <a:t>∙</a:t>
            </a:r>
            <a:r>
              <a:rPr lang="en-US" altLang="en-US" i="1"/>
              <a:t>E</a:t>
            </a:r>
            <a:r>
              <a:rPr lang="en-US" altLang="en-US" i="1" baseline="-25000"/>
              <a:t>y</a:t>
            </a:r>
            <a:r>
              <a:rPr lang="en-US" altLang="en-US"/>
              <a:t> or base</a:t>
            </a:r>
            <a:r>
              <a:rPr lang="en-US" altLang="en-US">
                <a:ea typeface="Arial" charset="0"/>
                <a:cs typeface="Arial" charset="0"/>
              </a:rPr>
              <a:t>∙</a:t>
            </a:r>
            <a:r>
              <a:rPr lang="en-US" altLang="en-US" i="1"/>
              <a:t>e</a:t>
            </a:r>
            <a:r>
              <a:rPr lang="en-US" altLang="en-US" i="1" baseline="30000"/>
              <a:t>Ey</a:t>
            </a:r>
          </a:p>
          <a:p>
            <a:pPr lvl="1" eaLnBrk="1" hangingPunct="1"/>
            <a:r>
              <a:rPr lang="en-US" altLang="en-US"/>
              <a:t>May be combined with other options </a:t>
            </a:r>
            <a:br>
              <a:rPr lang="en-US" altLang="en-US"/>
            </a:br>
            <a:r>
              <a:rPr lang="en-US" altLang="en-US"/>
              <a:t>(i.e. deviations around environmental index)</a:t>
            </a:r>
          </a:p>
          <a:p>
            <a:pPr eaLnBrk="1" hangingPunct="1"/>
            <a:r>
              <a:rPr lang="en-US" altLang="en-US"/>
              <a:t>Covariate relationship to be used in future versions of SS for density dependence:</a:t>
            </a:r>
          </a:p>
          <a:p>
            <a:pPr lvl="1" eaLnBrk="1" hangingPunct="1"/>
            <a:r>
              <a:rPr lang="en-US" altLang="en-US"/>
              <a:t>Mortality parameters as a function of biomass</a:t>
            </a:r>
          </a:p>
        </p:txBody>
      </p:sp>
    </p:spTree>
    <p:extLst>
      <p:ext uri="{BB962C8B-B14F-4D97-AF65-F5344CB8AC3E}">
        <p14:creationId xmlns:p14="http://schemas.microsoft.com/office/powerpoint/2010/main" val="37213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6249</TotalTime>
  <Words>347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ヒラギノ角ゴ Pro W3</vt:lpstr>
      <vt:lpstr>Office Theme</vt:lpstr>
      <vt:lpstr>Parameters</vt:lpstr>
      <vt:lpstr>Parameter elements</vt:lpstr>
      <vt:lpstr>Bounds and priors</vt:lpstr>
      <vt:lpstr>Soft bounds</vt:lpstr>
      <vt:lpstr>Temporal variation</vt:lpstr>
      <vt:lpstr>Temporal variation: blocks</vt:lpstr>
      <vt:lpstr>Temporal variation: deviations</vt:lpstr>
      <vt:lpstr>Temporal variation: trends</vt:lpstr>
      <vt:lpstr>Parameter as function of covariate</vt:lpstr>
      <vt:lpstr>Keeping time-varying  parameters within bounds</vt:lpstr>
      <vt:lpstr>Offsets from other parameters</vt:lpstr>
      <vt:lpstr>Example: Double normal selectivity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Hake MSE</dc:title>
  <dc:creator>Allan C. Hicks</dc:creator>
  <cp:lastModifiedBy>Allan Hicks</cp:lastModifiedBy>
  <cp:revision>254</cp:revision>
  <dcterms:created xsi:type="dcterms:W3CDTF">2014-10-18T00:57:01Z</dcterms:created>
  <dcterms:modified xsi:type="dcterms:W3CDTF">2016-03-22T16:33:28Z</dcterms:modified>
</cp:coreProperties>
</file>