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57" r:id="rId5"/>
    <p:sldId id="269" r:id="rId6"/>
    <p:sldId id="270" r:id="rId7"/>
    <p:sldId id="271" r:id="rId8"/>
    <p:sldId id="25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4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9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4346-6A6A-493D-8496-A345258F43F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4346-6A6A-493D-8496-A345258F43F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CED1-48D0-49A4-BB60-A7063A39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lab.ncep.noaa.gov/h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/>
          </a:bodyPr>
          <a:lstStyle/>
          <a:p>
            <a:r>
              <a:rPr lang="en-US" dirty="0" smtClean="0"/>
              <a:t>Stock Synthesis</a:t>
            </a:r>
            <a:br>
              <a:rPr lang="en-US" dirty="0" smtClean="0"/>
            </a:br>
            <a:r>
              <a:rPr lang="en-US" dirty="0" smtClean="0"/>
              <a:t>Version 3.30beta</a:t>
            </a:r>
            <a:br>
              <a:rPr lang="en-US" dirty="0" smtClean="0"/>
            </a:br>
            <a:r>
              <a:rPr lang="en-US" dirty="0" smtClean="0"/>
              <a:t>Initial Release – May 16, 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3619500"/>
            <a:ext cx="33813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5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Fleets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Previously, fishing fleets were listed first, followed by survey only fleets. Input of catch was only associated with fishing fleets and there was an option for a fishing fleet to be designated as "bycatch only" such that the input catch values were </a:t>
            </a:r>
            <a:r>
              <a:rPr lang="en-US" dirty="0" smtClean="0"/>
              <a:t>ignored.</a:t>
            </a:r>
          </a:p>
          <a:p>
            <a:r>
              <a:rPr lang="en-US" dirty="0" smtClean="0"/>
              <a:t>A </a:t>
            </a:r>
            <a:r>
              <a:rPr lang="en-US" dirty="0"/>
              <a:t>problem with this approach is that addition or subtraction of a fishing fleet required renumbering the "fleet" ID on data for all higher numbered fleets and surveys.</a:t>
            </a:r>
          </a:p>
          <a:p>
            <a:r>
              <a:rPr lang="en-US" dirty="0"/>
              <a:t>Solution </a:t>
            </a:r>
            <a:r>
              <a:rPr lang="en-US" dirty="0" smtClean="0"/>
              <a:t>– Fishing and survey fleets can be in any order and each </a:t>
            </a:r>
            <a:r>
              <a:rPr lang="en-US" dirty="0"/>
              <a:t>has a specified fleet type.</a:t>
            </a:r>
          </a:p>
          <a:p>
            <a:r>
              <a:rPr lang="en-US" dirty="0" smtClean="0"/>
              <a:t>Fleet types:  1=catch </a:t>
            </a:r>
            <a:r>
              <a:rPr lang="en-US" dirty="0"/>
              <a:t>fleet, </a:t>
            </a:r>
            <a:r>
              <a:rPr lang="en-US" dirty="0" smtClean="0"/>
              <a:t>2=bycatch </a:t>
            </a:r>
            <a:r>
              <a:rPr lang="en-US" dirty="0"/>
              <a:t>only, </a:t>
            </a:r>
            <a:r>
              <a:rPr lang="en-US" dirty="0" smtClean="0"/>
              <a:t>3=survey</a:t>
            </a:r>
            <a:r>
              <a:rPr lang="en-US" dirty="0"/>
              <a:t>. Future types can be: environment, predator, ignore.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Fleet input is rotated to row-orientation and now looks like:</a:t>
            </a:r>
          </a:p>
          <a:p>
            <a:pPr marL="0" indent="0">
              <a:buNone/>
            </a:pPr>
            <a:r>
              <a:rPr lang="en-US" dirty="0"/>
              <a:t>3 #_</a:t>
            </a:r>
            <a:r>
              <a:rPr lang="en-US" dirty="0" err="1"/>
              <a:t>Nfleets</a:t>
            </a:r>
            <a:r>
              <a:rPr lang="en-US" dirty="0"/>
              <a:t> (including surveys)</a:t>
            </a:r>
          </a:p>
          <a:p>
            <a:pPr marL="0" indent="0">
              <a:buNone/>
            </a:pPr>
            <a:r>
              <a:rPr lang="en-US" dirty="0"/>
              <a:t>#_</a:t>
            </a:r>
            <a:r>
              <a:rPr lang="en-US" dirty="0" err="1"/>
              <a:t>fleet_type</a:t>
            </a:r>
            <a:r>
              <a:rPr lang="en-US" dirty="0"/>
              <a:t>: 1=catch fleet; 2=bycatch only fleet; 3=survey; 4=ignore </a:t>
            </a:r>
          </a:p>
          <a:p>
            <a:pPr marL="0" indent="0">
              <a:buNone/>
            </a:pPr>
            <a:r>
              <a:rPr lang="en-US" dirty="0"/>
              <a:t>#_</a:t>
            </a:r>
            <a:r>
              <a:rPr lang="en-US" dirty="0" err="1"/>
              <a:t>survey_timing</a:t>
            </a:r>
            <a:r>
              <a:rPr lang="en-US" dirty="0"/>
              <a:t>: -1=for use of catch-at-age to override the month value associated with a datum </a:t>
            </a:r>
          </a:p>
          <a:p>
            <a:pPr marL="0" indent="0">
              <a:buNone/>
            </a:pPr>
            <a:r>
              <a:rPr lang="en-US" dirty="0"/>
              <a:t>#_</a:t>
            </a:r>
            <a:r>
              <a:rPr lang="en-US" dirty="0" err="1"/>
              <a:t>fleet_area</a:t>
            </a:r>
            <a:r>
              <a:rPr lang="en-US" dirty="0"/>
              <a:t>: area the fleet/survey operates in </a:t>
            </a:r>
          </a:p>
          <a:p>
            <a:pPr marL="0" indent="0">
              <a:buNone/>
            </a:pPr>
            <a:r>
              <a:rPr lang="en-US" dirty="0"/>
              <a:t>#_units of catch: 1=bio; 2=</a:t>
            </a:r>
            <a:r>
              <a:rPr lang="en-US" dirty="0" err="1"/>
              <a:t>num</a:t>
            </a:r>
            <a:r>
              <a:rPr lang="en-US" dirty="0"/>
              <a:t> (ignored for surveys; their units read later)</a:t>
            </a:r>
          </a:p>
          <a:p>
            <a:pPr marL="0" indent="0">
              <a:buNone/>
            </a:pPr>
            <a:r>
              <a:rPr lang="en-US" dirty="0" smtClean="0"/>
              <a:t>#_</a:t>
            </a:r>
            <a:r>
              <a:rPr lang="en-US" dirty="0" err="1"/>
              <a:t>need_catch_mult</a:t>
            </a:r>
            <a:r>
              <a:rPr lang="en-US" dirty="0"/>
              <a:t>: new feature to create a fleet-specific, time-variable parameter to rescale catch</a:t>
            </a:r>
          </a:p>
          <a:p>
            <a:pPr marL="0" indent="0">
              <a:buNone/>
            </a:pPr>
            <a:r>
              <a:rPr lang="en-US" dirty="0"/>
              <a:t>#_</a:t>
            </a:r>
            <a:r>
              <a:rPr lang="en-US" dirty="0" err="1"/>
              <a:t>fleetname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#_</a:t>
            </a:r>
            <a:r>
              <a:rPr lang="en-US" dirty="0" err="1"/>
              <a:t>fleet_type</a:t>
            </a:r>
            <a:r>
              <a:rPr lang="en-US" dirty="0"/>
              <a:t>, timing, area, units, </a:t>
            </a:r>
            <a:r>
              <a:rPr lang="en-US" dirty="0" err="1"/>
              <a:t>need_catch_mult</a:t>
            </a:r>
            <a:r>
              <a:rPr lang="en-US" dirty="0"/>
              <a:t> </a:t>
            </a:r>
            <a:r>
              <a:rPr lang="en-US" dirty="0" err="1"/>
              <a:t>fleetname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1 0.5 1 1 0 FISHERY1  # 1</a:t>
            </a:r>
          </a:p>
          <a:p>
            <a:pPr marL="0" indent="0">
              <a:buNone/>
            </a:pPr>
            <a:r>
              <a:rPr lang="en-US" dirty="0"/>
              <a:t> 3 0.5 1 2 0 SURVEY1  # 2</a:t>
            </a:r>
          </a:p>
          <a:p>
            <a:pPr marL="0" indent="0">
              <a:buNone/>
            </a:pPr>
            <a:r>
              <a:rPr lang="en-US" dirty="0"/>
              <a:t> 3 0.5 1 2 0 SURVEY2  #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5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Multiplier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If you worked in the SE, you would know why this is added…….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Implement </a:t>
            </a:r>
            <a:r>
              <a:rPr lang="en-US" dirty="0" err="1"/>
              <a:t>catch_mult</a:t>
            </a:r>
            <a:r>
              <a:rPr lang="en-US" dirty="0"/>
              <a:t>(</a:t>
            </a:r>
            <a:r>
              <a:rPr lang="en-US" dirty="0" err="1"/>
              <a:t>y,f</a:t>
            </a:r>
            <a:r>
              <a:rPr lang="en-US" dirty="0"/>
              <a:t>) as a fleet-specific multiplier of </a:t>
            </a:r>
            <a:r>
              <a:rPr lang="en-US" dirty="0" smtClean="0"/>
              <a:t>catch;</a:t>
            </a:r>
            <a:endParaRPr lang="en-US" dirty="0"/>
          </a:p>
          <a:p>
            <a:r>
              <a:rPr lang="en-US" dirty="0"/>
              <a:t>A flag in </a:t>
            </a:r>
            <a:r>
              <a:rPr lang="en-US" dirty="0" err="1"/>
              <a:t>fleet_setup</a:t>
            </a:r>
            <a:r>
              <a:rPr lang="en-US" dirty="0"/>
              <a:t> indicates which fleets are requesting a </a:t>
            </a:r>
            <a:r>
              <a:rPr lang="en-US" dirty="0" err="1" smtClean="0"/>
              <a:t>catch_multiplier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It has year-specific, not season-specific time-varying </a:t>
            </a:r>
            <a:r>
              <a:rPr lang="en-US" dirty="0" smtClean="0"/>
              <a:t>capabilities;</a:t>
            </a:r>
            <a:endParaRPr lang="en-US" dirty="0"/>
          </a:p>
          <a:p>
            <a:r>
              <a:rPr lang="en-US" dirty="0"/>
              <a:t>Do this as a </a:t>
            </a:r>
            <a:r>
              <a:rPr lang="en-US" dirty="0" err="1"/>
              <a:t>MGparm</a:t>
            </a:r>
            <a:r>
              <a:rPr lang="en-US" dirty="0"/>
              <a:t>, so can inherit all time-varying characteristics of </a:t>
            </a:r>
            <a:r>
              <a:rPr lang="en-US" dirty="0" err="1" smtClean="0"/>
              <a:t>Mgparms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catch_like</a:t>
            </a:r>
            <a:r>
              <a:rPr lang="en-US" dirty="0"/>
              <a:t> calculation, expected catch is multiplied by </a:t>
            </a:r>
            <a:r>
              <a:rPr lang="en-US" dirty="0" err="1"/>
              <a:t>catch_mult</a:t>
            </a:r>
            <a:r>
              <a:rPr lang="en-US" dirty="0"/>
              <a:t>(</a:t>
            </a:r>
            <a:r>
              <a:rPr lang="en-US" dirty="0" err="1"/>
              <a:t>y,f</a:t>
            </a:r>
            <a:r>
              <a:rPr lang="en-US" dirty="0"/>
              <a:t>) before being compared to the observed retained catch, so a value of 1.1 means that the observed catch has overestimated actual catch by 10</a:t>
            </a:r>
            <a:r>
              <a:rPr lang="en-US" dirty="0" smtClean="0"/>
              <a:t>%;</a:t>
            </a:r>
            <a:endParaRPr lang="en-US" dirty="0"/>
          </a:p>
          <a:p>
            <a:r>
              <a:rPr lang="en-US" dirty="0"/>
              <a:t>Also implement in Pope's and hybrid F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73355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Bycatch Fleets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currently </a:t>
            </a:r>
            <a:r>
              <a:rPr lang="en-US" dirty="0"/>
              <a:t>bycatch fleets </a:t>
            </a:r>
            <a:r>
              <a:rPr lang="en-US" dirty="0" smtClean="0"/>
              <a:t>must use </a:t>
            </a:r>
            <a:r>
              <a:rPr lang="en-US" dirty="0" err="1" smtClean="0"/>
              <a:t>F_Method</a:t>
            </a:r>
            <a:r>
              <a:rPr lang="en-US" dirty="0" smtClean="0"/>
              <a:t>=2 and are excluded </a:t>
            </a:r>
            <a:r>
              <a:rPr lang="en-US" dirty="0"/>
              <a:t>from the catch </a:t>
            </a:r>
            <a:r>
              <a:rPr lang="en-US" dirty="0" err="1" smtClean="0"/>
              <a:t>logL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bycatch fleets have selectivity and retention functions, so even though they are considered to have unknown catch levels, this does not mean that their calculated retained catch is zero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Add option so </a:t>
            </a:r>
            <a:r>
              <a:rPr lang="en-US" dirty="0"/>
              <a:t>that bycatch only fleet:</a:t>
            </a:r>
          </a:p>
          <a:p>
            <a:pPr marL="0" indent="0">
              <a:buNone/>
            </a:pPr>
            <a:r>
              <a:rPr lang="en-US" dirty="0"/>
              <a:t>(a) can have retained and discarded catch calculated normally, or </a:t>
            </a:r>
          </a:p>
          <a:p>
            <a:pPr marL="0" indent="0">
              <a:buNone/>
            </a:pPr>
            <a:r>
              <a:rPr lang="en-US" dirty="0"/>
              <a:t>(b) all their catch will be assigned to discard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Because </a:t>
            </a:r>
            <a:r>
              <a:rPr lang="en-US" dirty="0"/>
              <a:t>MSY and Yield per recruit are calculated in terms of dead catch, they currently include catch from bycatch fleets.  provide </a:t>
            </a:r>
            <a:r>
              <a:rPr lang="en-US" dirty="0" smtClean="0"/>
              <a:t>option such </a:t>
            </a:r>
            <a:r>
              <a:rPr lang="en-US" dirty="0"/>
              <a:t>that:</a:t>
            </a:r>
          </a:p>
          <a:p>
            <a:pPr marL="0" indent="0">
              <a:buNone/>
            </a:pPr>
            <a:r>
              <a:rPr lang="en-US" dirty="0"/>
              <a:t>(a) bycatch only fleets are treated normally in benchmark and forecast</a:t>
            </a:r>
          </a:p>
          <a:p>
            <a:pPr marL="0" indent="0">
              <a:buNone/>
            </a:pPr>
            <a:r>
              <a:rPr lang="en-US" dirty="0"/>
              <a:t>(b) F for bycatch only fleets is kept constant in benchmark and forecast, so is not included in any forecast </a:t>
            </a:r>
            <a:r>
              <a:rPr lang="en-US" dirty="0" err="1"/>
              <a:t>cap&amp;allocation</a:t>
            </a:r>
            <a:r>
              <a:rPr lang="en-US" dirty="0"/>
              <a:t> calculations.  It will not be part of ABC, but it will still be calculated and reported.  </a:t>
            </a:r>
            <a:r>
              <a:rPr lang="en-US" dirty="0" smtClean="0"/>
              <a:t>The </a:t>
            </a:r>
            <a:r>
              <a:rPr lang="en-US" dirty="0"/>
              <a:t>level of F for bycatch only fleets will then need to be set as a constant, or calculated as </a:t>
            </a:r>
            <a:r>
              <a:rPr lang="en-US" dirty="0" smtClean="0"/>
              <a:t>a mean </a:t>
            </a:r>
            <a:r>
              <a:rPr lang="en-US" dirty="0"/>
              <a:t>from a range of specified </a:t>
            </a:r>
            <a:r>
              <a:rPr lang="en-US" dirty="0" smtClean="0"/>
              <a:t>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Seasons for Initial Eq.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can read 3.24 files in old format</a:t>
            </a:r>
          </a:p>
          <a:p>
            <a:r>
              <a:rPr lang="en-US" dirty="0" smtClean="0"/>
              <a:t>New format is: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743200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#_</a:t>
            </a:r>
            <a:r>
              <a:rPr lang="en-US" dirty="0" err="1"/>
              <a:t>N_lines_of_catch_to_read</a:t>
            </a:r>
            <a:endParaRPr lang="en-US" dirty="0"/>
          </a:p>
          <a:p>
            <a:r>
              <a:rPr lang="en-US" dirty="0"/>
              <a:t>#_</a:t>
            </a:r>
            <a:r>
              <a:rPr lang="en-US" dirty="0" err="1"/>
              <a:t>catch_biomass</a:t>
            </a:r>
            <a:r>
              <a:rPr lang="en-US" dirty="0"/>
              <a:t>(</a:t>
            </a:r>
            <a:r>
              <a:rPr lang="en-US" dirty="0" err="1"/>
              <a:t>mtons</a:t>
            </a:r>
            <a:r>
              <a:rPr lang="en-US" dirty="0"/>
              <a:t>):_</a:t>
            </a:r>
            <a:r>
              <a:rPr lang="en-US" dirty="0" err="1"/>
              <a:t>columns_are_year,season,fleets</a:t>
            </a:r>
            <a:r>
              <a:rPr lang="en-US" dirty="0"/>
              <a:t>(including surveys with no catch</a:t>
            </a:r>
            <a:r>
              <a:rPr lang="en-US" dirty="0" smtClean="0"/>
              <a:t>); -999 for initial equilibrium</a:t>
            </a:r>
            <a:endParaRPr lang="en-US" dirty="0"/>
          </a:p>
          <a:p>
            <a:r>
              <a:rPr lang="en-US" dirty="0"/>
              <a:t>-999 1  0 0 0 0 0</a:t>
            </a:r>
          </a:p>
          <a:p>
            <a:r>
              <a:rPr lang="en-US" dirty="0"/>
              <a:t>-999 2  0 0 0 0 0</a:t>
            </a:r>
          </a:p>
          <a:p>
            <a:r>
              <a:rPr lang="en-US" dirty="0"/>
              <a:t>-999 3  0 0 0 0 0</a:t>
            </a:r>
          </a:p>
          <a:p>
            <a:r>
              <a:rPr lang="en-US" dirty="0"/>
              <a:t>1971 1 0 0 0 0 0 </a:t>
            </a:r>
          </a:p>
          <a:p>
            <a:r>
              <a:rPr lang="en-US" dirty="0"/>
              <a:t>1971 2 0 0 0 0 0 </a:t>
            </a:r>
          </a:p>
          <a:p>
            <a:r>
              <a:rPr lang="en-US" dirty="0"/>
              <a:t>1971 3 0 0 0 0 0 </a:t>
            </a:r>
          </a:p>
          <a:p>
            <a:r>
              <a:rPr lang="en-US" dirty="0"/>
              <a:t>1972 1 23.8468 21.8865 23.2409 0 0 </a:t>
            </a:r>
          </a:p>
          <a:p>
            <a:r>
              <a:rPr lang="en-US" dirty="0"/>
              <a:t>1972 2 21.6049 21.3974 21.3956 0 0 </a:t>
            </a:r>
          </a:p>
          <a:p>
            <a:r>
              <a:rPr lang="en-US" dirty="0"/>
              <a:t>1972 3 21.9649 24.2593 21.4618 0 0 </a:t>
            </a:r>
          </a:p>
        </p:txBody>
      </p:sp>
    </p:spTree>
    <p:extLst>
      <p:ext uri="{BB962C8B-B14F-4D97-AF65-F5344CB8AC3E}">
        <p14:creationId xmlns:p14="http://schemas.microsoft.com/office/powerpoint/2010/main" val="288795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Starter.ss</a:t>
            </a:r>
            <a:r>
              <a:rPr lang="en-US" dirty="0" smtClean="0"/>
              <a:t> currently ends with 999</a:t>
            </a:r>
          </a:p>
          <a:p>
            <a:r>
              <a:rPr lang="en-US" dirty="0" smtClean="0"/>
              <a:t>SS GUI interprets </a:t>
            </a:r>
            <a:r>
              <a:rPr lang="en-US" dirty="0" smtClean="0"/>
              <a:t>this 999 to mean that rest of input files are in 3.24 input format</a:t>
            </a:r>
          </a:p>
          <a:p>
            <a:r>
              <a:rPr lang="en-US" dirty="0" smtClean="0"/>
              <a:t>Ss_trans.exe </a:t>
            </a:r>
            <a:r>
              <a:rPr lang="en-US" dirty="0" smtClean="0"/>
              <a:t>and ss.exe instead expect to read 3.30 at that point in the file.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ss_new</a:t>
            </a:r>
            <a:r>
              <a:rPr lang="en-US" dirty="0" smtClean="0"/>
              <a:t> files are in 3.30 format</a:t>
            </a:r>
          </a:p>
          <a:p>
            <a:r>
              <a:rPr lang="en-US" dirty="0" smtClean="0"/>
              <a:t>SS </a:t>
            </a:r>
            <a:r>
              <a:rPr lang="en-US" dirty="0" smtClean="0"/>
              <a:t>3.30 cannot read a ss3.par file produced by the 3.24 exe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2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en-US" dirty="0" err="1" smtClean="0"/>
              <a:t>Devs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Currently the se of the </a:t>
            </a:r>
            <a:r>
              <a:rPr lang="en-US" dirty="0" err="1" smtClean="0"/>
              <a:t>dev</a:t>
            </a:r>
            <a:r>
              <a:rPr lang="en-US" dirty="0" smtClean="0"/>
              <a:t> is a constant in the invoking long parameter line, and the options are a </a:t>
            </a:r>
            <a:r>
              <a:rPr lang="en-US" dirty="0" err="1" smtClean="0"/>
              <a:t>dev</a:t>
            </a:r>
            <a:r>
              <a:rPr lang="en-US" dirty="0" smtClean="0"/>
              <a:t> vector or a random walk vector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Mean-reverting random walk with parameters:</a:t>
            </a:r>
          </a:p>
          <a:p>
            <a:pPr marL="0" indent="0">
              <a:buNone/>
            </a:pPr>
            <a:r>
              <a:rPr lang="en-US" sz="1600" dirty="0"/>
              <a:t> //    =(1-rho)*mean + rho*</a:t>
            </a:r>
            <a:r>
              <a:rPr lang="en-US" sz="1600" dirty="0" err="1"/>
              <a:t>prevval</a:t>
            </a:r>
            <a:r>
              <a:rPr lang="en-US" sz="1600" dirty="0"/>
              <a:t> + </a:t>
            </a:r>
            <a:r>
              <a:rPr lang="en-US" sz="1600" dirty="0" err="1"/>
              <a:t>dev</a:t>
            </a:r>
            <a:r>
              <a:rPr lang="en-US" sz="1600" dirty="0"/>
              <a:t>   //  where mean = 0.0</a:t>
            </a:r>
          </a:p>
          <a:p>
            <a:pPr marL="0" indent="0">
              <a:buNone/>
            </a:pPr>
            <a:r>
              <a:rPr lang="en-US" sz="1600" dirty="0" err="1" smtClean="0"/>
              <a:t>MGparm_dev_rwalk</a:t>
            </a:r>
            <a:r>
              <a:rPr lang="en-US" sz="1600" dirty="0" smtClean="0"/>
              <a:t>(</a:t>
            </a:r>
            <a:r>
              <a:rPr lang="en-US" sz="1600" dirty="0" err="1" smtClean="0"/>
              <a:t>k,j</a:t>
            </a:r>
            <a:r>
              <a:rPr lang="en-US" sz="1600" dirty="0"/>
              <a:t>)=</a:t>
            </a:r>
            <a:r>
              <a:rPr lang="en-US" sz="1600" dirty="0" err="1"/>
              <a:t>MGparm_dev_rho</a:t>
            </a:r>
            <a:r>
              <a:rPr lang="en-US" sz="1600" dirty="0"/>
              <a:t>(k)*</a:t>
            </a:r>
            <a:r>
              <a:rPr lang="en-US" sz="1600" dirty="0" err="1"/>
              <a:t>MGparm_dev_rwalk</a:t>
            </a:r>
            <a:r>
              <a:rPr lang="en-US" sz="1600" dirty="0"/>
              <a:t>(k,j-1)+</a:t>
            </a:r>
            <a:r>
              <a:rPr lang="en-US" sz="1600" dirty="0" err="1"/>
              <a:t>MGparm_dev</a:t>
            </a:r>
            <a:r>
              <a:rPr lang="en-US" sz="1600" dirty="0"/>
              <a:t>(</a:t>
            </a:r>
            <a:r>
              <a:rPr lang="en-US" sz="1600" dirty="0" err="1"/>
              <a:t>k,j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Where input will be something like:</a:t>
            </a:r>
          </a:p>
          <a:p>
            <a:pPr marL="0" indent="0">
              <a:buNone/>
            </a:pPr>
            <a:r>
              <a:rPr lang="en-US" sz="1900" dirty="0"/>
              <a:t># standard error parameters for </a:t>
            </a:r>
            <a:r>
              <a:rPr lang="en-US" sz="1900" dirty="0" smtClean="0"/>
              <a:t>first MG </a:t>
            </a:r>
            <a:r>
              <a:rPr lang="en-US" sz="1900" dirty="0" err="1" smtClean="0"/>
              <a:t>dev</a:t>
            </a:r>
            <a:r>
              <a:rPr lang="en-US" sz="1900" dirty="0" smtClean="0"/>
              <a:t> vector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0.1 </a:t>
            </a:r>
            <a:r>
              <a:rPr lang="en-US" sz="1900" dirty="0"/>
              <a:t>0.1 0.1 0.1 0.1 0.1 0.1 # RecrDist_Area_1_dev_se</a:t>
            </a:r>
          </a:p>
          <a:p>
            <a:pPr marL="0" indent="0">
              <a:buNone/>
            </a:pPr>
            <a:r>
              <a:rPr lang="en-US" sz="1900" dirty="0" smtClean="0"/>
              <a:t>0.1 </a:t>
            </a:r>
            <a:r>
              <a:rPr lang="en-US" sz="1900" dirty="0"/>
              <a:t>0.1 0 0.1 0.1 0.1 0.1 # RecrDist_Area_1_dev_rho # </a:t>
            </a:r>
          </a:p>
          <a:p>
            <a:pPr marL="0" indent="0">
              <a:buNone/>
            </a:pPr>
            <a:r>
              <a:rPr lang="en-US" sz="1900" dirty="0" smtClean="0"/>
              <a:t>-</a:t>
            </a:r>
            <a:r>
              <a:rPr lang="en-US" sz="1900" dirty="0"/>
              <a:t>5 #_</a:t>
            </a:r>
            <a:r>
              <a:rPr lang="en-US" sz="1900" dirty="0" err="1"/>
              <a:t>MGparm_Dev_Phase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0280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“Survey” of </a:t>
            </a:r>
            <a:r>
              <a:rPr lang="en-US" dirty="0" err="1" smtClean="0"/>
              <a:t>devs</a:t>
            </a:r>
            <a:r>
              <a:rPr lang="en-US" dirty="0" smtClean="0"/>
              <a:t> and Link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size selectivity type = 35 will invoke setting e(survey)=f(</a:t>
            </a:r>
            <a:r>
              <a:rPr lang="en-US" dirty="0" err="1" smtClean="0"/>
              <a:t>Mgparm_dev</a:t>
            </a:r>
            <a:r>
              <a:rPr lang="en-US" dirty="0" smtClean="0"/>
              <a:t>(y))</a:t>
            </a:r>
          </a:p>
          <a:p>
            <a:r>
              <a:rPr lang="en-US" dirty="0" smtClean="0"/>
              <a:t>But the link function, f, needs more options than simple </a:t>
            </a:r>
            <a:r>
              <a:rPr lang="en-US" dirty="0" smtClean="0"/>
              <a:t>proportionality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75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Team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594295"/>
              </p:ext>
            </p:extLst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4447302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021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Richard </a:t>
                      </a:r>
                      <a:r>
                        <a:rPr lang="en-US" sz="2400" b="1" dirty="0" err="1" smtClean="0"/>
                        <a:t>Methot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Lead Developer (for a while longer)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9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Teresa </a:t>
                      </a:r>
                      <a:r>
                        <a:rPr lang="en-US" sz="2400" b="1" dirty="0" err="1" smtClean="0"/>
                        <a:t>A’mar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Developer, VLAB guru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07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Chantel Wetzel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Documentation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Neal Schindler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Graphical Interface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Ian Taylor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r4ss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2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Matthew </a:t>
                      </a:r>
                      <a:r>
                        <a:rPr lang="en-US" sz="2400" b="1" dirty="0" err="1" smtClean="0"/>
                        <a:t>Supernaw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Code consultant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8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Allan Hicks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ADMB installer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2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Jim Thorson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Statistical innovation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30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All of you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Ideas, Testing, Inspiration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86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89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5434"/>
            <a:ext cx="8229600" cy="404396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vlab.ncep.noaa.gov/home</a:t>
            </a:r>
            <a:endParaRPr lang="en-US" dirty="0" smtClean="0"/>
          </a:p>
          <a:p>
            <a:pPr lvl="1"/>
            <a:r>
              <a:rPr lang="en-US" dirty="0" smtClean="0"/>
              <a:t>Site for downloads, Forum for SS communication</a:t>
            </a:r>
          </a:p>
          <a:p>
            <a:r>
              <a:rPr lang="en-US" dirty="0"/>
              <a:t>https://</a:t>
            </a:r>
            <a:r>
              <a:rPr lang="en-US" dirty="0" smtClean="0"/>
              <a:t>vlab.ncep.noaa.gov/redmine/projects</a:t>
            </a:r>
          </a:p>
          <a:p>
            <a:pPr lvl="1"/>
            <a:r>
              <a:rPr lang="en-US" dirty="0" smtClean="0"/>
              <a:t>Site for developers: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repository for:</a:t>
            </a:r>
          </a:p>
          <a:p>
            <a:pPr lvl="2"/>
            <a:r>
              <a:rPr lang="en-US" dirty="0" smtClean="0"/>
              <a:t> SS code</a:t>
            </a:r>
          </a:p>
          <a:p>
            <a:pPr lvl="2"/>
            <a:r>
              <a:rPr lang="en-US" dirty="0" smtClean="0"/>
              <a:t>Latex documentation</a:t>
            </a:r>
          </a:p>
          <a:p>
            <a:pPr lvl="2"/>
            <a:r>
              <a:rPr lang="en-US" dirty="0" smtClean="0"/>
              <a:t>QT graphical interface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1265"/>
          <a:stretch/>
        </p:blipFill>
        <p:spPr>
          <a:xfrm>
            <a:off x="1219200" y="152401"/>
            <a:ext cx="539048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2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New Features in SS 3.30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Subseasons</a:t>
            </a:r>
            <a:r>
              <a:rPr lang="en-US" dirty="0" smtClean="0"/>
              <a:t> to achieve more temporal granularity</a:t>
            </a:r>
          </a:p>
          <a:p>
            <a:r>
              <a:rPr lang="en-US" dirty="0" smtClean="0"/>
              <a:t>Settlement events replace seasonal recruitment distribution</a:t>
            </a:r>
          </a:p>
          <a:p>
            <a:r>
              <a:rPr lang="en-US" dirty="0" smtClean="0"/>
              <a:t>conditional read</a:t>
            </a:r>
          </a:p>
          <a:p>
            <a:r>
              <a:rPr lang="en-US" dirty="0" smtClean="0"/>
              <a:t>generic </a:t>
            </a:r>
            <a:r>
              <a:rPr lang="en-US" dirty="0"/>
              <a:t>fleets</a:t>
            </a:r>
          </a:p>
          <a:p>
            <a:r>
              <a:rPr lang="en-US" dirty="0"/>
              <a:t>catch multiplier</a:t>
            </a:r>
          </a:p>
          <a:p>
            <a:r>
              <a:rPr lang="en-US" dirty="0" smtClean="0"/>
              <a:t>seasons in initial year</a:t>
            </a:r>
          </a:p>
          <a:p>
            <a:r>
              <a:rPr lang="en-US" dirty="0" err="1" smtClean="0"/>
              <a:t>Env</a:t>
            </a:r>
            <a:r>
              <a:rPr lang="en-US" dirty="0" smtClean="0"/>
              <a:t> “survey” </a:t>
            </a:r>
            <a:r>
              <a:rPr lang="en-US" dirty="0" smtClean="0"/>
              <a:t>of </a:t>
            </a:r>
            <a:r>
              <a:rPr lang="en-US" dirty="0" err="1" smtClean="0"/>
              <a:t>dev_vector</a:t>
            </a:r>
            <a:endParaRPr lang="en-US" dirty="0" smtClean="0"/>
          </a:p>
          <a:p>
            <a:r>
              <a:rPr lang="en-US" dirty="0" smtClean="0"/>
              <a:t>Q offset and other link </a:t>
            </a:r>
            <a:r>
              <a:rPr lang="en-US" dirty="0" err="1" smtClean="0"/>
              <a:t>fxns</a:t>
            </a:r>
            <a:endParaRPr lang="en-US" dirty="0" smtClean="0"/>
          </a:p>
          <a:p>
            <a:r>
              <a:rPr lang="en-US" dirty="0" err="1" smtClean="0"/>
              <a:t>shepard</a:t>
            </a:r>
            <a:r>
              <a:rPr lang="en-US" dirty="0" smtClean="0"/>
              <a:t> SRR</a:t>
            </a:r>
          </a:p>
          <a:p>
            <a:r>
              <a:rPr lang="en-US" dirty="0" err="1" smtClean="0"/>
              <a:t>Mgparms</a:t>
            </a:r>
            <a:r>
              <a:rPr lang="en-US" dirty="0" smtClean="0"/>
              <a:t> now have maturity, fecundity and </a:t>
            </a:r>
            <a:r>
              <a:rPr lang="en-US" dirty="0" err="1" smtClean="0"/>
              <a:t>wt-len</a:t>
            </a:r>
            <a:r>
              <a:rPr lang="en-US" dirty="0" smtClean="0"/>
              <a:t> by growth pattern</a:t>
            </a:r>
          </a:p>
          <a:p>
            <a:r>
              <a:rPr lang="en-US" dirty="0" smtClean="0"/>
              <a:t>sigma of </a:t>
            </a:r>
            <a:r>
              <a:rPr lang="en-US" dirty="0" err="1" smtClean="0"/>
              <a:t>devs</a:t>
            </a:r>
            <a:r>
              <a:rPr lang="en-US" dirty="0" smtClean="0"/>
              <a:t> now a parameter, and with autocorrelation</a:t>
            </a:r>
          </a:p>
          <a:p>
            <a:r>
              <a:rPr lang="en-US" dirty="0" smtClean="0"/>
              <a:t>implement a restricted range for use of the ALK</a:t>
            </a:r>
          </a:p>
          <a:p>
            <a:r>
              <a:rPr lang="en-US" dirty="0" smtClean="0"/>
              <a:t>area-specific </a:t>
            </a:r>
            <a:r>
              <a:rPr lang="en-US" dirty="0" err="1" smtClean="0"/>
              <a:t>spawner</a:t>
            </a:r>
            <a:r>
              <a:rPr lang="en-US" dirty="0" smtClean="0"/>
              <a:t>-recruitment linkage (future)</a:t>
            </a:r>
          </a:p>
          <a:p>
            <a:r>
              <a:rPr lang="en-US" dirty="0" smtClean="0"/>
              <a:t>more control of bycatch fleets (future)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more SS3.exe</a:t>
            </a:r>
          </a:p>
          <a:p>
            <a:r>
              <a:rPr lang="en-US" dirty="0" smtClean="0"/>
              <a:t>Three versions:</a:t>
            </a:r>
          </a:p>
          <a:p>
            <a:pPr lvl="1"/>
            <a:r>
              <a:rPr lang="en-US" dirty="0" smtClean="0"/>
              <a:t>ss_trans.exe</a:t>
            </a:r>
          </a:p>
          <a:p>
            <a:pPr lvl="2"/>
            <a:r>
              <a:rPr lang="en-US" dirty="0" smtClean="0"/>
              <a:t>run this once to convert 3.24 files to 3.30 file formats (or do conversion with the GUI)</a:t>
            </a:r>
          </a:p>
          <a:p>
            <a:pPr lvl="1"/>
            <a:r>
              <a:rPr lang="en-US" dirty="0" smtClean="0"/>
              <a:t>ss.exe</a:t>
            </a:r>
          </a:p>
          <a:p>
            <a:pPr lvl="2"/>
            <a:r>
              <a:rPr lang="en-US" dirty="0" smtClean="0"/>
              <a:t>for safe mode running with bound checks</a:t>
            </a:r>
          </a:p>
          <a:p>
            <a:pPr lvl="1"/>
            <a:r>
              <a:rPr lang="en-US" dirty="0" smtClean="0"/>
              <a:t>ss_opt.exe</a:t>
            </a:r>
          </a:p>
          <a:p>
            <a:pPr lvl="2"/>
            <a:r>
              <a:rPr lang="en-US" dirty="0" smtClean="0"/>
              <a:t>Fast and optimized for speedy execution</a:t>
            </a:r>
          </a:p>
          <a:p>
            <a:pPr lvl="1"/>
            <a:r>
              <a:rPr lang="en-US" dirty="0" smtClean="0"/>
              <a:t>All three versions produced</a:t>
            </a:r>
          </a:p>
          <a:p>
            <a:pPr lvl="2"/>
            <a:r>
              <a:rPr lang="en-US" dirty="0" smtClean="0"/>
              <a:t>ADMB outputs labelled ss</a:t>
            </a:r>
            <a:r>
              <a:rPr lang="en-US" dirty="0"/>
              <a:t>.&lt;xxx&gt; </a:t>
            </a:r>
            <a:r>
              <a:rPr lang="en-US" dirty="0" smtClean="0"/>
              <a:t>, e.g. </a:t>
            </a:r>
            <a:r>
              <a:rPr lang="en-US" dirty="0" err="1" smtClean="0"/>
              <a:t>ss.par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plus SS specific *.</a:t>
            </a:r>
            <a:r>
              <a:rPr lang="en-US" dirty="0" err="1" smtClean="0"/>
              <a:t>sso</a:t>
            </a:r>
            <a:r>
              <a:rPr lang="en-US" dirty="0" smtClean="0"/>
              <a:t> and *.</a:t>
            </a:r>
            <a:r>
              <a:rPr lang="en-US" dirty="0" err="1" smtClean="0"/>
              <a:t>ss_new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6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29 new features and internal changes</a:t>
            </a:r>
          </a:p>
          <a:p>
            <a:r>
              <a:rPr lang="en-US" dirty="0" smtClean="0"/>
              <a:t>Soon:</a:t>
            </a:r>
          </a:p>
          <a:p>
            <a:pPr lvl="1"/>
            <a:r>
              <a:rPr lang="en-US" dirty="0" smtClean="0"/>
              <a:t>Full re-implementation of time-vary parameters for biology, SRR, Q, Selex, Tags</a:t>
            </a:r>
          </a:p>
          <a:p>
            <a:pPr lvl="1"/>
            <a:r>
              <a:rPr lang="en-US" dirty="0" smtClean="0"/>
              <a:t>Extend time-vary parameters into forecast</a:t>
            </a:r>
          </a:p>
          <a:p>
            <a:pPr lvl="1"/>
            <a:r>
              <a:rPr lang="en-US" dirty="0" smtClean="0"/>
              <a:t>Implementation of bycatch fleets</a:t>
            </a:r>
          </a:p>
          <a:p>
            <a:pPr lvl="1"/>
            <a:r>
              <a:rPr lang="en-US" dirty="0" smtClean="0"/>
              <a:t>Responses to your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8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on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Tag-recapture major revamp</a:t>
            </a:r>
          </a:p>
          <a:p>
            <a:r>
              <a:rPr lang="en-US" dirty="0" smtClean="0"/>
              <a:t>Area-specific SRR</a:t>
            </a:r>
          </a:p>
          <a:p>
            <a:r>
              <a:rPr lang="en-US" dirty="0" smtClean="0"/>
              <a:t>Expanded SIS output</a:t>
            </a:r>
          </a:p>
          <a:p>
            <a:r>
              <a:rPr lang="en-US" dirty="0" smtClean="0"/>
              <a:t>More auto-generation of initial parameter values</a:t>
            </a:r>
          </a:p>
          <a:p>
            <a:r>
              <a:rPr lang="en-US" dirty="0" smtClean="0"/>
              <a:t>Bunch of smaller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8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Steps in SS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28293"/>
              </p:ext>
            </p:extLst>
          </p:nvPr>
        </p:nvGraphicFramePr>
        <p:xfrm>
          <a:off x="1028700" y="1586884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dirty="0" smtClean="0"/>
                        <a:t>First half of season;</a:t>
                      </a:r>
                    </a:p>
                    <a:p>
                      <a:r>
                        <a:rPr lang="en-US" dirty="0" smtClean="0"/>
                        <a:t>Spawning at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half of season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121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3646" y="12336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7968" y="2286000"/>
            <a:ext cx="723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Continuous Z for entire season;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Fishery </a:t>
            </a:r>
            <a:r>
              <a:rPr lang="en-US" sz="1400" dirty="0" err="1" smtClean="0"/>
              <a:t>bodywt</a:t>
            </a:r>
            <a:r>
              <a:rPr lang="en-US" sz="1400" dirty="0" smtClean="0"/>
              <a:t> and survey body </a:t>
            </a:r>
            <a:r>
              <a:rPr lang="en-US" sz="1400" dirty="0" err="1" smtClean="0"/>
              <a:t>wt</a:t>
            </a:r>
            <a:r>
              <a:rPr lang="en-US" sz="1400" dirty="0" smtClean="0"/>
              <a:t> use mid-season ALK;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SpawnBio</a:t>
            </a:r>
            <a:r>
              <a:rPr lang="en-US" sz="1400" dirty="0" smtClean="0"/>
              <a:t> at begin of season and uses beginning of season ALK;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Survey_timing</a:t>
            </a:r>
            <a:r>
              <a:rPr lang="en-US" sz="1400" dirty="0" smtClean="0"/>
              <a:t> is survey-specific and specified as a fraction of a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Survey numbers calculated at </a:t>
            </a:r>
            <a:r>
              <a:rPr lang="en-US" sz="1400" dirty="0" err="1" smtClean="0"/>
              <a:t>survey_timing</a:t>
            </a:r>
            <a:r>
              <a:rPr lang="en-US" sz="1400" dirty="0" smtClean="0"/>
              <a:t> using e</a:t>
            </a:r>
            <a:r>
              <a:rPr lang="en-US" sz="1400" cap="small" baseline="30000" dirty="0" smtClean="0"/>
              <a:t>-Z</a:t>
            </a:r>
            <a:endParaRPr lang="en-US" sz="1400" cap="small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220" y="1752600"/>
            <a:ext cx="99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&lt;=V3.24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04141"/>
              </p:ext>
            </p:extLst>
          </p:nvPr>
        </p:nvGraphicFramePr>
        <p:xfrm>
          <a:off x="1037968" y="3870960"/>
          <a:ext cx="762000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Subseas_1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Subseas_2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Subseas_3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Subseas_4;</a:t>
                      </a:r>
                    </a:p>
                    <a:p>
                      <a:r>
                        <a:rPr lang="en-US" sz="1200" dirty="0" err="1" smtClean="0"/>
                        <a:t>Mid_subseas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Subseas_5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Subseas_6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315200" y="35580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351755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35230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352304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35285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37968" y="35319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9846" y="44196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Continuous Z for entire season;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even number (min = 2) of </a:t>
            </a:r>
            <a:r>
              <a:rPr lang="en-US" sz="1400" dirty="0" err="1" smtClean="0"/>
              <a:t>subseasons</a:t>
            </a:r>
            <a:r>
              <a:rPr lang="en-US" sz="1400" dirty="0" smtClean="0"/>
              <a:t> per season (regardless of season duration);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Fishery </a:t>
            </a:r>
            <a:r>
              <a:rPr lang="en-US" sz="1400" dirty="0" err="1" smtClean="0"/>
              <a:t>bodywt</a:t>
            </a:r>
            <a:r>
              <a:rPr lang="en-US" sz="1400" dirty="0" smtClean="0"/>
              <a:t> uses </a:t>
            </a:r>
            <a:r>
              <a:rPr lang="en-US" sz="1400" dirty="0" err="1" smtClean="0"/>
              <a:t>mid_subseas</a:t>
            </a:r>
            <a:r>
              <a:rPr lang="en-US" sz="1400" dirty="0" smtClean="0"/>
              <a:t> ALK;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SpawnBio</a:t>
            </a:r>
            <a:r>
              <a:rPr lang="en-US" sz="1400" dirty="0" smtClean="0"/>
              <a:t> has specified </a:t>
            </a:r>
            <a:r>
              <a:rPr lang="en-US" sz="1400" dirty="0" err="1" smtClean="0"/>
              <a:t>spawn_timing</a:t>
            </a:r>
            <a:r>
              <a:rPr lang="en-US" sz="1400" dirty="0" smtClean="0"/>
              <a:t> (in </a:t>
            </a:r>
            <a:r>
              <a:rPr lang="en-US" sz="1400" dirty="0" err="1" smtClean="0"/>
              <a:t>months.fraction</a:t>
            </a:r>
            <a:r>
              <a:rPr lang="en-US" sz="1400" dirty="0" smtClean="0"/>
              <a:t>); uses closest ALK to that timing;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Survey_timing</a:t>
            </a:r>
            <a:r>
              <a:rPr lang="en-US" sz="1400" dirty="0" smtClean="0"/>
              <a:t> is now cruise-specific and specified in units of </a:t>
            </a:r>
            <a:r>
              <a:rPr lang="en-US" sz="1400" dirty="0" err="1" smtClean="0"/>
              <a:t>months.fraction</a:t>
            </a:r>
            <a:r>
              <a:rPr lang="en-US" sz="1400" dirty="0" smtClean="0"/>
              <a:t> (Apr 15 = 4.5);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Survey_season</a:t>
            </a:r>
            <a:r>
              <a:rPr lang="en-US" sz="1400" dirty="0" smtClean="0"/>
              <a:t> and </a:t>
            </a:r>
            <a:r>
              <a:rPr lang="en-US" sz="1400" dirty="0" err="1" smtClean="0"/>
              <a:t>spawn_season</a:t>
            </a:r>
            <a:r>
              <a:rPr lang="en-US" sz="1400" dirty="0" smtClean="0"/>
              <a:t> assigned at runtime based on month and on season duration(s);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Survey </a:t>
            </a:r>
            <a:r>
              <a:rPr lang="en-US" sz="1400" dirty="0" err="1" smtClean="0"/>
              <a:t>bodywt</a:t>
            </a:r>
            <a:r>
              <a:rPr lang="en-US" sz="1400" dirty="0" smtClean="0"/>
              <a:t> uses closest ALK to </a:t>
            </a:r>
            <a:r>
              <a:rPr lang="en-US" sz="1400" dirty="0" err="1" smtClean="0"/>
              <a:t>survey_timing</a:t>
            </a:r>
            <a:r>
              <a:rPr lang="en-US" sz="1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ALK* only calculated when there is a survey that </a:t>
            </a:r>
            <a:r>
              <a:rPr lang="en-US" sz="1400" dirty="0" err="1" smtClean="0"/>
              <a:t>subseason</a:t>
            </a:r>
            <a:r>
              <a:rPr lang="en-US" sz="1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Survey numbers calculated at </a:t>
            </a:r>
            <a:r>
              <a:rPr lang="en-US" sz="1400" dirty="0" err="1" smtClean="0"/>
              <a:t>survey_timing</a:t>
            </a:r>
            <a:r>
              <a:rPr lang="en-US" sz="1400" dirty="0" smtClean="0"/>
              <a:t> using e</a:t>
            </a:r>
            <a:r>
              <a:rPr lang="en-US" sz="1400" cap="small" baseline="30000" dirty="0" smtClean="0"/>
              <a:t>-Z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39273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V3.30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22422" y="3455551"/>
            <a:ext cx="80545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4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Settlement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19" y="1219201"/>
            <a:ext cx="8301681" cy="38100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V3.24</a:t>
            </a:r>
          </a:p>
          <a:p>
            <a:pPr lvl="1"/>
            <a:r>
              <a:rPr lang="en-US" sz="2000" dirty="0" smtClean="0"/>
              <a:t>Recruitment happened at real age 0.0 at beginning of a season, including the spawning season</a:t>
            </a:r>
          </a:p>
          <a:p>
            <a:pPr lvl="1"/>
            <a:r>
              <a:rPr lang="en-US" sz="2000" dirty="0" smtClean="0"/>
              <a:t>Recruits distributed among areas, seasons, </a:t>
            </a:r>
            <a:r>
              <a:rPr lang="en-US" sz="2000" dirty="0" err="1" smtClean="0"/>
              <a:t>growth_pattern</a:t>
            </a:r>
            <a:endParaRPr lang="en-US" sz="2000" dirty="0" smtClean="0"/>
          </a:p>
          <a:p>
            <a:r>
              <a:rPr lang="en-US" sz="2000" dirty="0" smtClean="0"/>
              <a:t>V3.30</a:t>
            </a:r>
          </a:p>
          <a:p>
            <a:pPr lvl="1"/>
            <a:r>
              <a:rPr lang="en-US" sz="2000" dirty="0" smtClean="0"/>
              <a:t>Recruitment happens in specified settlement events (</a:t>
            </a:r>
            <a:r>
              <a:rPr lang="en-US" sz="2000" dirty="0" err="1" smtClean="0"/>
              <a:t>Gpat</a:t>
            </a:r>
            <a:r>
              <a:rPr lang="en-US" sz="2000" dirty="0" smtClean="0"/>
              <a:t>, Month, Area);</a:t>
            </a:r>
          </a:p>
          <a:p>
            <a:pPr lvl="1"/>
            <a:r>
              <a:rPr lang="en-US" sz="2000" dirty="0" smtClean="0"/>
              <a:t>Number of unique settlement timings calculated at runtime;</a:t>
            </a:r>
          </a:p>
          <a:p>
            <a:pPr lvl="1"/>
            <a:r>
              <a:rPr lang="en-US" sz="2000" dirty="0" smtClean="0"/>
              <a:t>Now there can be elapsed time between spawning and recruitment;</a:t>
            </a:r>
          </a:p>
          <a:p>
            <a:pPr lvl="1"/>
            <a:r>
              <a:rPr lang="en-US" sz="2000" dirty="0" smtClean="0"/>
              <a:t>Growth and natural mortality of the platoon begins at time of settlement, which is its real age 0.0 for growth;</a:t>
            </a:r>
          </a:p>
          <a:p>
            <a:pPr lvl="1"/>
            <a:r>
              <a:rPr lang="en-US" sz="2000" dirty="0" smtClean="0"/>
              <a:t>All fish become integer age 1 (for age determination) on their first Jan 1;</a:t>
            </a:r>
          </a:p>
          <a:p>
            <a:pPr lvl="1"/>
            <a:r>
              <a:rPr lang="en-US" sz="2000" dirty="0" smtClean="0"/>
              <a:t>Recruitment can occur &gt;12 months after spawning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029200"/>
            <a:ext cx="49530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 #  number of recruitment settlement events</a:t>
            </a:r>
          </a:p>
          <a:p>
            <a:r>
              <a:rPr lang="en-US" sz="1400" dirty="0" smtClean="0"/>
              <a:t>0 # </a:t>
            </a:r>
            <a:r>
              <a:rPr lang="en-US" sz="1400" dirty="0" err="1" smtClean="0"/>
              <a:t>year_x_area_x_settlement_event</a:t>
            </a:r>
            <a:r>
              <a:rPr lang="en-US" sz="1400" dirty="0" smtClean="0"/>
              <a:t> interaction requested (only for </a:t>
            </a:r>
            <a:r>
              <a:rPr lang="en-US" sz="1400" dirty="0" err="1" smtClean="0"/>
              <a:t>recr_dist_method</a:t>
            </a:r>
            <a:r>
              <a:rPr lang="en-US" sz="1400" dirty="0" smtClean="0"/>
              <a:t>=1)</a:t>
            </a:r>
          </a:p>
          <a:p>
            <a:r>
              <a:rPr lang="en-US" sz="1400" dirty="0" smtClean="0"/>
              <a:t>#</a:t>
            </a:r>
            <a:r>
              <a:rPr lang="en-US" sz="1400" dirty="0" err="1" smtClean="0"/>
              <a:t>GPat</a:t>
            </a:r>
            <a:r>
              <a:rPr lang="en-US" sz="1400" dirty="0" smtClean="0"/>
              <a:t> month  area (for each settlement)</a:t>
            </a:r>
          </a:p>
          <a:p>
            <a:r>
              <a:rPr lang="en-US" sz="1400" dirty="0" smtClean="0"/>
              <a:t> 1 1 1</a:t>
            </a:r>
          </a:p>
          <a:p>
            <a:r>
              <a:rPr lang="en-US" sz="1400" dirty="0" smtClean="0"/>
              <a:t> 1 4 1</a:t>
            </a:r>
          </a:p>
          <a:p>
            <a:r>
              <a:rPr lang="en-US" sz="1400" dirty="0" smtClean="0"/>
              <a:t> 1 8 1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758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1294</Words>
  <Application>Microsoft Office PowerPoint</Application>
  <PresentationFormat>On-screen Show (4:3)</PresentationFormat>
  <Paragraphs>191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Stock Synthesis Version 3.30beta Initial Release – May 16, 2016</vt:lpstr>
      <vt:lpstr>Development Team</vt:lpstr>
      <vt:lpstr>PowerPoint Presentation</vt:lpstr>
      <vt:lpstr>New Features in SS 3.30</vt:lpstr>
      <vt:lpstr>SS Versions</vt:lpstr>
      <vt:lpstr>Development Status</vt:lpstr>
      <vt:lpstr>Still on Wish List</vt:lpstr>
      <vt:lpstr>Time Steps in SS</vt:lpstr>
      <vt:lpstr>Settlement Events</vt:lpstr>
      <vt:lpstr>Generic Fleets</vt:lpstr>
      <vt:lpstr>Catch Multiplier</vt:lpstr>
      <vt:lpstr>Bycatch Fleets</vt:lpstr>
      <vt:lpstr>Seasons for Initial Eq. Catch</vt:lpstr>
      <vt:lpstr>Conditional Input Format</vt:lpstr>
      <vt:lpstr>Parameter Devs</vt:lpstr>
      <vt:lpstr>“Survey” of devs and Link functions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Steps in SS</dc:title>
  <dc:creator>Richard Methot</dc:creator>
  <cp:lastModifiedBy>Methot, Richard</cp:lastModifiedBy>
  <cp:revision>23</cp:revision>
  <dcterms:created xsi:type="dcterms:W3CDTF">2015-01-27T22:28:41Z</dcterms:created>
  <dcterms:modified xsi:type="dcterms:W3CDTF">2016-05-16T15:57:39Z</dcterms:modified>
</cp:coreProperties>
</file>