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sldIdLst>
    <p:sldId id="308" r:id="rId2"/>
    <p:sldId id="309" r:id="rId3"/>
    <p:sldId id="310" r:id="rId4"/>
    <p:sldId id="313" r:id="rId5"/>
    <p:sldId id="318" r:id="rId6"/>
    <p:sldId id="319" r:id="rId7"/>
    <p:sldId id="320" r:id="rId8"/>
    <p:sldId id="287" r:id="rId9"/>
    <p:sldId id="289" r:id="rId10"/>
    <p:sldId id="290" r:id="rId11"/>
    <p:sldId id="315" r:id="rId12"/>
    <p:sldId id="316" r:id="rId13"/>
    <p:sldId id="293" r:id="rId14"/>
    <p:sldId id="294" r:id="rId15"/>
    <p:sldId id="261" r:id="rId16"/>
    <p:sldId id="269" r:id="rId17"/>
    <p:sldId id="263" r:id="rId18"/>
    <p:sldId id="265" r:id="rId19"/>
    <p:sldId id="264" r:id="rId20"/>
    <p:sldId id="322" r:id="rId21"/>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1" autoAdjust="0"/>
    <p:restoredTop sz="94684" autoAdjust="0"/>
  </p:normalViewPr>
  <p:slideViewPr>
    <p:cSldViewPr>
      <p:cViewPr varScale="1">
        <p:scale>
          <a:sx n="70" d="100"/>
          <a:sy n="70" d="100"/>
        </p:scale>
        <p:origin x="78" y="396"/>
      </p:cViewPr>
      <p:guideLst>
        <p:guide orient="horz" pos="2160"/>
        <p:guide pos="2880"/>
      </p:guideLst>
    </p:cSldViewPr>
  </p:slideViewPr>
  <p:outlineViewPr>
    <p:cViewPr varScale="1">
      <p:scale>
        <a:sx n="170" d="200"/>
        <a:sy n="170" d="200"/>
      </p:scale>
      <p:origin x="0" y="7542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16388" name="Rectangle 3"/>
          <p:cNvSpPr>
            <a:spLocks noGrp="1" noRot="1" noChangeAspect="1" noChangeArrowheads="1"/>
          </p:cNvSpPr>
          <p:nvPr>
            <p:ph type="sldImg"/>
          </p:nvPr>
        </p:nvSpPr>
        <p:spPr bwMode="auto">
          <a:xfrm>
            <a:off x="-11798300" y="-11796713"/>
            <a:ext cx="11795125" cy="12488863"/>
          </a:xfrm>
          <a:prstGeom prst="rect">
            <a:avLst/>
          </a:prstGeom>
          <a:noFill/>
          <a:ln w="9525">
            <a:noFill/>
            <a:round/>
            <a:headEnd/>
            <a:tailEnd/>
          </a:ln>
        </p:spPr>
      </p:sp>
      <p:sp>
        <p:nvSpPr>
          <p:cNvPr id="205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187250782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pitchFamily="32" charset="2"/>
              <a:cs typeface="DejaVu Sans" pitchFamily="32" charset="2"/>
            </a:endParaRPr>
          </a:p>
        </p:txBody>
      </p:sp>
      <p:sp>
        <p:nvSpPr>
          <p:cNvPr id="16387" name="Rectangle 2"/>
          <p:cNvSpPr>
            <a:spLocks noGrp="1"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59CA5B3-92EB-4F17-9956-9786629C371D}" type="slidenum">
              <a:rPr lang="en-US" sz="1200">
                <a:solidFill>
                  <a:srgbClr val="000000"/>
                </a:solidFill>
                <a:ea typeface="DejaVu Sans" pitchFamily="32" charset="2"/>
                <a:cs typeface="DejaVu Sans" pitchFamily="32" charset="2"/>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19</a:t>
            </a:fld>
            <a:endParaRPr lang="en-US" sz="1200">
              <a:solidFill>
                <a:srgbClr val="000000"/>
              </a:solidFill>
              <a:ea typeface="DejaVu Sans" pitchFamily="32" charset="2"/>
              <a:cs typeface="DejaVu Sans" pitchFamily="32" charset="2"/>
            </a:endParaRPr>
          </a:p>
        </p:txBody>
      </p:sp>
      <p:sp>
        <p:nvSpPr>
          <p:cNvPr id="26627"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26628" name="Rectangle 3"/>
          <p:cNvSpPr>
            <a:spLocks noGrp="1" noChangeArrowheads="1"/>
          </p:cNvSpPr>
          <p:nvPr>
            <p:ph type="body" idx="1"/>
          </p:nvPr>
        </p:nvSpPr>
        <p:spPr>
          <a:xfrm>
            <a:off x="914400" y="4343400"/>
            <a:ext cx="5029200" cy="4114800"/>
          </a:xfrm>
          <a:noFill/>
          <a:ln/>
        </p:spPr>
        <p:txBody>
          <a:bodyPr wrap="none" anchor="ct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ea typeface="DejaVu Sans" pitchFamily="32" charset="2"/>
              <a:cs typeface="DejaVu Sans" pitchFamily="32" charset="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7411" name="Rectangle 2"/>
          <p:cNvSpPr>
            <a:spLocks noGrp="1" noChangeArrowheads="1"/>
          </p:cNvSpPr>
          <p:nvPr>
            <p:ph type="body" idx="1"/>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8435" name="Rectangle 2"/>
          <p:cNvSpPr>
            <a:spLocks noGrp="1" noChangeArrowheads="1"/>
          </p:cNvSpPr>
          <p:nvPr>
            <p:ph type="body" idx="1"/>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ln>
        </p:spPr>
      </p:sp>
      <p:sp>
        <p:nvSpPr>
          <p:cNvPr id="20483" name="Rectangle 2"/>
          <p:cNvSpPr>
            <a:spLocks noGrp="1" noChangeArrowheads="1"/>
          </p:cNvSpPr>
          <p:nvPr>
            <p:ph type="body" idx="1"/>
          </p:nvPr>
        </p:nvSpPr>
        <p:spPr>
          <a:xfrm>
            <a:off x="685800" y="4343400"/>
            <a:ext cx="5483225" cy="4111625"/>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C7A8132F-5860-4B89-A2CE-A7B63AFF2A06}" type="slidenum">
              <a:rPr lang="en-US"/>
              <a:pPr fontAlgn="base">
                <a:spcBef>
                  <a:spcPct val="0"/>
                </a:spcBef>
                <a:spcAft>
                  <a:spcPct val="0"/>
                </a:spcAft>
                <a:defRPr/>
              </a:pPr>
              <a:t>9</a:t>
            </a:fld>
            <a:endParaRPr lang="en-US"/>
          </a:p>
        </p:txBody>
      </p:sp>
      <p:sp>
        <p:nvSpPr>
          <p:cNvPr id="25603" name="Rectangle 2"/>
          <p:cNvSpPr>
            <a:spLocks noGrp="1" noRot="1" noChangeAspect="1" noChangeArrowheads="1" noTextEdit="1"/>
          </p:cNvSpPr>
          <p:nvPr>
            <p:ph type="sldImg"/>
          </p:nvPr>
        </p:nvSpPr>
        <p:spPr bwMode="auto">
          <a:xfrm>
            <a:off x="-14225588" y="-11796713"/>
            <a:ext cx="16649701" cy="12488863"/>
          </a:xfrm>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general class of models termed Integrated Analysis incorporate a Population Model, an Observation Model, a Statistical Model, and a means to search for the best-fitting set of parameters</a:t>
            </a:r>
          </a:p>
          <a:p>
            <a:pPr eaLnBrk="1" hangingPunct="1">
              <a:spcBef>
                <a:spcPct val="0"/>
              </a:spcBef>
            </a:pPr>
            <a:endParaRPr lang="en-US" smtClean="0"/>
          </a:p>
          <a:p>
            <a:pPr eaLnBrk="1" hangingPunct="1">
              <a:spcBef>
                <a:spcPct val="0"/>
              </a:spcBef>
            </a:pPr>
            <a:r>
              <a:rPr lang="en-US" smtClean="0"/>
              <a:t>Generally, fishing mortality is treated as being separable into a age-specific selectivity and a year-specific level, but there are many permutations on this theme.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0EA3DD1-59AB-4E0C-8F71-ACAB50DFEC9A}" type="slidenum">
              <a:rPr lang="en-US" sz="1200">
                <a:solidFill>
                  <a:srgbClr val="000000"/>
                </a:solidFill>
                <a:ea typeface="DejaVu Sans" pitchFamily="32" charset="2"/>
                <a:cs typeface="DejaVu Sans" pitchFamily="32" charset="2"/>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15</a:t>
            </a:fld>
            <a:endParaRPr lang="en-US" sz="1200">
              <a:solidFill>
                <a:srgbClr val="000000"/>
              </a:solidFill>
              <a:ea typeface="DejaVu Sans" pitchFamily="32" charset="2"/>
              <a:cs typeface="DejaVu Sans" pitchFamily="32" charset="2"/>
            </a:endParaRPr>
          </a:p>
        </p:txBody>
      </p:sp>
      <p:sp>
        <p:nvSpPr>
          <p:cNvPr id="23555"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23556" name="Text Box 3"/>
          <p:cNvSpPr>
            <a:spLocks noGrp="1" noChangeArrowheads="1"/>
          </p:cNvSpPr>
          <p:nvPr>
            <p:ph type="body" idx="1"/>
          </p:nvPr>
        </p:nvSpPr>
        <p:spPr>
          <a:xfrm>
            <a:off x="914400" y="4343400"/>
            <a:ext cx="5029200" cy="4114800"/>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Let’s explore the concept of length and age based modeling in more detail</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The left panel shows the numbers at age in the population distributed across lengths according to the mean growth curve and population variance about this curve.  I’ve put a larger, non-equilibrium number at age 5 to aid in the demonstration.</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We’ll sample this population with this size-selectivity curve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lIns="86493" tIns="43247" rIns="86493" bIns="43247"/>
          <a:lstStyle/>
          <a:p>
            <a:fld id="{1DE3D0C3-F6D7-4310-BEB0-4D11BFCFCFC8}" type="slidenum">
              <a:rPr lang="en-US">
                <a:ea typeface="DejaVu Sans" pitchFamily="32" charset="2"/>
                <a:cs typeface="DejaVu Sans" pitchFamily="32" charset="2"/>
              </a:rPr>
              <a:pPr/>
              <a:t>16</a:t>
            </a:fld>
            <a:endParaRPr lang="en-US">
              <a:ea typeface="DejaVu Sans" pitchFamily="32" charset="2"/>
              <a:cs typeface="DejaVu Sans" pitchFamily="32" charset="2"/>
            </a:endParaRPr>
          </a:p>
        </p:txBody>
      </p:sp>
      <p:sp>
        <p:nvSpPr>
          <p:cNvPr id="24579" name="Rectangle 2"/>
          <p:cNvSpPr>
            <a:spLocks noGrp="1" noRot="1" noChangeAspect="1" noChangeArrowheads="1" noTextEdit="1"/>
          </p:cNvSpPr>
          <p:nvPr>
            <p:ph type="sldImg"/>
          </p:nvPr>
        </p:nvSpPr>
        <p:spPr>
          <a:xfrm>
            <a:off x="-14225588" y="-11796713"/>
            <a:ext cx="16649701" cy="12488863"/>
          </a:xfrm>
        </p:spPr>
      </p:sp>
      <p:sp>
        <p:nvSpPr>
          <p:cNvPr id="24580" name="Rectangle 3"/>
          <p:cNvSpPr>
            <a:spLocks noGrp="1" noChangeArrowheads="1"/>
          </p:cNvSpPr>
          <p:nvPr>
            <p:ph type="body" idx="1"/>
          </p:nvPr>
        </p:nvSpPr>
        <p:spPr>
          <a:noFill/>
          <a:ln/>
        </p:spPr>
        <p:txBody>
          <a:bodyPr/>
          <a:lstStyle/>
          <a:p>
            <a:r>
              <a:rPr lang="en-US" smtClean="0"/>
              <a:t>The result on the left is a size-selective sample of the population, the smallest fish are gone</a:t>
            </a:r>
          </a:p>
          <a:p>
            <a:r>
              <a:rPr lang="en-US" smtClean="0"/>
              <a:t>Now we cannot exactly observe the real age of fish, There is imprecision as described by Bill Clark this morning.  Here on the right we see the catch at observed age is blurred along the age axis.  Some misaged 5 year olds have inflated the apparent occurrence of 4 and 3 year olds.</a:t>
            </a:r>
          </a:p>
          <a:p>
            <a:r>
              <a:rPr lang="en-US" smtClean="0"/>
              <a:t>What I’ve shown is a representation of actual processes at work to generate our data;</a:t>
            </a:r>
          </a:p>
          <a:p>
            <a:r>
              <a:rPr lang="en-US" smtClean="0"/>
              <a:t>in order to assure unbiased results,  we need to engineer these same processes into the  model to generate expected values that are truly comparable to the data.  We build the process into the model rather than attempt to transform the data.</a:t>
            </a:r>
          </a:p>
          <a:p>
            <a:endParaRPr lang="en-US" smtClean="0"/>
          </a:p>
          <a:p>
            <a:r>
              <a:rPr lang="en-US" smtClean="0"/>
              <a:t>The next step is to accumulate these expected values to either the length or the age’ axis.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F4E795D-C10A-42D4-B7E7-418A645A0B53}" type="slidenum">
              <a:rPr lang="en-US" sz="1200">
                <a:solidFill>
                  <a:srgbClr val="000000"/>
                </a:solidFill>
                <a:ea typeface="DejaVu Sans" pitchFamily="32" charset="2"/>
                <a:cs typeface="DejaVu Sans" pitchFamily="32" charset="2"/>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17</a:t>
            </a:fld>
            <a:endParaRPr lang="en-US" sz="1200">
              <a:solidFill>
                <a:srgbClr val="000000"/>
              </a:solidFill>
              <a:ea typeface="DejaVu Sans" pitchFamily="32" charset="2"/>
              <a:cs typeface="DejaVu Sans" pitchFamily="32" charset="2"/>
            </a:endParaRPr>
          </a:p>
        </p:txBody>
      </p:sp>
      <p:sp>
        <p:nvSpPr>
          <p:cNvPr id="25603"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25604" name="Text Box 3"/>
          <p:cNvSpPr>
            <a:spLocks noGrp="1" noChangeArrowheads="1"/>
          </p:cNvSpPr>
          <p:nvPr>
            <p:ph type="body" idx="1"/>
          </p:nvPr>
        </p:nvSpPr>
        <p:spPr>
          <a:xfrm>
            <a:off x="914400" y="4343400"/>
            <a:ext cx="5029200" cy="4114800"/>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Reminder in the upper left is the size selectivity</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The lower left shows the size composition in the population and in the sample</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The upper right shows the age composition in the population, in the sample, and as observed by our age determination process</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Finally, the lower right shows the necessary consequences of these biologically realistic factors on mean size at age in the population, the sample and as observed by our age determination process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E4BB638-FCBC-4738-BD91-ABB8093536CB}" type="slidenum">
              <a:rPr lang="en-US" sz="1200">
                <a:solidFill>
                  <a:srgbClr val="000000"/>
                </a:solidFill>
                <a:ea typeface="DejaVu Sans" pitchFamily="32" charset="2"/>
                <a:cs typeface="DejaVu Sans" pitchFamily="32" charset="2"/>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18</a:t>
            </a:fld>
            <a:endParaRPr lang="en-US" sz="1200">
              <a:solidFill>
                <a:srgbClr val="000000"/>
              </a:solidFill>
              <a:ea typeface="DejaVu Sans" pitchFamily="32" charset="2"/>
              <a:cs typeface="DejaVu Sans" pitchFamily="32" charset="2"/>
            </a:endParaRPr>
          </a:p>
        </p:txBody>
      </p:sp>
      <p:sp>
        <p:nvSpPr>
          <p:cNvPr id="27651"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27652" name="Text Box 3"/>
          <p:cNvSpPr>
            <a:spLocks noGrp="1" noChangeArrowheads="1"/>
          </p:cNvSpPr>
          <p:nvPr>
            <p:ph type="body" idx="1"/>
          </p:nvPr>
        </p:nvSpPr>
        <p:spPr>
          <a:xfrm>
            <a:off x="914400" y="4343400"/>
            <a:ext cx="5029200" cy="4114800"/>
          </a:xfrm>
          <a:noFill/>
          <a:ln/>
        </p:spPr>
        <p:txBody>
          <a:bodyPr/>
          <a:lstStyle/>
          <a:p>
            <a:pPr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So, let me recap SS2 structural features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B466A523-1D82-404F-980E-69196C79261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6FA83FEB-CBCA-449F-B7B5-53605620EE9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6122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6625" cy="6122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443820FE-F6A2-4A12-9624-B54747E6B5C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4838" cy="865187"/>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0E393423-854B-4984-9E47-A5F2A9D27EB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A8BAE8BD-F33C-498A-99CA-696F1A7E203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0E557E33-E06E-44F7-B22A-11F790ED3E8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5425"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71600"/>
            <a:ext cx="4037013"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68356DEE-BE13-4321-8C1D-BCC0D8D0CB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9253393E-81DD-4871-990D-2520C336DA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7540F498-867A-44E5-B814-2BC17338D9C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529392F2-750D-4188-B299-A40F60F883E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76D19334-A0B3-41F5-82B2-AEE980DA291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BB4B9D53-90B0-4BAC-94A8-61BD5D6D2E3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4838" cy="865187"/>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57200" y="1371600"/>
            <a:ext cx="8224838" cy="50260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457200" y="6245225"/>
            <a:ext cx="2128838" cy="4714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pPr>
              <a:defRPr/>
            </a:pPr>
            <a:endParaRPr lang="en-US"/>
          </a:p>
        </p:txBody>
      </p:sp>
      <p:sp>
        <p:nvSpPr>
          <p:cNvPr id="1028" name="Rectangle 4"/>
          <p:cNvSpPr>
            <a:spLocks noGrp="1" noChangeArrowheads="1"/>
          </p:cNvSpPr>
          <p:nvPr>
            <p:ph type="ftr"/>
          </p:nvPr>
        </p:nvSpPr>
        <p:spPr bwMode="auto">
          <a:xfrm>
            <a:off x="3124200" y="6245225"/>
            <a:ext cx="2890838" cy="4714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pPr>
              <a:defRPr/>
            </a:pPr>
            <a:endParaRPr lang="en-US"/>
          </a:p>
        </p:txBody>
      </p:sp>
      <p:sp>
        <p:nvSpPr>
          <p:cNvPr id="1029" name="Rectangle 5"/>
          <p:cNvSpPr>
            <a:spLocks noGrp="1" noChangeArrowheads="1"/>
          </p:cNvSpPr>
          <p:nvPr>
            <p:ph type="sldNum"/>
          </p:nvPr>
        </p:nvSpPr>
        <p:spPr bwMode="auto">
          <a:xfrm>
            <a:off x="7446963" y="6472238"/>
            <a:ext cx="1595437" cy="31591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pPr>
              <a:defRPr/>
            </a:pPr>
            <a:fld id="{922B07CD-2AA7-455E-8410-923C944958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5pPr>
      <a:lvl6pPr marL="25146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6pPr>
      <a:lvl7pPr marL="29718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7pPr>
      <a:lvl8pPr marL="34290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8pPr>
      <a:lvl9pPr marL="38862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buChar char="–"/>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buChar char="•"/>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304800" y="1219200"/>
            <a:ext cx="8445500" cy="1143000"/>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0066FF"/>
                </a:solidFill>
              </a:rPr>
              <a:t>Introduction to Stock Synthesis</a:t>
            </a:r>
          </a:p>
        </p:txBody>
      </p:sp>
      <p:sp>
        <p:nvSpPr>
          <p:cNvPr id="2051" name="Rectangle 2"/>
          <p:cNvSpPr>
            <a:spLocks noGrp="1" noChangeArrowheads="1"/>
          </p:cNvSpPr>
          <p:nvPr>
            <p:ph type="subTitle" idx="4294967295"/>
          </p:nvPr>
        </p:nvSpPr>
        <p:spPr>
          <a:xfrm>
            <a:off x="914400" y="2895600"/>
            <a:ext cx="7315200" cy="1976437"/>
          </a:xfrm>
        </p:spPr>
        <p:txBody>
          <a:bodyPr lIns="0" tIns="28080" rIns="0" bIns="0"/>
          <a:lstStyle/>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Richard </a:t>
            </a:r>
            <a:r>
              <a:rPr lang="en-US" sz="2800" dirty="0" err="1" smtClean="0"/>
              <a:t>Methot</a:t>
            </a:r>
            <a:endParaRPr lang="en-US" sz="2800" dirty="0" smtClean="0"/>
          </a:p>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Science Advisor for Stock Assessments</a:t>
            </a:r>
          </a:p>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NOAA Fisheries</a:t>
            </a:r>
          </a:p>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Seattle, WA</a:t>
            </a:r>
          </a:p>
        </p:txBody>
      </p:sp>
      <p:pic>
        <p:nvPicPr>
          <p:cNvPr id="205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 y="5400675"/>
            <a:ext cx="14478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pic>
        <p:nvPicPr>
          <p:cNvPr id="205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7175" y="5400675"/>
            <a:ext cx="19939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pic>
        <p:nvPicPr>
          <p:cNvPr id="205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0" y="5400675"/>
            <a:ext cx="146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pic>
        <p:nvPicPr>
          <p:cNvPr id="2055"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t="28252"/>
          <a:stretch>
            <a:fillRect/>
          </a:stretch>
        </p:blipFill>
        <p:spPr bwMode="auto">
          <a:xfrm>
            <a:off x="5257800" y="5400675"/>
            <a:ext cx="14716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pic>
        <p:nvPicPr>
          <p:cNvPr id="2056"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4475" y="5400675"/>
            <a:ext cx="240506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spTree>
    <p:extLst>
      <p:ext uri="{BB962C8B-B14F-4D97-AF65-F5344CB8AC3E}">
        <p14:creationId xmlns:p14="http://schemas.microsoft.com/office/powerpoint/2010/main" val="4019469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792162"/>
          </a:xfrm>
        </p:spPr>
        <p:txBody>
          <a:bodyPr/>
          <a:lstStyle/>
          <a:p>
            <a:pPr eaLnBrk="1" hangingPunct="1"/>
            <a:r>
              <a:rPr lang="en-US" b="1" dirty="0" smtClean="0"/>
              <a:t>Fundamental Processes</a:t>
            </a:r>
          </a:p>
        </p:txBody>
      </p:sp>
      <p:pic>
        <p:nvPicPr>
          <p:cNvPr id="14339" name="Picture 8"/>
          <p:cNvPicPr>
            <a:picLocks noGrp="1" noChangeAspect="1" noChangeArrowheads="1"/>
          </p:cNvPicPr>
          <p:nvPr>
            <p:ph idx="1"/>
          </p:nvPr>
        </p:nvPicPr>
        <p:blipFill>
          <a:blip r:embed="rId2" cstate="print"/>
          <a:srcRect/>
          <a:stretch>
            <a:fillRect/>
          </a:stretch>
        </p:blipFill>
        <p:spPr>
          <a:xfrm>
            <a:off x="2438400" y="1447800"/>
            <a:ext cx="4525963" cy="4525963"/>
          </a:xfrm>
        </p:spPr>
      </p:pic>
      <p:sp>
        <p:nvSpPr>
          <p:cNvPr id="14340" name="TextBox 11"/>
          <p:cNvSpPr txBox="1">
            <a:spLocks noChangeArrowheads="1"/>
          </p:cNvSpPr>
          <p:nvPr/>
        </p:nvSpPr>
        <p:spPr bwMode="auto">
          <a:xfrm rot="2706438">
            <a:off x="3708121" y="2657282"/>
            <a:ext cx="2986088" cy="522288"/>
          </a:xfrm>
          <a:prstGeom prst="rect">
            <a:avLst/>
          </a:prstGeom>
          <a:noFill/>
          <a:ln w="9525">
            <a:noFill/>
            <a:miter lim="800000"/>
            <a:headEnd/>
            <a:tailEnd/>
          </a:ln>
        </p:spPr>
        <p:txBody>
          <a:bodyPr wrap="none">
            <a:spAutoFit/>
          </a:bodyPr>
          <a:lstStyle/>
          <a:p>
            <a:pPr marL="0" lvl="1"/>
            <a:r>
              <a:rPr lang="en-US" sz="2800" dirty="0">
                <a:solidFill>
                  <a:srgbClr val="00CD00"/>
                </a:solidFill>
                <a:latin typeface="Calibri" pitchFamily="34" charset="0"/>
              </a:rPr>
              <a:t>Mortality:  M and F</a:t>
            </a:r>
          </a:p>
        </p:txBody>
      </p:sp>
      <p:sp>
        <p:nvSpPr>
          <p:cNvPr id="14341" name="TextBox 12"/>
          <p:cNvSpPr txBox="1">
            <a:spLocks noChangeArrowheads="1"/>
          </p:cNvSpPr>
          <p:nvPr/>
        </p:nvSpPr>
        <p:spPr bwMode="auto">
          <a:xfrm rot="-5400000">
            <a:off x="968375" y="3070225"/>
            <a:ext cx="2244725" cy="523875"/>
          </a:xfrm>
          <a:prstGeom prst="rect">
            <a:avLst/>
          </a:prstGeom>
          <a:noFill/>
          <a:ln w="9525">
            <a:noFill/>
            <a:miter lim="800000"/>
            <a:headEnd/>
            <a:tailEnd/>
          </a:ln>
        </p:spPr>
        <p:txBody>
          <a:bodyPr wrap="none">
            <a:spAutoFit/>
          </a:bodyPr>
          <a:lstStyle/>
          <a:p>
            <a:pPr marL="0" lvl="1"/>
            <a:r>
              <a:rPr lang="en-US" sz="2800" dirty="0">
                <a:solidFill>
                  <a:srgbClr val="FF0000"/>
                </a:solidFill>
                <a:latin typeface="Calibri" pitchFamily="34" charset="0"/>
              </a:rPr>
              <a:t>Production:  R</a:t>
            </a:r>
          </a:p>
        </p:txBody>
      </p:sp>
      <p:sp>
        <p:nvSpPr>
          <p:cNvPr id="14342" name="TextBox 13"/>
          <p:cNvSpPr txBox="1">
            <a:spLocks noChangeArrowheads="1"/>
          </p:cNvSpPr>
          <p:nvPr/>
        </p:nvSpPr>
        <p:spPr bwMode="auto">
          <a:xfrm>
            <a:off x="3276600" y="5867400"/>
            <a:ext cx="3511550" cy="523875"/>
          </a:xfrm>
          <a:prstGeom prst="rect">
            <a:avLst/>
          </a:prstGeom>
          <a:noFill/>
          <a:ln w="9525">
            <a:noFill/>
            <a:miter lim="800000"/>
            <a:headEnd/>
            <a:tailEnd/>
          </a:ln>
        </p:spPr>
        <p:txBody>
          <a:bodyPr wrap="none">
            <a:spAutoFit/>
          </a:bodyPr>
          <a:lstStyle/>
          <a:p>
            <a:pPr marL="0" lvl="1"/>
            <a:r>
              <a:rPr lang="en-US" sz="2800" dirty="0" err="1">
                <a:solidFill>
                  <a:srgbClr val="0000FF"/>
                </a:solidFill>
                <a:latin typeface="Calibri" pitchFamily="34" charset="0"/>
              </a:rPr>
              <a:t>Catchability</a:t>
            </a:r>
            <a:r>
              <a:rPr lang="en-US" sz="2800" dirty="0">
                <a:solidFill>
                  <a:srgbClr val="0000FF"/>
                </a:solidFill>
                <a:latin typeface="Calibri" pitchFamily="34" charset="0"/>
              </a:rPr>
              <a:t>/Selectivity</a:t>
            </a:r>
          </a:p>
        </p:txBody>
      </p:sp>
      <p:sp>
        <p:nvSpPr>
          <p:cNvPr id="8" name="Slide Number Placeholder 7"/>
          <p:cNvSpPr>
            <a:spLocks noGrp="1"/>
          </p:cNvSpPr>
          <p:nvPr>
            <p:ph type="sldNum" sz="quarter" idx="12"/>
          </p:nvPr>
        </p:nvSpPr>
        <p:spPr/>
        <p:txBody>
          <a:bodyPr/>
          <a:lstStyle/>
          <a:p>
            <a:pPr>
              <a:defRPr/>
            </a:pPr>
            <a:fld id="{A4890EF1-EE63-4CC5-A71B-59A4FD39511D}"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Population Scenario</a:t>
            </a:r>
          </a:p>
        </p:txBody>
      </p:sp>
      <p:pic>
        <p:nvPicPr>
          <p:cNvPr id="15363" name="Picture 4"/>
          <p:cNvPicPr>
            <a:picLocks noGrp="1" noChangeAspect="1" noChangeArrowheads="1"/>
          </p:cNvPicPr>
          <p:nvPr>
            <p:ph idx="1"/>
          </p:nvPr>
        </p:nvPicPr>
        <p:blipFill>
          <a:blip r:embed="rId2" cstate="print"/>
          <a:srcRect/>
          <a:stretch>
            <a:fillRect/>
          </a:stretch>
        </p:blipFill>
        <p:spPr>
          <a:xfrm>
            <a:off x="0" y="1447800"/>
            <a:ext cx="4483100" cy="2882900"/>
          </a:xfrm>
        </p:spPr>
      </p:pic>
      <p:pic>
        <p:nvPicPr>
          <p:cNvPr id="15364" name="Picture 5"/>
          <p:cNvPicPr>
            <a:picLocks noChangeAspect="1" noChangeArrowheads="1"/>
          </p:cNvPicPr>
          <p:nvPr/>
        </p:nvPicPr>
        <p:blipFill>
          <a:blip r:embed="rId3" cstate="print"/>
          <a:srcRect/>
          <a:stretch>
            <a:fillRect/>
          </a:stretch>
        </p:blipFill>
        <p:spPr bwMode="auto">
          <a:xfrm>
            <a:off x="4495800" y="1447800"/>
            <a:ext cx="4514850" cy="2903538"/>
          </a:xfrm>
          <a:prstGeom prst="rect">
            <a:avLst/>
          </a:prstGeom>
          <a:noFill/>
          <a:ln w="9525">
            <a:noFill/>
            <a:miter lim="800000"/>
            <a:headEnd/>
            <a:tailEnd/>
          </a:ln>
        </p:spPr>
      </p:pic>
      <p:pic>
        <p:nvPicPr>
          <p:cNvPr id="15365" name="Picture 7"/>
          <p:cNvPicPr>
            <a:picLocks noChangeAspect="1" noChangeArrowheads="1"/>
          </p:cNvPicPr>
          <p:nvPr/>
        </p:nvPicPr>
        <p:blipFill>
          <a:blip r:embed="rId4" cstate="print"/>
          <a:srcRect b="19769"/>
          <a:stretch>
            <a:fillRect/>
          </a:stretch>
        </p:blipFill>
        <p:spPr bwMode="auto">
          <a:xfrm>
            <a:off x="228600" y="4191000"/>
            <a:ext cx="3933825" cy="2216150"/>
          </a:xfrm>
          <a:prstGeom prst="rect">
            <a:avLst/>
          </a:prstGeom>
          <a:noFill/>
          <a:ln w="9525">
            <a:noFill/>
            <a:miter lim="800000"/>
            <a:headEnd/>
            <a:tailEnd/>
          </a:ln>
        </p:spPr>
      </p:pic>
      <p:sp>
        <p:nvSpPr>
          <p:cNvPr id="11" name="Line Callout 1 10"/>
          <p:cNvSpPr/>
          <p:nvPr/>
        </p:nvSpPr>
        <p:spPr>
          <a:xfrm>
            <a:off x="4419600" y="4495800"/>
            <a:ext cx="3429000" cy="1447800"/>
          </a:xfrm>
          <a:prstGeom prst="borderCallout1">
            <a:avLst>
              <a:gd name="adj1" fmla="val 51592"/>
              <a:gd name="adj2" fmla="val -511"/>
              <a:gd name="adj3" fmla="val 107447"/>
              <a:gd name="adj4" fmla="val -322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What process’ parameter is causing this deviation?</a:t>
            </a:r>
          </a:p>
        </p:txBody>
      </p:sp>
      <p:sp>
        <p:nvSpPr>
          <p:cNvPr id="7" name="Slide Number Placeholder 6"/>
          <p:cNvSpPr>
            <a:spLocks noGrp="1"/>
          </p:cNvSpPr>
          <p:nvPr>
            <p:ph type="sldNum" sz="quarter" idx="12"/>
          </p:nvPr>
        </p:nvSpPr>
        <p:spPr/>
        <p:txBody>
          <a:bodyPr/>
          <a:lstStyle/>
          <a:p>
            <a:pPr>
              <a:defRPr/>
            </a:pPr>
            <a:fld id="{85D6ED6A-8EF7-45C2-A39E-B8C4E4170962}" type="slidenum">
              <a:rPr lang="en-US"/>
              <a:pPr>
                <a:defRPr/>
              </a:pPr>
              <a:t>11</a:t>
            </a:fld>
            <a:endParaRPr lang="en-US"/>
          </a:p>
        </p:txBody>
      </p:sp>
    </p:spTree>
    <p:extLst>
      <p:ext uri="{BB962C8B-B14F-4D97-AF65-F5344CB8AC3E}">
        <p14:creationId xmlns:p14="http://schemas.microsoft.com/office/powerpoint/2010/main" val="2804533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b="1" smtClean="0"/>
              <a:t>Equally Likely Solutions</a:t>
            </a:r>
          </a:p>
        </p:txBody>
      </p:sp>
      <p:pic>
        <p:nvPicPr>
          <p:cNvPr id="16387" name="Picture 2"/>
          <p:cNvPicPr>
            <a:picLocks noGrp="1" noChangeAspect="1" noChangeArrowheads="1"/>
          </p:cNvPicPr>
          <p:nvPr>
            <p:ph idx="1"/>
          </p:nvPr>
        </p:nvPicPr>
        <p:blipFill>
          <a:blip r:embed="rId2" cstate="print"/>
          <a:srcRect/>
          <a:stretch>
            <a:fillRect/>
          </a:stretch>
        </p:blipFill>
        <p:spPr>
          <a:xfrm>
            <a:off x="304800" y="1600200"/>
            <a:ext cx="3841750" cy="2697163"/>
          </a:xfrm>
        </p:spPr>
      </p:pic>
      <p:pic>
        <p:nvPicPr>
          <p:cNvPr id="16388" name="Picture 4"/>
          <p:cNvPicPr>
            <a:picLocks noChangeAspect="1" noChangeArrowheads="1"/>
          </p:cNvPicPr>
          <p:nvPr/>
        </p:nvPicPr>
        <p:blipFill>
          <a:blip r:embed="rId3" cstate="print"/>
          <a:srcRect/>
          <a:stretch>
            <a:fillRect/>
          </a:stretch>
        </p:blipFill>
        <p:spPr bwMode="auto">
          <a:xfrm>
            <a:off x="228600" y="4095750"/>
            <a:ext cx="3933825" cy="2762250"/>
          </a:xfrm>
          <a:prstGeom prst="rect">
            <a:avLst/>
          </a:prstGeom>
          <a:noFill/>
          <a:ln w="9525">
            <a:noFill/>
            <a:miter lim="800000"/>
            <a:headEnd/>
            <a:tailEnd/>
          </a:ln>
        </p:spPr>
      </p:pic>
      <p:pic>
        <p:nvPicPr>
          <p:cNvPr id="16389" name="Picture 5"/>
          <p:cNvPicPr>
            <a:picLocks noChangeAspect="1" noChangeArrowheads="1"/>
          </p:cNvPicPr>
          <p:nvPr/>
        </p:nvPicPr>
        <p:blipFill>
          <a:blip r:embed="rId4" cstate="print"/>
          <a:srcRect/>
          <a:stretch>
            <a:fillRect/>
          </a:stretch>
        </p:blipFill>
        <p:spPr bwMode="auto">
          <a:xfrm>
            <a:off x="4191000" y="1600200"/>
            <a:ext cx="3933825" cy="2762250"/>
          </a:xfrm>
          <a:prstGeom prst="rect">
            <a:avLst/>
          </a:prstGeom>
          <a:noFill/>
          <a:ln w="9525">
            <a:noFill/>
            <a:miter lim="800000"/>
            <a:headEnd/>
            <a:tailEnd/>
          </a:ln>
        </p:spPr>
      </p:pic>
      <p:sp>
        <p:nvSpPr>
          <p:cNvPr id="16390" name="TextBox 7"/>
          <p:cNvSpPr txBox="1">
            <a:spLocks noChangeArrowheads="1"/>
          </p:cNvSpPr>
          <p:nvPr/>
        </p:nvSpPr>
        <p:spPr bwMode="auto">
          <a:xfrm>
            <a:off x="4343400" y="4419600"/>
            <a:ext cx="3962400" cy="2308225"/>
          </a:xfrm>
          <a:prstGeom prst="rect">
            <a:avLst/>
          </a:prstGeom>
          <a:noFill/>
          <a:ln w="9525">
            <a:noFill/>
            <a:miter lim="800000"/>
            <a:headEnd/>
            <a:tailEnd/>
          </a:ln>
        </p:spPr>
        <p:txBody>
          <a:bodyPr>
            <a:spAutoFit/>
          </a:bodyPr>
          <a:lstStyle/>
          <a:p>
            <a:pPr marL="347663" indent="-115888">
              <a:buFont typeface="Arial" charset="0"/>
              <a:buChar char="•"/>
            </a:pPr>
            <a:r>
              <a:rPr lang="en-US" dirty="0">
                <a:solidFill>
                  <a:schemeClr val="tx1"/>
                </a:solidFill>
                <a:latin typeface="Calibri" pitchFamily="34" charset="0"/>
              </a:rPr>
              <a:t>So, productivity, mortality and selectivity are confounded</a:t>
            </a:r>
          </a:p>
          <a:p>
            <a:pPr marL="347663" indent="-115888">
              <a:buFont typeface="Arial" charset="0"/>
              <a:buChar char="•"/>
            </a:pPr>
            <a:r>
              <a:rPr lang="en-US" dirty="0">
                <a:solidFill>
                  <a:schemeClr val="tx1"/>
                </a:solidFill>
                <a:latin typeface="Calibri" pitchFamily="34" charset="0"/>
              </a:rPr>
              <a:t>Attempt to estimate all 3 parameters with one datum would produce parameter correlation near 1.0</a:t>
            </a:r>
          </a:p>
          <a:p>
            <a:pPr marL="347663" indent="-115888">
              <a:buFont typeface="Arial" charset="0"/>
              <a:buChar char="•"/>
            </a:pPr>
            <a:r>
              <a:rPr lang="en-US" dirty="0">
                <a:solidFill>
                  <a:schemeClr val="tx1"/>
                </a:solidFill>
                <a:latin typeface="Calibri" pitchFamily="34" charset="0"/>
              </a:rPr>
              <a:t>Unique solutions require more data with sufficient contrast along relevant dimensions</a:t>
            </a:r>
          </a:p>
        </p:txBody>
      </p:sp>
      <p:sp>
        <p:nvSpPr>
          <p:cNvPr id="7" name="Slide Number Placeholder 6"/>
          <p:cNvSpPr>
            <a:spLocks noGrp="1"/>
          </p:cNvSpPr>
          <p:nvPr>
            <p:ph type="sldNum" sz="quarter" idx="12"/>
          </p:nvPr>
        </p:nvSpPr>
        <p:spPr/>
        <p:txBody>
          <a:bodyPr/>
          <a:lstStyle/>
          <a:p>
            <a:pPr>
              <a:defRPr/>
            </a:pPr>
            <a:fld id="{F028D3FC-00CC-401C-BA35-22CEBAF9C686}" type="slidenum">
              <a:rPr lang="en-US"/>
              <a:pPr>
                <a:defRPr/>
              </a:pPr>
              <a:t>12</a:t>
            </a:fld>
            <a:endParaRPr lang="en-US"/>
          </a:p>
        </p:txBody>
      </p:sp>
    </p:spTree>
    <p:extLst>
      <p:ext uri="{BB962C8B-B14F-4D97-AF65-F5344CB8AC3E}">
        <p14:creationId xmlns:p14="http://schemas.microsoft.com/office/powerpoint/2010/main" val="1355252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b="1" smtClean="0"/>
              <a:t>IA:  No Magic Bullet</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dirty="0" smtClean="0"/>
              <a:t>Allows many kinds of data, but data does not assure contrast</a:t>
            </a:r>
          </a:p>
          <a:p>
            <a:pPr eaLnBrk="1" fontAlgn="auto" hangingPunct="1">
              <a:spcAft>
                <a:spcPts val="0"/>
              </a:spcAft>
              <a:buFont typeface="Arial" pitchFamily="34" charset="0"/>
              <a:buChar char="•"/>
              <a:defRPr/>
            </a:pPr>
            <a:r>
              <a:rPr lang="en-US" dirty="0" smtClean="0"/>
              <a:t>Allows many processes to be investigated, but cannot magically remove confounding</a:t>
            </a:r>
          </a:p>
          <a:p>
            <a:pPr eaLnBrk="1" fontAlgn="auto" hangingPunct="1">
              <a:spcAft>
                <a:spcPts val="0"/>
              </a:spcAft>
              <a:buFont typeface="Arial" pitchFamily="34" charset="0"/>
              <a:buChar char="•"/>
              <a:defRPr/>
            </a:pPr>
            <a:r>
              <a:rPr lang="en-US" dirty="0" smtClean="0"/>
              <a:t>Fixing parameter values for some processes (M) will tighten confidence intervals by excluding some alternative explanations for the data</a:t>
            </a:r>
          </a:p>
          <a:p>
            <a:pPr eaLnBrk="1" fontAlgn="auto" hangingPunct="1">
              <a:spcAft>
                <a:spcPts val="0"/>
              </a:spcAft>
              <a:buFont typeface="Arial" pitchFamily="34" charset="0"/>
              <a:buChar char="•"/>
              <a:defRPr/>
            </a:pPr>
            <a:r>
              <a:rPr lang="en-US" dirty="0" smtClean="0"/>
              <a:t>Result probably will have more variance than result from a simpler model – that’s good</a:t>
            </a:r>
          </a:p>
          <a:p>
            <a:pPr eaLnBrk="1" fontAlgn="auto" hangingPunct="1">
              <a:spcAft>
                <a:spcPts val="0"/>
              </a:spcAft>
              <a:buFont typeface="Arial" pitchFamily="34" charset="0"/>
              <a:buChar char="•"/>
              <a:defRPr/>
            </a:pPr>
            <a:r>
              <a:rPr lang="en-US" dirty="0" smtClean="0"/>
              <a:t>A fishery interacting with its ecosystem is complex process; our models should not overly simplify this process just because the data are lacking</a:t>
            </a:r>
          </a:p>
        </p:txBody>
      </p:sp>
      <p:sp>
        <p:nvSpPr>
          <p:cNvPr id="4" name="Slide Number Placeholder 3"/>
          <p:cNvSpPr>
            <a:spLocks noGrp="1"/>
          </p:cNvSpPr>
          <p:nvPr>
            <p:ph type="sldNum" sz="quarter" idx="12"/>
          </p:nvPr>
        </p:nvSpPr>
        <p:spPr/>
        <p:txBody>
          <a:bodyPr/>
          <a:lstStyle/>
          <a:p>
            <a:pPr>
              <a:defRPr/>
            </a:pPr>
            <a:fld id="{37ADBF53-8089-4259-A362-F3D265051108}"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b="1" dirty="0" smtClean="0"/>
              <a:t>Tuning a Model</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smtClean="0"/>
              <a:t>Result will be a complex weighted average of fit to all included data;</a:t>
            </a:r>
          </a:p>
          <a:p>
            <a:pPr lvl="1" eaLnBrk="1" fontAlgn="auto" hangingPunct="1">
              <a:spcAft>
                <a:spcPts val="0"/>
              </a:spcAft>
              <a:buFont typeface="Arial" pitchFamily="34" charset="0"/>
              <a:buChar char="•"/>
              <a:defRPr/>
            </a:pPr>
            <a:r>
              <a:rPr lang="en-US" dirty="0" smtClean="0"/>
              <a:t>Type, contrast and precision of data determine its influence</a:t>
            </a:r>
          </a:p>
          <a:p>
            <a:pPr lvl="1" eaLnBrk="1" fontAlgn="auto" hangingPunct="1">
              <a:spcAft>
                <a:spcPts val="0"/>
              </a:spcAft>
              <a:buFont typeface="Arial" pitchFamily="34" charset="0"/>
              <a:buChar char="•"/>
              <a:defRPr/>
            </a:pPr>
            <a:r>
              <a:rPr lang="en-US" dirty="0" smtClean="0"/>
              <a:t>Examine residuals and root mean squared error of fit to data</a:t>
            </a:r>
          </a:p>
          <a:p>
            <a:pPr lvl="1" eaLnBrk="1" fontAlgn="auto" hangingPunct="1">
              <a:spcAft>
                <a:spcPts val="0"/>
              </a:spcAft>
              <a:buFont typeface="Arial" pitchFamily="34" charset="0"/>
              <a:buChar char="•"/>
              <a:defRPr/>
            </a:pPr>
            <a:r>
              <a:rPr lang="en-US" dirty="0" smtClean="0"/>
              <a:t>Parsimoniously, add enough process to remove pattern to residuals</a:t>
            </a:r>
          </a:p>
          <a:p>
            <a:pPr lvl="1" eaLnBrk="1" fontAlgn="auto" hangingPunct="1">
              <a:spcAft>
                <a:spcPts val="0"/>
              </a:spcAft>
              <a:buFont typeface="Arial" pitchFamily="34" charset="0"/>
              <a:buChar char="•"/>
              <a:defRPr/>
            </a:pPr>
            <a:r>
              <a:rPr lang="en-US" dirty="0" smtClean="0"/>
              <a:t>Judicious re-weighting of inputs to make error assumptions consistent</a:t>
            </a:r>
          </a:p>
        </p:txBody>
      </p:sp>
      <p:sp>
        <p:nvSpPr>
          <p:cNvPr id="4" name="Slide Number Placeholder 3"/>
          <p:cNvSpPr>
            <a:spLocks noGrp="1"/>
          </p:cNvSpPr>
          <p:nvPr>
            <p:ph type="sldNum" sz="quarter" idx="12"/>
          </p:nvPr>
        </p:nvSpPr>
        <p:spPr/>
        <p:txBody>
          <a:bodyPr/>
          <a:lstStyle/>
          <a:p>
            <a:pPr>
              <a:defRPr/>
            </a:pPr>
            <a:fld id="{7A0C156A-7514-4B88-A767-2C0D4F266B71}"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p:spPr>
        <p:txBody>
          <a:bodyPr/>
          <a:lstStyle/>
          <a:p>
            <a:fld id="{B97618D6-3240-4542-A05F-A7439756C738}" type="slidenum">
              <a:rPr lang="en-US" smtClean="0"/>
              <a:pPr/>
              <a:t>15</a:t>
            </a:fld>
            <a:endParaRPr lang="en-US" smtClean="0"/>
          </a:p>
        </p:txBody>
      </p:sp>
      <p:pic>
        <p:nvPicPr>
          <p:cNvPr id="8195" name="Picture 1"/>
          <p:cNvPicPr>
            <a:picLocks noChangeAspect="1" noChangeArrowheads="1"/>
          </p:cNvPicPr>
          <p:nvPr/>
        </p:nvPicPr>
        <p:blipFill>
          <a:blip r:embed="rId3" cstate="print"/>
          <a:srcRect t="31296"/>
          <a:stretch>
            <a:fillRect/>
          </a:stretch>
        </p:blipFill>
        <p:spPr bwMode="auto">
          <a:xfrm>
            <a:off x="160338" y="2057400"/>
            <a:ext cx="4714875" cy="4495800"/>
          </a:xfrm>
          <a:prstGeom prst="rect">
            <a:avLst/>
          </a:prstGeom>
          <a:noFill/>
          <a:ln w="45720">
            <a:noFill/>
            <a:round/>
            <a:headEnd/>
            <a:tailEnd/>
          </a:ln>
        </p:spPr>
      </p:pic>
      <p:sp>
        <p:nvSpPr>
          <p:cNvPr id="8196" name="Rectangle 2"/>
          <p:cNvSpPr>
            <a:spLocks noGrp="1" noChangeArrowheads="1"/>
          </p:cNvSpPr>
          <p:nvPr>
            <p:ph type="title"/>
          </p:nvPr>
        </p:nvSpPr>
        <p:spPr>
          <a:xfrm>
            <a:off x="457200" y="228600"/>
            <a:ext cx="8228013" cy="960438"/>
          </a:xfrm>
          <a:solidFill>
            <a:srgbClr val="FFFFFF">
              <a:alpha val="34117"/>
            </a:srgbClr>
          </a:solidFill>
        </p:spPr>
        <p:txBody>
          <a:bodyPr lIns="91440" tIns="45720" rIns="91440" bIns="4572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Age-Length Structured Population</a:t>
            </a:r>
          </a:p>
        </p:txBody>
      </p:sp>
      <p:pic>
        <p:nvPicPr>
          <p:cNvPr id="8197" name="Picture 3"/>
          <p:cNvPicPr>
            <a:picLocks noChangeAspect="1" noChangeArrowheads="1"/>
          </p:cNvPicPr>
          <p:nvPr/>
        </p:nvPicPr>
        <p:blipFill>
          <a:blip r:embed="rId4" cstate="print"/>
          <a:srcRect/>
          <a:stretch>
            <a:fillRect/>
          </a:stretch>
        </p:blipFill>
        <p:spPr bwMode="auto">
          <a:xfrm>
            <a:off x="4038600" y="1243013"/>
            <a:ext cx="4957763" cy="2625725"/>
          </a:xfrm>
          <a:prstGeom prst="rect">
            <a:avLst/>
          </a:prstGeom>
          <a:noFill/>
          <a:ln w="45720">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30F9DAC3-ED0D-494B-8149-95C4062ACE8D}" type="slidenum">
              <a:rPr lang="en-US" smtClean="0"/>
              <a:pPr/>
              <a:t>16</a:t>
            </a:fld>
            <a:endParaRPr lang="en-US" smtClean="0"/>
          </a:p>
        </p:txBody>
      </p:sp>
      <p:pic>
        <p:nvPicPr>
          <p:cNvPr id="9219" name="Picture 8"/>
          <p:cNvPicPr>
            <a:picLocks noChangeAspect="1" noChangeArrowheads="1"/>
          </p:cNvPicPr>
          <p:nvPr/>
        </p:nvPicPr>
        <p:blipFill>
          <a:blip r:embed="rId3" cstate="print"/>
          <a:srcRect t="27318"/>
          <a:stretch>
            <a:fillRect/>
          </a:stretch>
        </p:blipFill>
        <p:spPr bwMode="auto">
          <a:xfrm>
            <a:off x="288925" y="1447800"/>
            <a:ext cx="4206875" cy="4257675"/>
          </a:xfrm>
          <a:prstGeom prst="rect">
            <a:avLst/>
          </a:prstGeom>
          <a:noFill/>
          <a:ln w="9525">
            <a:noFill/>
            <a:miter lim="800000"/>
            <a:headEnd/>
            <a:tailEnd/>
          </a:ln>
        </p:spPr>
      </p:pic>
      <p:pic>
        <p:nvPicPr>
          <p:cNvPr id="9220" name="Picture 9"/>
          <p:cNvPicPr>
            <a:picLocks noChangeAspect="1" noChangeArrowheads="1"/>
          </p:cNvPicPr>
          <p:nvPr/>
        </p:nvPicPr>
        <p:blipFill>
          <a:blip r:embed="rId4" cstate="print"/>
          <a:srcRect t="28250"/>
          <a:stretch>
            <a:fillRect/>
          </a:stretch>
        </p:blipFill>
        <p:spPr bwMode="auto">
          <a:xfrm>
            <a:off x="4638675" y="1457325"/>
            <a:ext cx="4276725" cy="4257675"/>
          </a:xfrm>
          <a:prstGeom prst="rect">
            <a:avLst/>
          </a:prstGeom>
          <a:noFill/>
          <a:ln w="9525">
            <a:noFill/>
            <a:miter lim="800000"/>
            <a:headEnd/>
            <a:tailEnd/>
          </a:ln>
        </p:spPr>
      </p:pic>
      <p:sp>
        <p:nvSpPr>
          <p:cNvPr id="9221" name="Rectangle 3"/>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Sampling &amp; Observation Processes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2"/>
          </p:nvPr>
        </p:nvSpPr>
        <p:spPr>
          <a:noFill/>
        </p:spPr>
        <p:txBody>
          <a:bodyPr/>
          <a:lstStyle/>
          <a:p>
            <a:fld id="{EA01B499-7F63-4309-8C1B-B4B3B735C782}" type="slidenum">
              <a:rPr lang="en-US" smtClean="0"/>
              <a:pPr/>
              <a:t>17</a:t>
            </a:fld>
            <a:endParaRPr lang="en-US" smtClean="0"/>
          </a:p>
        </p:txBody>
      </p:sp>
      <p:pic>
        <p:nvPicPr>
          <p:cNvPr id="10243" name="Picture 1"/>
          <p:cNvPicPr>
            <a:picLocks noChangeAspect="1" noChangeArrowheads="1"/>
          </p:cNvPicPr>
          <p:nvPr/>
        </p:nvPicPr>
        <p:blipFill>
          <a:blip r:embed="rId3" cstate="print"/>
          <a:srcRect/>
          <a:stretch>
            <a:fillRect/>
          </a:stretch>
        </p:blipFill>
        <p:spPr bwMode="auto">
          <a:xfrm>
            <a:off x="382588" y="1371600"/>
            <a:ext cx="4113212" cy="2178050"/>
          </a:xfrm>
          <a:prstGeom prst="rect">
            <a:avLst/>
          </a:prstGeom>
          <a:noFill/>
          <a:ln w="45720">
            <a:noFill/>
            <a:round/>
            <a:headEnd/>
            <a:tailEnd/>
          </a:ln>
        </p:spPr>
      </p:pic>
      <p:pic>
        <p:nvPicPr>
          <p:cNvPr id="10244" name="Picture 2"/>
          <p:cNvPicPr>
            <a:picLocks noChangeAspect="1" noChangeArrowheads="1"/>
          </p:cNvPicPr>
          <p:nvPr/>
        </p:nvPicPr>
        <p:blipFill>
          <a:blip r:embed="rId4" cstate="print"/>
          <a:srcRect/>
          <a:stretch>
            <a:fillRect/>
          </a:stretch>
        </p:blipFill>
        <p:spPr bwMode="auto">
          <a:xfrm>
            <a:off x="382588" y="3536950"/>
            <a:ext cx="4113212" cy="2178050"/>
          </a:xfrm>
          <a:prstGeom prst="rect">
            <a:avLst/>
          </a:prstGeom>
          <a:noFill/>
          <a:ln w="45720">
            <a:noFill/>
            <a:round/>
            <a:headEnd/>
            <a:tailEnd/>
          </a:ln>
        </p:spPr>
      </p:pic>
      <p:pic>
        <p:nvPicPr>
          <p:cNvPr id="10245" name="Picture 3"/>
          <p:cNvPicPr>
            <a:picLocks noChangeArrowheads="1"/>
          </p:cNvPicPr>
          <p:nvPr/>
        </p:nvPicPr>
        <p:blipFill>
          <a:blip r:embed="rId5" cstate="print"/>
          <a:srcRect/>
          <a:stretch>
            <a:fillRect/>
          </a:stretch>
        </p:blipFill>
        <p:spPr bwMode="auto">
          <a:xfrm>
            <a:off x="4419600" y="1371600"/>
            <a:ext cx="4113213" cy="2178050"/>
          </a:xfrm>
          <a:prstGeom prst="rect">
            <a:avLst/>
          </a:prstGeom>
          <a:noFill/>
          <a:ln w="45720">
            <a:noFill/>
            <a:round/>
            <a:headEnd/>
            <a:tailEnd/>
          </a:ln>
        </p:spPr>
      </p:pic>
      <p:pic>
        <p:nvPicPr>
          <p:cNvPr id="10246" name="Picture 4"/>
          <p:cNvPicPr>
            <a:picLocks noChangeArrowheads="1"/>
          </p:cNvPicPr>
          <p:nvPr/>
        </p:nvPicPr>
        <p:blipFill>
          <a:blip r:embed="rId6" cstate="print"/>
          <a:srcRect/>
          <a:stretch>
            <a:fillRect/>
          </a:stretch>
        </p:blipFill>
        <p:spPr bwMode="auto">
          <a:xfrm>
            <a:off x="4419600" y="3540125"/>
            <a:ext cx="4113213" cy="2174875"/>
          </a:xfrm>
          <a:prstGeom prst="rect">
            <a:avLst/>
          </a:prstGeom>
          <a:noFill/>
          <a:ln w="45720">
            <a:noFill/>
            <a:round/>
            <a:headEnd/>
            <a:tailEnd/>
          </a:ln>
        </p:spPr>
      </p:pic>
      <p:sp>
        <p:nvSpPr>
          <p:cNvPr id="10247" name="Rectangle 5"/>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Expected Values for Observations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a:noFill/>
        </p:spPr>
        <p:txBody>
          <a:bodyPr/>
          <a:lstStyle/>
          <a:p>
            <a:fld id="{57D8A563-EA5C-4D5B-8681-9752C56C0E4B}" type="slidenum">
              <a:rPr lang="en-US" smtClean="0"/>
              <a:pPr/>
              <a:t>18</a:t>
            </a:fld>
            <a:endParaRPr lang="en-US" smtClean="0"/>
          </a:p>
        </p:txBody>
      </p:sp>
      <p:sp>
        <p:nvSpPr>
          <p:cNvPr id="12291" name="Text Box 1"/>
          <p:cNvSpPr txBox="1">
            <a:spLocks noChangeArrowheads="1"/>
          </p:cNvSpPr>
          <p:nvPr/>
        </p:nvSpPr>
        <p:spPr bwMode="auto">
          <a:xfrm>
            <a:off x="4267200" y="1058863"/>
            <a:ext cx="4572000" cy="9906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a:solidFill>
                  <a:srgbClr val="000000"/>
                </a:solidFill>
              </a:rPr>
              <a:t>AREA</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Age-specific movement between areas</a:t>
            </a:r>
          </a:p>
        </p:txBody>
      </p:sp>
      <p:sp>
        <p:nvSpPr>
          <p:cNvPr id="12292" name="Text Box 2"/>
          <p:cNvSpPr txBox="1">
            <a:spLocks noChangeArrowheads="1"/>
          </p:cNvSpPr>
          <p:nvPr/>
        </p:nvSpPr>
        <p:spPr bwMode="auto">
          <a:xfrm>
            <a:off x="4267200" y="2089150"/>
            <a:ext cx="4572000" cy="8382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a:solidFill>
                  <a:srgbClr val="000000"/>
                </a:solidFill>
              </a:rPr>
              <a:t>FLEET / SURVEY</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Length-, age-, gender selectivity</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0000"/>
              </a:solidFill>
            </a:endParaRPr>
          </a:p>
        </p:txBody>
      </p:sp>
      <p:sp>
        <p:nvSpPr>
          <p:cNvPr id="12293" name="Text Box 3"/>
          <p:cNvSpPr txBox="1">
            <a:spLocks noChangeArrowheads="1"/>
          </p:cNvSpPr>
          <p:nvPr/>
        </p:nvSpPr>
        <p:spPr bwMode="auto">
          <a:xfrm>
            <a:off x="228600" y="1058863"/>
            <a:ext cx="3884613" cy="22860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a:solidFill>
                  <a:srgbClr val="000000"/>
                </a:solidFill>
              </a:rPr>
              <a:t>NUMBERS-AT-AGE</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Cohorts: gender, birth season, growth pattern;</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“Morphs” can be nested within cohorts to achieve size-survivorship;</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Distributed among areas</a:t>
            </a:r>
          </a:p>
        </p:txBody>
      </p:sp>
      <p:sp>
        <p:nvSpPr>
          <p:cNvPr id="12294" name="Text Box 4"/>
          <p:cNvSpPr txBox="1">
            <a:spLocks noChangeArrowheads="1"/>
          </p:cNvSpPr>
          <p:nvPr/>
        </p:nvSpPr>
        <p:spPr bwMode="auto">
          <a:xfrm>
            <a:off x="228600" y="3497263"/>
            <a:ext cx="3884613" cy="28956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a:solidFill>
                  <a:srgbClr val="000000"/>
                </a:solidFill>
              </a:rPr>
              <a:t>RECRUITMENT</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Expected recruitment is a function of total female spawning biomass;</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Optional environmental input;</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apportioned among cohorts and morphs;</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Forecast recruitments are estimated, so get variance</a:t>
            </a:r>
          </a:p>
        </p:txBody>
      </p:sp>
      <p:sp>
        <p:nvSpPr>
          <p:cNvPr id="12295" name="Text Box 5"/>
          <p:cNvSpPr txBox="1">
            <a:spLocks noChangeArrowheads="1"/>
          </p:cNvSpPr>
          <p:nvPr/>
        </p:nvSpPr>
        <p:spPr bwMode="auto">
          <a:xfrm>
            <a:off x="4267200" y="2963863"/>
            <a:ext cx="4572000" cy="13716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a:solidFill>
                  <a:srgbClr val="000000"/>
                </a:solidFill>
              </a:rPr>
              <a:t>CATCH</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F to match observed catch;</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Catch partitioned into retained and discarded, with discard mortality</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0000"/>
              </a:solidFill>
            </a:endParaRP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0000"/>
              </a:solidFill>
            </a:endParaRPr>
          </a:p>
        </p:txBody>
      </p:sp>
      <p:sp>
        <p:nvSpPr>
          <p:cNvPr id="12296" name="Text Box 6"/>
          <p:cNvSpPr txBox="1">
            <a:spLocks noChangeArrowheads="1"/>
          </p:cNvSpPr>
          <p:nvPr/>
        </p:nvSpPr>
        <p:spPr bwMode="auto">
          <a:xfrm>
            <a:off x="4267200" y="4411663"/>
            <a:ext cx="4572000" cy="17526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dirty="0">
                <a:solidFill>
                  <a:srgbClr val="000000"/>
                </a:solidFill>
              </a:rPr>
              <a:t>PARAMETERS</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rPr>
              <a:t>Can have prior/penalty;</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Time-vary </a:t>
            </a:r>
            <a:r>
              <a:rPr lang="en-US" sz="2000" dirty="0">
                <a:solidFill>
                  <a:srgbClr val="000000"/>
                </a:solidFill>
              </a:rPr>
              <a:t>as time blocks, random annual deviations, or a function of input environmental data</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solidFill>
                <a:srgbClr val="000000"/>
              </a:solidFill>
            </a:endParaRPr>
          </a:p>
        </p:txBody>
      </p:sp>
      <p:sp>
        <p:nvSpPr>
          <p:cNvPr id="12297" name="Rectangle 7"/>
          <p:cNvSpPr>
            <a:spLocks noGrp="1" noChangeArrowheads="1"/>
          </p:cNvSpPr>
          <p:nvPr>
            <p:ph type="title"/>
          </p:nvPr>
        </p:nvSpPr>
        <p:spPr>
          <a:xfrm>
            <a:off x="457200" y="273050"/>
            <a:ext cx="8228013" cy="871538"/>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Stock Synthesis Structure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2"/>
          </p:nvPr>
        </p:nvSpPr>
        <p:spPr>
          <a:noFill/>
        </p:spPr>
        <p:txBody>
          <a:bodyPr/>
          <a:lstStyle/>
          <a:p>
            <a:fld id="{CAA1A21F-A3FA-4D65-BCE7-92C946DDF55A}" type="slidenum">
              <a:rPr lang="en-US" smtClean="0"/>
              <a:pPr/>
              <a:t>19</a:t>
            </a:fld>
            <a:endParaRPr lang="en-US" smtClean="0"/>
          </a:p>
        </p:txBody>
      </p:sp>
      <p:sp>
        <p:nvSpPr>
          <p:cNvPr id="11267" name="Text Box 1"/>
          <p:cNvSpPr txBox="1">
            <a:spLocks noChangeArrowheads="1"/>
          </p:cNvSpPr>
          <p:nvPr/>
        </p:nvSpPr>
        <p:spPr bwMode="auto">
          <a:xfrm>
            <a:off x="457200" y="1397000"/>
            <a:ext cx="4038600" cy="1593850"/>
          </a:xfrm>
          <a:prstGeom prst="rect">
            <a:avLst/>
          </a:prstGeom>
          <a:solidFill>
            <a:srgbClr val="99CCFF"/>
          </a:solidFill>
          <a:ln w="9360">
            <a:solidFill>
              <a:srgbClr val="FFFFFF"/>
            </a:solidFill>
            <a:miter lim="800000"/>
            <a:headEnd/>
            <a:tailEnd/>
          </a:ln>
        </p:spPr>
        <p:txBody>
          <a:bodyPr lIns="90000" tIns="46800" rIns="90000" bIns="46800"/>
          <a:lstStyle/>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Retained catch</a:t>
            </a:r>
          </a:p>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CPUE and survey</a:t>
            </a:r>
            <a:br>
              <a:rPr lang="en-US" sz="2800" dirty="0">
                <a:solidFill>
                  <a:srgbClr val="002950"/>
                </a:solidFill>
              </a:rPr>
            </a:br>
            <a:r>
              <a:rPr lang="en-US" sz="2800" dirty="0">
                <a:solidFill>
                  <a:srgbClr val="002950"/>
                </a:solidFill>
              </a:rPr>
              <a:t> abundance</a:t>
            </a:r>
          </a:p>
        </p:txBody>
      </p:sp>
      <p:sp>
        <p:nvSpPr>
          <p:cNvPr id="11268" name="Text Box 2"/>
          <p:cNvSpPr txBox="1">
            <a:spLocks noChangeArrowheads="1"/>
          </p:cNvSpPr>
          <p:nvPr/>
        </p:nvSpPr>
        <p:spPr bwMode="auto">
          <a:xfrm>
            <a:off x="4648200" y="1447800"/>
            <a:ext cx="4038600" cy="3962400"/>
          </a:xfrm>
          <a:prstGeom prst="rect">
            <a:avLst/>
          </a:prstGeom>
          <a:noFill/>
          <a:ln w="9525">
            <a:noFill/>
            <a:round/>
            <a:headEnd/>
            <a:tailEnd/>
          </a:ln>
        </p:spPr>
        <p:txBody>
          <a:bodyPr wrap="none" anchor="ctr"/>
          <a:lstStyle/>
          <a:p>
            <a:endParaRPr lang="en-US"/>
          </a:p>
        </p:txBody>
      </p:sp>
      <p:sp>
        <p:nvSpPr>
          <p:cNvPr id="11269" name="Rectangle 3"/>
          <p:cNvSpPr>
            <a:spLocks noGrp="1" noChangeArrowheads="1"/>
          </p:cNvSpPr>
          <p:nvPr>
            <p:ph type="title"/>
          </p:nvPr>
        </p:nvSpPr>
        <p:spPr>
          <a:xfrm>
            <a:off x="457200" y="273050"/>
            <a:ext cx="8228013" cy="871538"/>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Stock Synthesis Data</a:t>
            </a:r>
          </a:p>
        </p:txBody>
      </p:sp>
      <p:sp>
        <p:nvSpPr>
          <p:cNvPr id="11270" name="Text Box 4"/>
          <p:cNvSpPr txBox="1">
            <a:spLocks noChangeArrowheads="1"/>
          </p:cNvSpPr>
          <p:nvPr/>
        </p:nvSpPr>
        <p:spPr bwMode="auto">
          <a:xfrm>
            <a:off x="4648200" y="1371600"/>
            <a:ext cx="4038600" cy="3200400"/>
          </a:xfrm>
          <a:prstGeom prst="rect">
            <a:avLst/>
          </a:prstGeom>
          <a:solidFill>
            <a:srgbClr val="99CCFF"/>
          </a:solidFill>
          <a:ln w="9360">
            <a:solidFill>
              <a:srgbClr val="FFFFFF"/>
            </a:solidFill>
            <a:miter lim="800000"/>
            <a:headEnd/>
            <a:tailEnd/>
          </a:ln>
        </p:spPr>
        <p:txBody>
          <a:bodyPr lIns="90000" tIns="46800" rIns="90000" bIns="46800"/>
          <a:lstStyle/>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Age </a:t>
            </a:r>
            <a:r>
              <a:rPr lang="en-US" sz="2800" dirty="0" smtClean="0">
                <a:solidFill>
                  <a:srgbClr val="002950"/>
                </a:solidFill>
              </a:rPr>
              <a:t>composition</a:t>
            </a:r>
          </a:p>
          <a:p>
            <a:pPr marL="739775" lvl="1" indent="-282575">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2950"/>
                </a:solidFill>
              </a:rPr>
              <a:t>Within length range</a:t>
            </a:r>
          </a:p>
          <a:p>
            <a:pPr marL="457200" indent="-457200">
              <a:buClrTx/>
              <a:buSzTx/>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smtClean="0">
                <a:solidFill>
                  <a:srgbClr val="002950"/>
                </a:solidFill>
              </a:rPr>
              <a:t>Size </a:t>
            </a:r>
            <a:r>
              <a:rPr lang="en-US" sz="2800" dirty="0">
                <a:solidFill>
                  <a:srgbClr val="002950"/>
                </a:solidFill>
              </a:rPr>
              <a:t>composition</a:t>
            </a:r>
          </a:p>
          <a:p>
            <a:pPr marL="739775" lvl="1" indent="-282575">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2950"/>
                </a:solidFill>
              </a:rPr>
              <a:t>By biomass or numbers</a:t>
            </a:r>
          </a:p>
          <a:p>
            <a:pPr marL="739775" lvl="1" indent="-282575">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2950"/>
                </a:solidFill>
              </a:rPr>
              <a:t>Within gender and discard/retained</a:t>
            </a:r>
          </a:p>
          <a:p>
            <a:pPr marL="739775" lvl="1" indent="-282575">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2950"/>
                </a:solidFill>
              </a:rPr>
              <a:t>Weight bins or length bins</a:t>
            </a:r>
          </a:p>
          <a:p>
            <a:pPr marL="457200" indent="-457200">
              <a:buClrTx/>
              <a:buSzTx/>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Mean length-at-age</a:t>
            </a:r>
          </a:p>
        </p:txBody>
      </p:sp>
      <p:sp>
        <p:nvSpPr>
          <p:cNvPr id="11271" name="Text Box 5"/>
          <p:cNvSpPr txBox="1">
            <a:spLocks noChangeArrowheads="1"/>
          </p:cNvSpPr>
          <p:nvPr/>
        </p:nvSpPr>
        <p:spPr bwMode="auto">
          <a:xfrm>
            <a:off x="457200" y="3128963"/>
            <a:ext cx="4038600" cy="2057400"/>
          </a:xfrm>
          <a:prstGeom prst="rect">
            <a:avLst/>
          </a:prstGeom>
          <a:solidFill>
            <a:srgbClr val="99CCFF"/>
          </a:solidFill>
          <a:ln w="9360">
            <a:solidFill>
              <a:srgbClr val="FFFFFF"/>
            </a:solidFill>
            <a:miter lim="800000"/>
            <a:headEnd/>
            <a:tailEnd/>
          </a:ln>
        </p:spPr>
        <p:txBody>
          <a:bodyPr lIns="90000" tIns="46800" rIns="90000" bIns="46800"/>
          <a:lstStyle/>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Discard (% or </a:t>
            </a:r>
            <a:r>
              <a:rPr lang="en-US" sz="2800" dirty="0" smtClean="0">
                <a:solidFill>
                  <a:srgbClr val="002950"/>
                </a:solidFill>
              </a:rPr>
              <a:t>total)</a:t>
            </a:r>
            <a:endParaRPr lang="en-US" sz="2800" dirty="0">
              <a:solidFill>
                <a:srgbClr val="002950"/>
              </a:solidFill>
            </a:endParaRPr>
          </a:p>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Mean body weight</a:t>
            </a:r>
          </a:p>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Tag-recapture</a:t>
            </a:r>
          </a:p>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Stock composition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tayloria\Pictures\WorldMapDou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23160"/>
            <a:ext cx="18288000" cy="4450080"/>
          </a:xfrm>
          <a:prstGeom prst="rect">
            <a:avLst/>
          </a:prstGeom>
          <a:noFill/>
          <a:extLst>
            <a:ext uri="{909E8E84-426E-40DD-AFC4-6F175D3DCCD1}">
              <a14:hiddenFill xmlns:a14="http://schemas.microsoft.com/office/drawing/2010/main">
                <a:solidFill>
                  <a:srgbClr val="FFFFFF"/>
                </a:solidFill>
              </a14:hiddenFill>
            </a:ext>
          </a:extLst>
        </p:spPr>
      </p:pic>
      <p:sp>
        <p:nvSpPr>
          <p:cNvPr id="307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9pPr>
          </a:lstStyle>
          <a:p>
            <a:pPr eaLnBrk="1" hangingPunct="1"/>
            <a:fld id="{AE02DAFF-2FFD-44BD-8626-4ED02990A6F0}" type="slidenum">
              <a:rPr lang="en-US" smtClean="0">
                <a:solidFill>
                  <a:srgbClr val="000000"/>
                </a:solidFill>
              </a:rPr>
              <a:pPr eaLnBrk="1" hangingPunct="1"/>
              <a:t>2</a:t>
            </a:fld>
            <a:endParaRPr lang="en-US" dirty="0" smtClean="0">
              <a:solidFill>
                <a:srgbClr val="000000"/>
              </a:solidFill>
            </a:endParaRPr>
          </a:p>
        </p:txBody>
      </p:sp>
      <p:sp>
        <p:nvSpPr>
          <p:cNvPr id="3076" name="Rectangle 2"/>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Stock Synthesis usage</a:t>
            </a:r>
          </a:p>
        </p:txBody>
      </p:sp>
      <p:sp>
        <p:nvSpPr>
          <p:cNvPr id="3077" name="AutoShape 3"/>
          <p:cNvSpPr>
            <a:spLocks noChangeArrowheads="1"/>
          </p:cNvSpPr>
          <p:nvPr/>
        </p:nvSpPr>
        <p:spPr bwMode="auto">
          <a:xfrm>
            <a:off x="1905000" y="4572000"/>
            <a:ext cx="685800" cy="428625"/>
          </a:xfrm>
          <a:prstGeom prst="wedgeRoundRectCallout">
            <a:avLst>
              <a:gd name="adj1" fmla="val -47648"/>
              <a:gd name="adj2" fmla="val 97996"/>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tuna, sharks</a:t>
            </a:r>
            <a:endParaRPr lang="en-US" sz="1200" dirty="0">
              <a:solidFill>
                <a:srgbClr val="000000"/>
              </a:solidFill>
            </a:endParaRPr>
          </a:p>
        </p:txBody>
      </p:sp>
      <p:sp>
        <p:nvSpPr>
          <p:cNvPr id="3078" name="AutoShape 4"/>
          <p:cNvSpPr>
            <a:spLocks noChangeArrowheads="1"/>
          </p:cNvSpPr>
          <p:nvPr/>
        </p:nvSpPr>
        <p:spPr bwMode="auto">
          <a:xfrm>
            <a:off x="609600" y="6105525"/>
            <a:ext cx="1905000" cy="609600"/>
          </a:xfrm>
          <a:prstGeom prst="wedgeRoundRectCallout">
            <a:avLst>
              <a:gd name="adj1" fmla="val -8750"/>
              <a:gd name="adj2" fmla="val -102343"/>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sharks, </a:t>
            </a:r>
            <a:r>
              <a:rPr lang="en-US" sz="1200" dirty="0" err="1">
                <a:solidFill>
                  <a:srgbClr val="000000"/>
                </a:solidFill>
              </a:rPr>
              <a:t>toothfish</a:t>
            </a:r>
            <a:r>
              <a:rPr lang="en-US" sz="1200" dirty="0">
                <a:solidFill>
                  <a:srgbClr val="000000"/>
                </a:solidFill>
              </a:rPr>
              <a:t>, various strange Australian fish</a:t>
            </a:r>
          </a:p>
        </p:txBody>
      </p:sp>
      <p:sp>
        <p:nvSpPr>
          <p:cNvPr id="3079" name="AutoShape 5"/>
          <p:cNvSpPr>
            <a:spLocks noChangeArrowheads="1"/>
          </p:cNvSpPr>
          <p:nvPr/>
        </p:nvSpPr>
        <p:spPr bwMode="auto">
          <a:xfrm>
            <a:off x="2667000" y="2105024"/>
            <a:ext cx="990600" cy="866776"/>
          </a:xfrm>
          <a:prstGeom prst="wedgeRoundRectCallout">
            <a:avLst>
              <a:gd name="adj1" fmla="val 52404"/>
              <a:gd name="adj2" fmla="val 110070"/>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 </a:t>
            </a:r>
            <a:r>
              <a:rPr lang="en-US" sz="1200" dirty="0" smtClean="0">
                <a:solidFill>
                  <a:srgbClr val="000000"/>
                </a:solidFill>
              </a:rPr>
              <a:t>hake, about </a:t>
            </a:r>
            <a:r>
              <a:rPr lang="en-US" sz="1200" dirty="0">
                <a:solidFill>
                  <a:srgbClr val="000000"/>
                </a:solidFill>
              </a:rPr>
              <a:t>20 groundfish species</a:t>
            </a:r>
          </a:p>
        </p:txBody>
      </p:sp>
      <p:sp>
        <p:nvSpPr>
          <p:cNvPr id="3080" name="AutoShape 6"/>
          <p:cNvSpPr>
            <a:spLocks noChangeArrowheads="1"/>
          </p:cNvSpPr>
          <p:nvPr/>
        </p:nvSpPr>
        <p:spPr bwMode="auto">
          <a:xfrm>
            <a:off x="3124200" y="4114800"/>
            <a:ext cx="1295400" cy="457200"/>
          </a:xfrm>
          <a:prstGeom prst="wedgeRoundRectCallout">
            <a:avLst>
              <a:gd name="adj1" fmla="val 736"/>
              <a:gd name="adj2" fmla="val -104167"/>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tuna, sharks, small </a:t>
            </a:r>
            <a:r>
              <a:rPr lang="en-US" sz="1200" dirty="0" err="1">
                <a:solidFill>
                  <a:srgbClr val="000000"/>
                </a:solidFill>
              </a:rPr>
              <a:t>pelagics</a:t>
            </a:r>
            <a:endParaRPr lang="en-US" sz="1200" dirty="0">
              <a:solidFill>
                <a:srgbClr val="000000"/>
              </a:solidFill>
            </a:endParaRPr>
          </a:p>
        </p:txBody>
      </p:sp>
      <p:sp>
        <p:nvSpPr>
          <p:cNvPr id="3081" name="AutoShape 7"/>
          <p:cNvSpPr>
            <a:spLocks noChangeArrowheads="1"/>
          </p:cNvSpPr>
          <p:nvPr/>
        </p:nvSpPr>
        <p:spPr bwMode="auto">
          <a:xfrm>
            <a:off x="3962400" y="3476625"/>
            <a:ext cx="838200" cy="304800"/>
          </a:xfrm>
          <a:prstGeom prst="wedgeRoundRectCallout">
            <a:avLst>
              <a:gd name="adj1" fmla="val 15153"/>
              <a:gd name="adj2" fmla="val 117708"/>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 shrimp</a:t>
            </a:r>
          </a:p>
        </p:txBody>
      </p:sp>
      <p:sp>
        <p:nvSpPr>
          <p:cNvPr id="3083" name="AutoShape 9"/>
          <p:cNvSpPr>
            <a:spLocks noChangeArrowheads="1"/>
          </p:cNvSpPr>
          <p:nvPr/>
        </p:nvSpPr>
        <p:spPr bwMode="auto">
          <a:xfrm>
            <a:off x="1562100" y="3974199"/>
            <a:ext cx="685800" cy="457200"/>
          </a:xfrm>
          <a:prstGeom prst="wedgeRoundRectCallout">
            <a:avLst>
              <a:gd name="adj1" fmla="val 133125"/>
              <a:gd name="adj2" fmla="val -6250"/>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tuna,</a:t>
            </a:r>
            <a:r>
              <a:rPr lang="en-US" sz="1200" dirty="0">
                <a:solidFill>
                  <a:srgbClr val="000000"/>
                </a:solidFill>
              </a:rPr>
              <a:t/>
            </a:r>
            <a:br>
              <a:rPr lang="en-US" sz="1200" dirty="0">
                <a:solidFill>
                  <a:srgbClr val="000000"/>
                </a:solidFill>
              </a:rPr>
            </a:br>
            <a:r>
              <a:rPr lang="en-US" sz="1200" dirty="0" smtClean="0">
                <a:solidFill>
                  <a:srgbClr val="000000"/>
                </a:solidFill>
              </a:rPr>
              <a:t>marlin</a:t>
            </a:r>
            <a:endParaRPr lang="en-US" sz="1200" dirty="0">
              <a:solidFill>
                <a:srgbClr val="000000"/>
              </a:solidFill>
            </a:endParaRPr>
          </a:p>
        </p:txBody>
      </p:sp>
      <p:sp>
        <p:nvSpPr>
          <p:cNvPr id="3084" name="AutoShape 10"/>
          <p:cNvSpPr>
            <a:spLocks noChangeArrowheads="1"/>
          </p:cNvSpPr>
          <p:nvPr/>
        </p:nvSpPr>
        <p:spPr bwMode="auto">
          <a:xfrm>
            <a:off x="152400" y="3048000"/>
            <a:ext cx="609600" cy="304800"/>
          </a:xfrm>
          <a:prstGeom prst="wedgeRoundRectCallout">
            <a:avLst>
              <a:gd name="adj1" fmla="val 130731"/>
              <a:gd name="adj2" fmla="val 138023"/>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tuna</a:t>
            </a:r>
          </a:p>
        </p:txBody>
      </p:sp>
      <p:sp>
        <p:nvSpPr>
          <p:cNvPr id="3087" name="AutoShape 13"/>
          <p:cNvSpPr>
            <a:spLocks noChangeArrowheads="1"/>
          </p:cNvSpPr>
          <p:nvPr/>
        </p:nvSpPr>
        <p:spPr bwMode="auto">
          <a:xfrm>
            <a:off x="2590800" y="3429000"/>
            <a:ext cx="990600" cy="457200"/>
          </a:xfrm>
          <a:prstGeom prst="wedgeRoundRectCallout">
            <a:avLst>
              <a:gd name="adj1" fmla="val 70352"/>
              <a:gd name="adj2" fmla="val 38542"/>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 more groundfish</a:t>
            </a:r>
          </a:p>
        </p:txBody>
      </p:sp>
      <p:sp>
        <p:nvSpPr>
          <p:cNvPr id="18" name="AutoShape 5"/>
          <p:cNvSpPr>
            <a:spLocks noChangeArrowheads="1"/>
          </p:cNvSpPr>
          <p:nvPr/>
        </p:nvSpPr>
        <p:spPr bwMode="auto">
          <a:xfrm>
            <a:off x="7039896" y="3947160"/>
            <a:ext cx="990600" cy="685800"/>
          </a:xfrm>
          <a:prstGeom prst="wedgeRoundRectCallout">
            <a:avLst>
              <a:gd name="adj1" fmla="val -48000"/>
              <a:gd name="adj2" fmla="val -149590"/>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anglerfish, sardine, hake</a:t>
            </a:r>
            <a:endParaRPr lang="en-US" sz="1200" dirty="0">
              <a:solidFill>
                <a:srgbClr val="000000"/>
              </a:solidFill>
            </a:endParaRPr>
          </a:p>
        </p:txBody>
      </p:sp>
      <p:sp>
        <p:nvSpPr>
          <p:cNvPr id="19" name="AutoShape 9"/>
          <p:cNvSpPr>
            <a:spLocks noChangeArrowheads="1"/>
          </p:cNvSpPr>
          <p:nvPr/>
        </p:nvSpPr>
        <p:spPr bwMode="auto">
          <a:xfrm>
            <a:off x="8153400" y="5000625"/>
            <a:ext cx="685800" cy="342900"/>
          </a:xfrm>
          <a:prstGeom prst="wedgeRoundRectCallout">
            <a:avLst>
              <a:gd name="adj1" fmla="val -65561"/>
              <a:gd name="adj2" fmla="val -119124"/>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tuna</a:t>
            </a:r>
            <a:endParaRPr lang="en-US" sz="1200" dirty="0">
              <a:solidFill>
                <a:srgbClr val="000000"/>
              </a:solidFill>
            </a:endParaRPr>
          </a:p>
        </p:txBody>
      </p:sp>
      <p:sp>
        <p:nvSpPr>
          <p:cNvPr id="2" name="5-Point Star 1"/>
          <p:cNvSpPr/>
          <p:nvPr/>
        </p:nvSpPr>
        <p:spPr bwMode="auto">
          <a:xfrm>
            <a:off x="3581400" y="3381375"/>
            <a:ext cx="228600" cy="200025"/>
          </a:xfrm>
          <a:prstGeom prst="star5">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22" name="AutoShape 11"/>
          <p:cNvSpPr>
            <a:spLocks noChangeArrowheads="1"/>
          </p:cNvSpPr>
          <p:nvPr/>
        </p:nvSpPr>
        <p:spPr bwMode="auto">
          <a:xfrm>
            <a:off x="5105400" y="3657600"/>
            <a:ext cx="1066800" cy="457200"/>
          </a:xfrm>
          <a:prstGeom prst="wedgeRoundRectCallout">
            <a:avLst>
              <a:gd name="adj1" fmla="val -72755"/>
              <a:gd name="adj2" fmla="val -15625"/>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grouper,</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menhaden</a:t>
            </a:r>
            <a:endParaRPr lang="en-US" sz="1200" dirty="0">
              <a:solidFill>
                <a:srgbClr val="000000"/>
              </a:solidFill>
            </a:endParaRPr>
          </a:p>
        </p:txBody>
      </p:sp>
      <p:sp>
        <p:nvSpPr>
          <p:cNvPr id="21" name="AutoShape 8"/>
          <p:cNvSpPr>
            <a:spLocks noChangeArrowheads="1"/>
          </p:cNvSpPr>
          <p:nvPr/>
        </p:nvSpPr>
        <p:spPr bwMode="auto">
          <a:xfrm>
            <a:off x="5105400" y="2895600"/>
            <a:ext cx="990600" cy="609600"/>
          </a:xfrm>
          <a:prstGeom prst="wedgeRoundRectCallout">
            <a:avLst>
              <a:gd name="adj1" fmla="val -52565"/>
              <a:gd name="adj2" fmla="val 71727"/>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groundfish,</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err="1">
                <a:solidFill>
                  <a:srgbClr val="000000"/>
                </a:solidFill>
              </a:rPr>
              <a:t>surfclam</a:t>
            </a:r>
            <a:endParaRPr lang="en-US" sz="1200" dirty="0">
              <a:solidFill>
                <a:srgbClr val="000000"/>
              </a:solidFill>
            </a:endParaRPr>
          </a:p>
        </p:txBody>
      </p:sp>
      <p:sp>
        <p:nvSpPr>
          <p:cNvPr id="23" name="AutoShape 12"/>
          <p:cNvSpPr>
            <a:spLocks noChangeArrowheads="1"/>
          </p:cNvSpPr>
          <p:nvPr/>
        </p:nvSpPr>
        <p:spPr bwMode="auto">
          <a:xfrm>
            <a:off x="5181600" y="4191000"/>
            <a:ext cx="1066800" cy="457200"/>
          </a:xfrm>
          <a:prstGeom prst="wedgeRoundRectCallout">
            <a:avLst>
              <a:gd name="adj1" fmla="val -89521"/>
              <a:gd name="adj2" fmla="val -86829"/>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mackerel, tuna</a:t>
            </a:r>
          </a:p>
        </p:txBody>
      </p:sp>
      <p:sp>
        <p:nvSpPr>
          <p:cNvPr id="24" name="AutoShape 10"/>
          <p:cNvSpPr>
            <a:spLocks noChangeArrowheads="1"/>
          </p:cNvSpPr>
          <p:nvPr/>
        </p:nvSpPr>
        <p:spPr bwMode="auto">
          <a:xfrm>
            <a:off x="1295400" y="2514600"/>
            <a:ext cx="762000" cy="457200"/>
          </a:xfrm>
          <a:prstGeom prst="wedgeRoundRectCallout">
            <a:avLst>
              <a:gd name="adj1" fmla="val 107398"/>
              <a:gd name="adj2" fmla="val 104690"/>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cod, flatfish</a:t>
            </a:r>
            <a:endParaRPr lang="en-US" sz="1200" dirty="0">
              <a:solidFill>
                <a:srgbClr val="000000"/>
              </a:solidFill>
            </a:endParaRPr>
          </a:p>
        </p:txBody>
      </p:sp>
      <p:sp>
        <p:nvSpPr>
          <p:cNvPr id="25" name="AutoShape 3"/>
          <p:cNvSpPr>
            <a:spLocks noChangeArrowheads="1"/>
          </p:cNvSpPr>
          <p:nvPr/>
        </p:nvSpPr>
        <p:spPr bwMode="auto">
          <a:xfrm>
            <a:off x="2390775" y="5572125"/>
            <a:ext cx="800100" cy="295275"/>
          </a:xfrm>
          <a:prstGeom prst="wedgeRoundRectCallout">
            <a:avLst>
              <a:gd name="adj1" fmla="val -85148"/>
              <a:gd name="adj2" fmla="val 5702"/>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snapper</a:t>
            </a:r>
            <a:endParaRPr lang="en-US" sz="1200" dirty="0">
              <a:solidFill>
                <a:srgbClr val="000000"/>
              </a:solidFill>
            </a:endParaRPr>
          </a:p>
        </p:txBody>
      </p:sp>
      <p:sp>
        <p:nvSpPr>
          <p:cNvPr id="26" name="AutoShape 6"/>
          <p:cNvSpPr>
            <a:spLocks noChangeArrowheads="1"/>
          </p:cNvSpPr>
          <p:nvPr/>
        </p:nvSpPr>
        <p:spPr bwMode="auto">
          <a:xfrm>
            <a:off x="3429000" y="5467350"/>
            <a:ext cx="1511490" cy="552450"/>
          </a:xfrm>
          <a:prstGeom prst="wedgeRoundRectCallout">
            <a:avLst>
              <a:gd name="adj1" fmla="val 59442"/>
              <a:gd name="adj2" fmla="val -54700"/>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Many stocks in Chile &amp; Argentina</a:t>
            </a:r>
            <a:endParaRPr lang="en-US" sz="1200" dirty="0">
              <a:solidFill>
                <a:srgbClr val="000000"/>
              </a:solidFill>
            </a:endParaRPr>
          </a:p>
        </p:txBody>
      </p:sp>
    </p:spTree>
    <p:extLst>
      <p:ext uri="{BB962C8B-B14F-4D97-AF65-F5344CB8AC3E}">
        <p14:creationId xmlns:p14="http://schemas.microsoft.com/office/powerpoint/2010/main" val="26292542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round/>
            <a:headEnd/>
            <a:tailEnd/>
          </a:ln>
        </p:spPr>
        <p:txBody>
          <a:bodyPr vert="horz" wrap="square" lIns="90000" tIns="46800" rIns="90000" bIns="46800" numCol="1" anchor="ctr" anchorCtr="0" compatLnSpc="1">
            <a:prstTxWarp prst="textNoShape">
              <a:avLst/>
            </a:prstTxWarp>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SS – Estimation Procedures</a:t>
            </a:r>
            <a:endParaRPr lang="en-US" dirty="0"/>
          </a:p>
        </p:txBody>
      </p:sp>
      <p:sp>
        <p:nvSpPr>
          <p:cNvPr id="3" name="Content Placeholder 2"/>
          <p:cNvSpPr>
            <a:spLocks noGrp="1"/>
          </p:cNvSpPr>
          <p:nvPr>
            <p:ph idx="1"/>
          </p:nvPr>
        </p:nvSpPr>
        <p:spPr>
          <a:xfrm>
            <a:off x="457200" y="1219200"/>
            <a:ext cx="8224838" cy="5178425"/>
          </a:xfrm>
        </p:spPr>
        <p:txBody>
          <a:bodyPr>
            <a:normAutofit fontScale="92500" lnSpcReduction="20000"/>
          </a:bodyPr>
          <a:lstStyle/>
          <a:p>
            <a:r>
              <a:rPr lang="en-US" dirty="0" smtClean="0"/>
              <a:t>Maximize negative </a:t>
            </a:r>
            <a:r>
              <a:rPr lang="en-US" dirty="0" err="1" smtClean="0"/>
              <a:t>logL</a:t>
            </a:r>
            <a:r>
              <a:rPr lang="en-US" dirty="0" smtClean="0"/>
              <a:t> using ADMB</a:t>
            </a:r>
          </a:p>
          <a:p>
            <a:r>
              <a:rPr lang="en-US" dirty="0" err="1" smtClean="0"/>
              <a:t>logL</a:t>
            </a:r>
            <a:r>
              <a:rPr lang="en-US" dirty="0" smtClean="0"/>
              <a:t> is user-weighted composite of components from sources (fleets and surveys) and kinds of data (CPUE, age comp, size comp, etc.)</a:t>
            </a:r>
          </a:p>
          <a:p>
            <a:r>
              <a:rPr lang="en-US" dirty="0" smtClean="0"/>
              <a:t>Parameters have user-controlled: min, max, initial value, phase, and optional prior</a:t>
            </a:r>
          </a:p>
          <a:p>
            <a:r>
              <a:rPr lang="en-US" dirty="0" smtClean="0"/>
              <a:t>Capable of MLE, MCMC, parametric bootstrap (but no ADMB-RE and no ADMB likelihood profiles)</a:t>
            </a:r>
          </a:p>
          <a:p>
            <a:r>
              <a:rPr lang="en-US" dirty="0" smtClean="0"/>
              <a:t>Benchmark (MSY, SPR) and forecast done in </a:t>
            </a:r>
            <a:r>
              <a:rPr lang="en-US" dirty="0" err="1" smtClean="0"/>
              <a:t>sd_phase</a:t>
            </a:r>
            <a:r>
              <a:rPr lang="en-US" dirty="0" smtClean="0"/>
              <a:t> and </a:t>
            </a:r>
            <a:r>
              <a:rPr lang="en-US" dirty="0" err="1" smtClean="0"/>
              <a:t>mceval_phase</a:t>
            </a:r>
            <a:endParaRPr lang="en-US" dirty="0"/>
          </a:p>
        </p:txBody>
      </p:sp>
    </p:spTree>
    <p:extLst>
      <p:ext uri="{BB962C8B-B14F-4D97-AF65-F5344CB8AC3E}">
        <p14:creationId xmlns:p14="http://schemas.microsoft.com/office/powerpoint/2010/main" val="2191186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9pPr>
          </a:lstStyle>
          <a:p>
            <a:pPr eaLnBrk="1" hangingPunct="1"/>
            <a:fld id="{E3E1DD78-05B9-42DF-B801-710E88483162}" type="slidenum">
              <a:rPr lang="en-US" smtClean="0">
                <a:solidFill>
                  <a:srgbClr val="000000"/>
                </a:solidFill>
              </a:rPr>
              <a:pPr eaLnBrk="1" hangingPunct="1"/>
              <a:t>3</a:t>
            </a:fld>
            <a:endParaRPr lang="en-US" smtClean="0">
              <a:solidFill>
                <a:srgbClr val="000000"/>
              </a:solidFill>
            </a:endParaRPr>
          </a:p>
        </p:txBody>
      </p:sp>
      <p:sp>
        <p:nvSpPr>
          <p:cNvPr id="4099" name="Rectangle 1"/>
          <p:cNvSpPr>
            <a:spLocks noGrp="1" noChangeArrowheads="1"/>
          </p:cNvSpPr>
          <p:nvPr>
            <p:ph type="title"/>
          </p:nvPr>
        </p:nvSpPr>
        <p:spPr>
          <a:xfrm>
            <a:off x="457200" y="52388"/>
            <a:ext cx="8228013" cy="131286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Benefits of widespread use </a:t>
            </a:r>
            <a:br>
              <a:rPr lang="en-US" sz="4000" smtClean="0"/>
            </a:br>
            <a:r>
              <a:rPr lang="en-US" sz="4000" smtClean="0"/>
              <a:t>(of any modeling platform)</a:t>
            </a:r>
          </a:p>
        </p:txBody>
      </p:sp>
      <p:sp>
        <p:nvSpPr>
          <p:cNvPr id="4100"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8138" indent="-33813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1pPr>
            <a:lvl2pPr marL="738188" indent="-28098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2pPr>
            <a:lvl3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3pPr>
            <a:lvl4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4pPr>
            <a:lvl5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9pPr>
          </a:lstStyle>
          <a:p>
            <a:pPr eaLnBrk="1" hangingPunct="1">
              <a:spcBef>
                <a:spcPts val="800"/>
              </a:spcBef>
              <a:buFont typeface="Arial" charset="0"/>
              <a:buChar char="•"/>
            </a:pPr>
            <a:r>
              <a:rPr lang="en-US" sz="3200" dirty="0">
                <a:solidFill>
                  <a:srgbClr val="000000"/>
                </a:solidFill>
              </a:rPr>
              <a:t>Bugs less likely to escape notice</a:t>
            </a:r>
          </a:p>
          <a:p>
            <a:pPr eaLnBrk="1" hangingPunct="1">
              <a:spcBef>
                <a:spcPts val="800"/>
              </a:spcBef>
              <a:buFont typeface="Arial" charset="0"/>
              <a:buChar char="•"/>
            </a:pPr>
            <a:r>
              <a:rPr lang="en-US" sz="3200" dirty="0">
                <a:solidFill>
                  <a:srgbClr val="000000"/>
                </a:solidFill>
              </a:rPr>
              <a:t>More comparison with other models</a:t>
            </a:r>
          </a:p>
          <a:p>
            <a:pPr eaLnBrk="1" hangingPunct="1">
              <a:spcBef>
                <a:spcPts val="800"/>
              </a:spcBef>
              <a:buFont typeface="Arial" charset="0"/>
              <a:buChar char="•"/>
            </a:pPr>
            <a:r>
              <a:rPr lang="en-US" sz="3200" dirty="0">
                <a:solidFill>
                  <a:srgbClr val="000000"/>
                </a:solidFill>
              </a:rPr>
              <a:t>More development of associated tools </a:t>
            </a:r>
            <a:br>
              <a:rPr lang="en-US" sz="3200" dirty="0">
                <a:solidFill>
                  <a:srgbClr val="000000"/>
                </a:solidFill>
              </a:rPr>
            </a:br>
            <a:r>
              <a:rPr lang="en-US" sz="3200" dirty="0">
                <a:solidFill>
                  <a:srgbClr val="000000"/>
                </a:solidFill>
              </a:rPr>
              <a:t>(e.g. for making plots)</a:t>
            </a:r>
          </a:p>
          <a:p>
            <a:pPr eaLnBrk="1" hangingPunct="1">
              <a:spcBef>
                <a:spcPts val="800"/>
              </a:spcBef>
              <a:buFont typeface="Arial" charset="0"/>
              <a:buChar char="•"/>
            </a:pPr>
            <a:r>
              <a:rPr lang="en-US" sz="3200" dirty="0">
                <a:solidFill>
                  <a:srgbClr val="000000"/>
                </a:solidFill>
              </a:rPr>
              <a:t>Facilitates sharing knowledge</a:t>
            </a:r>
          </a:p>
          <a:p>
            <a:pPr lvl="1" eaLnBrk="1" hangingPunct="1">
              <a:spcBef>
                <a:spcPts val="700"/>
              </a:spcBef>
              <a:buFont typeface="Arial" charset="0"/>
              <a:buChar char="•"/>
            </a:pPr>
            <a:r>
              <a:rPr lang="en-US" sz="2800" dirty="0">
                <a:solidFill>
                  <a:srgbClr val="000000"/>
                </a:solidFill>
              </a:rPr>
              <a:t>common language among many scientists</a:t>
            </a:r>
          </a:p>
          <a:p>
            <a:pPr lvl="1" eaLnBrk="1" hangingPunct="1">
              <a:spcBef>
                <a:spcPts val="700"/>
              </a:spcBef>
              <a:buFont typeface="Arial" charset="0"/>
              <a:buChar char="•"/>
            </a:pPr>
            <a:r>
              <a:rPr lang="en-US" sz="2800" dirty="0">
                <a:solidFill>
                  <a:srgbClr val="000000"/>
                </a:solidFill>
              </a:rPr>
              <a:t>more advice on building models</a:t>
            </a:r>
          </a:p>
          <a:p>
            <a:pPr lvl="1" eaLnBrk="1" hangingPunct="1">
              <a:spcBef>
                <a:spcPts val="700"/>
              </a:spcBef>
              <a:buFont typeface="Arial" charset="0"/>
              <a:buChar char="•"/>
            </a:pPr>
            <a:r>
              <a:rPr lang="en-US" sz="2800" dirty="0">
                <a:solidFill>
                  <a:srgbClr val="000000"/>
                </a:solidFill>
              </a:rPr>
              <a:t>easier to understand each others’ results</a:t>
            </a:r>
          </a:p>
        </p:txBody>
      </p:sp>
    </p:spTree>
    <p:extLst>
      <p:ext uri="{BB962C8B-B14F-4D97-AF65-F5344CB8AC3E}">
        <p14:creationId xmlns:p14="http://schemas.microsoft.com/office/powerpoint/2010/main" val="3982318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2"/>
          </p:nvPr>
        </p:nvSpPr>
        <p:spPr>
          <a:noFill/>
        </p:spPr>
        <p:txBody>
          <a:bodyPr/>
          <a:lstStyle/>
          <a:p>
            <a:fld id="{F26A9DB8-7639-4D55-A748-CA97F8086B8C}" type="slidenum">
              <a:rPr lang="en-US" smtClean="0"/>
              <a:pPr/>
              <a:t>4</a:t>
            </a:fld>
            <a:endParaRPr lang="en-US" smtClean="0"/>
          </a:p>
        </p:txBody>
      </p:sp>
      <p:sp>
        <p:nvSpPr>
          <p:cNvPr id="5123" name="Rectangle 1"/>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Benefits of Stock Synthesis</a:t>
            </a:r>
          </a:p>
        </p:txBody>
      </p:sp>
      <p:sp>
        <p:nvSpPr>
          <p:cNvPr id="5124" name="Text Box 2"/>
          <p:cNvSpPr txBox="1">
            <a:spLocks noChangeArrowheads="1"/>
          </p:cNvSpPr>
          <p:nvPr/>
        </p:nvSpPr>
        <p:spPr bwMode="auto">
          <a:xfrm>
            <a:off x="457200" y="1371600"/>
            <a:ext cx="8228013" cy="5029200"/>
          </a:xfrm>
          <a:prstGeom prst="rect">
            <a:avLst/>
          </a:prstGeom>
          <a:noFill/>
          <a:ln w="9525">
            <a:noFill/>
            <a:round/>
            <a:headEnd/>
            <a:tailEnd/>
          </a:ln>
        </p:spPr>
        <p:txBody>
          <a:bodyPr lIns="90000" tIns="46800" rIns="90000" bIns="46800"/>
          <a:lstStyle/>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Flexible range of options for many population processes</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Integrates many sources of data</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Propagates uncertainty well</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Works well from very simple to very complex models</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Widely used</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Evolving based on decades of development and exploration</a:t>
            </a:r>
          </a:p>
        </p:txBody>
      </p:sp>
    </p:spTree>
    <p:extLst>
      <p:ext uri="{BB962C8B-B14F-4D97-AF65-F5344CB8AC3E}">
        <p14:creationId xmlns:p14="http://schemas.microsoft.com/office/powerpoint/2010/main" val="25170453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round/>
            <a:headEnd/>
            <a:tailEnd/>
          </a:ln>
        </p:spPr>
        <p:txBody>
          <a:bodyPr vert="horz" wrap="square" lIns="90000" tIns="46800" rIns="90000" bIns="46800" numCol="1" anchor="ctr" anchorCtr="0" compatLnSpc="1">
            <a:prstTxWarp prst="textNoShape">
              <a:avLst/>
            </a:prstTxWarp>
          </a:bodyPr>
          <a:lstStyle/>
          <a:p>
            <a:r>
              <a:rPr lang="en-US" dirty="0" smtClean="0"/>
              <a:t>SS History - 1984</a:t>
            </a:r>
            <a:endParaRPr lang="en-US" dirty="0"/>
          </a:p>
        </p:txBody>
      </p:sp>
      <p:sp>
        <p:nvSpPr>
          <p:cNvPr id="3" name="Content Placeholder 2"/>
          <p:cNvSpPr>
            <a:spLocks noGrp="1"/>
          </p:cNvSpPr>
          <p:nvPr>
            <p:ph idx="1"/>
          </p:nvPr>
        </p:nvSpPr>
        <p:spPr/>
        <p:txBody>
          <a:bodyPr/>
          <a:lstStyle/>
          <a:p>
            <a:r>
              <a:rPr lang="en-US" dirty="0" smtClean="0"/>
              <a:t>Coded in FORTRAN</a:t>
            </a:r>
          </a:p>
          <a:p>
            <a:r>
              <a:rPr lang="en-US" dirty="0" smtClean="0"/>
              <a:t>Specific model for anchovy off California</a:t>
            </a:r>
          </a:p>
          <a:p>
            <a:r>
              <a:rPr lang="en-US" dirty="0" smtClean="0"/>
              <a:t>Low F, diverse data</a:t>
            </a:r>
          </a:p>
          <a:p>
            <a:r>
              <a:rPr lang="en-US" dirty="0" smtClean="0"/>
              <a:t>Temperature effects on maturation and selectivity</a:t>
            </a:r>
          </a:p>
          <a:p>
            <a:r>
              <a:rPr lang="en-US" dirty="0" smtClean="0"/>
              <a:t>M = f(predator abundance)</a:t>
            </a:r>
            <a:endParaRPr lang="en-US" dirty="0"/>
          </a:p>
        </p:txBody>
      </p:sp>
    </p:spTree>
    <p:extLst>
      <p:ext uri="{BB962C8B-B14F-4D97-AF65-F5344CB8AC3E}">
        <p14:creationId xmlns:p14="http://schemas.microsoft.com/office/powerpoint/2010/main" val="187698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History - 1988</a:t>
            </a:r>
            <a:endParaRPr lang="en-US" dirty="0"/>
          </a:p>
        </p:txBody>
      </p:sp>
      <p:sp>
        <p:nvSpPr>
          <p:cNvPr id="3" name="Content Placeholder 2"/>
          <p:cNvSpPr>
            <a:spLocks noGrp="1"/>
          </p:cNvSpPr>
          <p:nvPr>
            <p:ph idx="1"/>
          </p:nvPr>
        </p:nvSpPr>
        <p:spPr>
          <a:xfrm>
            <a:off x="457200" y="1219200"/>
            <a:ext cx="8224838" cy="5178425"/>
          </a:xfrm>
        </p:spPr>
        <p:txBody>
          <a:bodyPr>
            <a:normAutofit fontScale="92500" lnSpcReduction="10000"/>
          </a:bodyPr>
          <a:lstStyle/>
          <a:p>
            <a:r>
              <a:rPr lang="en-US" dirty="0" smtClean="0"/>
              <a:t>Two generalized models coded in FORTRAN</a:t>
            </a:r>
          </a:p>
          <a:p>
            <a:pPr marL="971550" lvl="1" indent="-457200">
              <a:buFont typeface="+mj-lt"/>
              <a:buAutoNum type="arabicPeriod"/>
            </a:pPr>
            <a:r>
              <a:rPr lang="en-US" dirty="0" smtClean="0"/>
              <a:t>SYNL:  Size-age structured, allows size and age selectivity, estimates growth parameters</a:t>
            </a:r>
          </a:p>
          <a:p>
            <a:pPr marL="971550" lvl="1" indent="-457200">
              <a:buFont typeface="+mj-lt"/>
              <a:buAutoNum type="arabicPeriod"/>
            </a:pPr>
            <a:r>
              <a:rPr lang="en-US" dirty="0" smtClean="0"/>
              <a:t>SYNA:  Age-area structured, empirical body weight input, age selectivity, allows multiple areas with estimable movement rates</a:t>
            </a:r>
          </a:p>
          <a:p>
            <a:r>
              <a:rPr lang="en-US" dirty="0" smtClean="0"/>
              <a:t>Target species:  west coast </a:t>
            </a:r>
            <a:r>
              <a:rPr lang="en-US" dirty="0" err="1" smtClean="0"/>
              <a:t>groundfish</a:t>
            </a:r>
            <a:endParaRPr lang="en-US" dirty="0" smtClean="0"/>
          </a:p>
          <a:p>
            <a:r>
              <a:rPr lang="en-US" dirty="0" smtClean="0"/>
              <a:t>Long-lived, some 50+ yr old fish still in data</a:t>
            </a:r>
          </a:p>
          <a:p>
            <a:r>
              <a:rPr lang="en-US" dirty="0" smtClean="0"/>
              <a:t>Weak historical data, except catch, but discarding significant</a:t>
            </a:r>
          </a:p>
          <a:p>
            <a:r>
              <a:rPr lang="en-US" dirty="0" smtClean="0"/>
              <a:t>More size than age data; ageing imprecise</a:t>
            </a:r>
            <a:endParaRPr lang="en-US" dirty="0"/>
          </a:p>
        </p:txBody>
      </p:sp>
    </p:spTree>
    <p:extLst>
      <p:ext uri="{BB962C8B-B14F-4D97-AF65-F5344CB8AC3E}">
        <p14:creationId xmlns:p14="http://schemas.microsoft.com/office/powerpoint/2010/main" val="3798529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round/>
            <a:headEnd/>
            <a:tailEnd/>
          </a:ln>
        </p:spPr>
        <p:txBody>
          <a:bodyPr vert="horz" wrap="square" lIns="90000" tIns="46800" rIns="90000" bIns="46800" numCol="1" anchor="ctr" anchorCtr="0" compatLnSpc="1">
            <a:prstTxWarp prst="textNoShape">
              <a:avLst/>
            </a:prstTxWarp>
          </a:bodyPr>
          <a:lstStyle/>
          <a:p>
            <a:r>
              <a:rPr lang="en-US" dirty="0" smtClean="0"/>
              <a:t>SS History – 2003 to present</a:t>
            </a:r>
            <a:endParaRPr lang="en-US" dirty="0"/>
          </a:p>
        </p:txBody>
      </p:sp>
      <p:sp>
        <p:nvSpPr>
          <p:cNvPr id="3" name="Content Placeholder 2"/>
          <p:cNvSpPr>
            <a:spLocks noGrp="1"/>
          </p:cNvSpPr>
          <p:nvPr>
            <p:ph idx="1"/>
          </p:nvPr>
        </p:nvSpPr>
        <p:spPr/>
        <p:txBody>
          <a:bodyPr/>
          <a:lstStyle/>
          <a:p>
            <a:r>
              <a:rPr lang="en-US" dirty="0" smtClean="0"/>
              <a:t>Generalized model coded in C++ with ADMB</a:t>
            </a:r>
          </a:p>
          <a:p>
            <a:r>
              <a:rPr lang="en-US" dirty="0" smtClean="0"/>
              <a:t>Merged and expanded features for age/size/area</a:t>
            </a:r>
          </a:p>
          <a:p>
            <a:r>
              <a:rPr lang="en-US" dirty="0" smtClean="0"/>
              <a:t>Target species:  diverse</a:t>
            </a:r>
          </a:p>
          <a:p>
            <a:r>
              <a:rPr lang="en-US" dirty="0" smtClean="0"/>
              <a:t>Now </a:t>
            </a:r>
            <a:r>
              <a:rPr lang="en-US" dirty="0" smtClean="0"/>
              <a:t>SS3.24Y (Fall 2015), </a:t>
            </a:r>
            <a:r>
              <a:rPr lang="en-US" dirty="0" smtClean="0"/>
              <a:t>just call it “SS</a:t>
            </a:r>
            <a:r>
              <a:rPr lang="en-US" dirty="0" smtClean="0"/>
              <a:t>”</a:t>
            </a:r>
          </a:p>
          <a:p>
            <a:r>
              <a:rPr lang="en-US" dirty="0" smtClean="0"/>
              <a:t>SS3.30 coming soon</a:t>
            </a:r>
          </a:p>
          <a:p>
            <a:r>
              <a:rPr lang="en-US" dirty="0" err="1" smtClean="0"/>
              <a:t>SS_nextgen</a:t>
            </a:r>
            <a:r>
              <a:rPr lang="en-US" dirty="0" smtClean="0"/>
              <a:t> in formative stage</a:t>
            </a:r>
            <a:endParaRPr lang="en-US" dirty="0" smtClean="0"/>
          </a:p>
        </p:txBody>
      </p:sp>
    </p:spTree>
    <p:extLst>
      <p:ext uri="{BB962C8B-B14F-4D97-AF65-F5344CB8AC3E}">
        <p14:creationId xmlns:p14="http://schemas.microsoft.com/office/powerpoint/2010/main" val="540247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b="1" smtClean="0"/>
              <a:t>Bring Model to the Data</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t>Don’t transform data to meet rigid model structure</a:t>
            </a:r>
          </a:p>
          <a:p>
            <a:pPr eaLnBrk="1" fontAlgn="auto" hangingPunct="1">
              <a:spcAft>
                <a:spcPts val="0"/>
              </a:spcAft>
              <a:buFont typeface="Arial" pitchFamily="34" charset="0"/>
              <a:buChar char="•"/>
              <a:defRPr/>
            </a:pPr>
            <a:r>
              <a:rPr lang="en-US" dirty="0" smtClean="0"/>
              <a:t>Do add processes to model to develop expected values for diverse, lightly processed data</a:t>
            </a:r>
          </a:p>
          <a:p>
            <a:pPr lvl="1" eaLnBrk="1" fontAlgn="auto" hangingPunct="1">
              <a:spcAft>
                <a:spcPts val="0"/>
              </a:spcAft>
              <a:buFont typeface="Arial" pitchFamily="34" charset="0"/>
              <a:buChar char="–"/>
              <a:defRPr/>
            </a:pPr>
            <a:r>
              <a:rPr lang="en-US" dirty="0" smtClean="0"/>
              <a:t>Improves understanding of processes</a:t>
            </a:r>
          </a:p>
          <a:p>
            <a:pPr lvl="1" eaLnBrk="1" fontAlgn="auto" hangingPunct="1">
              <a:spcAft>
                <a:spcPts val="0"/>
              </a:spcAft>
              <a:buFont typeface="Arial" pitchFamily="34" charset="0"/>
              <a:buChar char="–"/>
              <a:defRPr/>
            </a:pPr>
            <a:r>
              <a:rPr lang="en-US" dirty="0" smtClean="0"/>
              <a:t>Allows simultaneous use of more types of data</a:t>
            </a:r>
          </a:p>
          <a:p>
            <a:pPr lvl="1" eaLnBrk="1" fontAlgn="auto" hangingPunct="1">
              <a:spcAft>
                <a:spcPts val="0"/>
              </a:spcAft>
              <a:buFont typeface="Arial" pitchFamily="34" charset="0"/>
              <a:buChar char="–"/>
              <a:defRPr/>
            </a:pPr>
            <a:r>
              <a:rPr lang="en-US" dirty="0" smtClean="0"/>
              <a:t>Statistical properties of data are preserved and transferred to variance of final model results</a:t>
            </a:r>
            <a:endParaRPr lang="en-US" dirty="0"/>
          </a:p>
        </p:txBody>
      </p:sp>
      <p:sp>
        <p:nvSpPr>
          <p:cNvPr id="4" name="Slide Number Placeholder 3"/>
          <p:cNvSpPr>
            <a:spLocks noGrp="1"/>
          </p:cNvSpPr>
          <p:nvPr>
            <p:ph type="sldNum" sz="quarter" idx="12"/>
          </p:nvPr>
        </p:nvSpPr>
        <p:spPr/>
        <p:txBody>
          <a:bodyPr/>
          <a:lstStyle/>
          <a:p>
            <a:pPr>
              <a:defRPr/>
            </a:pPr>
            <a:fld id="{05364360-F645-44A4-B852-2B71F935CD7F}"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81000"/>
            <a:ext cx="8305800" cy="609600"/>
          </a:xfrm>
          <a:solidFill>
            <a:schemeClr val="bg1">
              <a:alpha val="34117"/>
            </a:schemeClr>
          </a:solidFill>
        </p:spPr>
        <p:txBody>
          <a:bodyPr/>
          <a:lstStyle/>
          <a:p>
            <a:pPr eaLnBrk="1" hangingPunct="1"/>
            <a:r>
              <a:rPr lang="en-US" b="1" dirty="0" smtClean="0"/>
              <a:t>Sub-Models of SS</a:t>
            </a:r>
          </a:p>
        </p:txBody>
      </p:sp>
      <p:sp>
        <p:nvSpPr>
          <p:cNvPr id="12291" name="Rectangle 3"/>
          <p:cNvSpPr>
            <a:spLocks noGrp="1" noChangeArrowheads="1"/>
          </p:cNvSpPr>
          <p:nvPr>
            <p:ph type="body" idx="1"/>
          </p:nvPr>
        </p:nvSpPr>
        <p:spPr>
          <a:xfrm>
            <a:off x="304800" y="1143000"/>
            <a:ext cx="8610600" cy="5029200"/>
          </a:xfrm>
        </p:spPr>
        <p:txBody>
          <a:bodyPr/>
          <a:lstStyle/>
          <a:p>
            <a:pPr eaLnBrk="1" hangingPunct="1">
              <a:spcAft>
                <a:spcPts val="200"/>
              </a:spcAft>
            </a:pPr>
            <a:r>
              <a:rPr lang="en-US" sz="2000" b="1" u="sng" dirty="0" smtClean="0"/>
              <a:t>Population</a:t>
            </a:r>
            <a:r>
              <a:rPr lang="en-US" sz="2000" b="1" dirty="0" smtClean="0"/>
              <a:t> Model</a:t>
            </a:r>
          </a:p>
          <a:p>
            <a:pPr lvl="1" eaLnBrk="1" hangingPunct="1">
              <a:spcAft>
                <a:spcPts val="200"/>
              </a:spcAft>
            </a:pPr>
            <a:r>
              <a:rPr lang="en-US" sz="2000" dirty="0" smtClean="0"/>
              <a:t>Recruitment, mortality, growth</a:t>
            </a:r>
          </a:p>
          <a:p>
            <a:pPr lvl="1" eaLnBrk="1" hangingPunct="1">
              <a:spcAft>
                <a:spcPts val="200"/>
              </a:spcAft>
            </a:pPr>
            <a:r>
              <a:rPr lang="en-US" sz="2000" dirty="0" smtClean="0"/>
              <a:t>Age and/or size structured</a:t>
            </a:r>
          </a:p>
          <a:p>
            <a:pPr eaLnBrk="1" hangingPunct="1">
              <a:spcAft>
                <a:spcPts val="200"/>
              </a:spcAft>
            </a:pPr>
            <a:r>
              <a:rPr lang="en-US" sz="2000" b="1" u="sng" dirty="0" smtClean="0"/>
              <a:t>Observation</a:t>
            </a:r>
            <a:r>
              <a:rPr lang="en-US" sz="2000" b="1" dirty="0" smtClean="0"/>
              <a:t> Model</a:t>
            </a:r>
          </a:p>
          <a:p>
            <a:pPr lvl="1" eaLnBrk="1" hangingPunct="1">
              <a:spcAft>
                <a:spcPts val="200"/>
              </a:spcAft>
            </a:pPr>
            <a:r>
              <a:rPr lang="en-US" sz="2000" dirty="0" smtClean="0"/>
              <a:t>Derive expected values for data</a:t>
            </a:r>
          </a:p>
          <a:p>
            <a:pPr eaLnBrk="1" hangingPunct="1">
              <a:spcAft>
                <a:spcPts val="200"/>
              </a:spcAft>
            </a:pPr>
            <a:r>
              <a:rPr lang="en-US" sz="2000" b="1" dirty="0" smtClean="0"/>
              <a:t>Likelihood-based </a:t>
            </a:r>
            <a:r>
              <a:rPr lang="en-US" sz="2000" b="1" u="sng" dirty="0" smtClean="0"/>
              <a:t>Statistical</a:t>
            </a:r>
            <a:r>
              <a:rPr lang="en-US" sz="2000" b="1" dirty="0" smtClean="0"/>
              <a:t> Model</a:t>
            </a:r>
          </a:p>
          <a:p>
            <a:pPr lvl="1" eaLnBrk="1" hangingPunct="1">
              <a:spcAft>
                <a:spcPts val="200"/>
              </a:spcAft>
            </a:pPr>
            <a:r>
              <a:rPr lang="en-US" sz="2000" dirty="0" smtClean="0"/>
              <a:t>Quantify goodness-of-fit</a:t>
            </a:r>
          </a:p>
          <a:p>
            <a:pPr eaLnBrk="1" hangingPunct="1">
              <a:spcAft>
                <a:spcPts val="200"/>
              </a:spcAft>
            </a:pPr>
            <a:r>
              <a:rPr lang="en-US" sz="2000" b="1" dirty="0" smtClean="0"/>
              <a:t>Algorithm to search for parameter set that </a:t>
            </a:r>
            <a:r>
              <a:rPr lang="en-US" sz="2000" b="1" u="sng" dirty="0" smtClean="0"/>
              <a:t>maximizes</a:t>
            </a:r>
            <a:r>
              <a:rPr lang="en-US" sz="2000" b="1" dirty="0" smtClean="0"/>
              <a:t> the </a:t>
            </a:r>
            <a:r>
              <a:rPr lang="en-US" sz="2000" b="1" u="sng" dirty="0" smtClean="0"/>
              <a:t>likelihood</a:t>
            </a:r>
          </a:p>
          <a:p>
            <a:pPr lvl="1" eaLnBrk="1" hangingPunct="1">
              <a:spcAft>
                <a:spcPts val="200"/>
              </a:spcAft>
            </a:pPr>
            <a:r>
              <a:rPr lang="en-US" sz="2000" dirty="0" smtClean="0"/>
              <a:t>Auto-Differentiation Model Builder (ADMB)</a:t>
            </a:r>
          </a:p>
          <a:p>
            <a:pPr eaLnBrk="1" hangingPunct="1">
              <a:spcAft>
                <a:spcPts val="200"/>
              </a:spcAft>
            </a:pPr>
            <a:r>
              <a:rPr lang="en-US" sz="2000" b="1" dirty="0" smtClean="0"/>
              <a:t>Cast results in terms of </a:t>
            </a:r>
            <a:r>
              <a:rPr lang="en-US" sz="2000" b="1" u="sng" dirty="0" smtClean="0"/>
              <a:t>management quantities</a:t>
            </a:r>
          </a:p>
          <a:p>
            <a:pPr eaLnBrk="1" hangingPunct="1">
              <a:spcAft>
                <a:spcPts val="200"/>
              </a:spcAft>
            </a:pPr>
            <a:r>
              <a:rPr lang="en-US" sz="2000" b="1" dirty="0" smtClean="0"/>
              <a:t>Propagate </a:t>
            </a:r>
            <a:r>
              <a:rPr lang="en-US" sz="2000" b="1" u="sng" dirty="0" smtClean="0"/>
              <a:t>uncertainty</a:t>
            </a:r>
            <a:r>
              <a:rPr lang="en-US" sz="2000" b="1" dirty="0" smtClean="0"/>
              <a:t> onto confidence interval for management </a:t>
            </a:r>
            <a:r>
              <a:rPr lang="en-US" sz="2000" b="1" dirty="0" smtClean="0"/>
              <a:t>quantities</a:t>
            </a:r>
          </a:p>
          <a:p>
            <a:pPr eaLnBrk="1" hangingPunct="1">
              <a:spcAft>
                <a:spcPts val="200"/>
              </a:spcAft>
            </a:pPr>
            <a:r>
              <a:rPr lang="en-US" sz="2000" b="1" dirty="0" smtClean="0"/>
              <a:t>Parametric bootstrap</a:t>
            </a:r>
            <a:endParaRPr lang="en-US" sz="2000" b="1" dirty="0" smtClean="0"/>
          </a:p>
        </p:txBody>
      </p:sp>
      <p:sp>
        <p:nvSpPr>
          <p:cNvPr id="4" name="Slide Number Placeholder 3"/>
          <p:cNvSpPr>
            <a:spLocks noGrp="1"/>
          </p:cNvSpPr>
          <p:nvPr>
            <p:ph type="sldNum" sz="quarter" idx="12"/>
          </p:nvPr>
        </p:nvSpPr>
        <p:spPr/>
        <p:txBody>
          <a:bodyPr/>
          <a:lstStyle/>
          <a:p>
            <a:pPr>
              <a:defRPr/>
            </a:pPr>
            <a:fld id="{2E444241-949B-41BC-A9ED-1E56B1C03865}" type="slidenum">
              <a:rPr lang="en-US"/>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fontScheme name="Default Desig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NOAATheme</Template>
  <TotalTime>1458</TotalTime>
  <Words>1237</Words>
  <Application>Microsoft Office PowerPoint</Application>
  <PresentationFormat>On-screen Show (4:3)</PresentationFormat>
  <Paragraphs>182</Paragraphs>
  <Slides>20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DejaVu Sans</vt:lpstr>
      <vt:lpstr>Times New Roman</vt:lpstr>
      <vt:lpstr>Default Design</vt:lpstr>
      <vt:lpstr>Introduction to Stock Synthesis</vt:lpstr>
      <vt:lpstr>Stock Synthesis usage</vt:lpstr>
      <vt:lpstr>Benefits of widespread use  (of any modeling platform)</vt:lpstr>
      <vt:lpstr>Benefits of Stock Synthesis</vt:lpstr>
      <vt:lpstr>SS History - 1984</vt:lpstr>
      <vt:lpstr>SS History - 1988</vt:lpstr>
      <vt:lpstr>SS History – 2003 to present</vt:lpstr>
      <vt:lpstr>Bring Model to the Data</vt:lpstr>
      <vt:lpstr>Sub-Models of SS</vt:lpstr>
      <vt:lpstr>Fundamental Processes</vt:lpstr>
      <vt:lpstr>Population Scenario</vt:lpstr>
      <vt:lpstr>Equally Likely Solutions</vt:lpstr>
      <vt:lpstr>IA:  No Magic Bullet</vt:lpstr>
      <vt:lpstr>Tuning a Model</vt:lpstr>
      <vt:lpstr>Age-Length Structured Population</vt:lpstr>
      <vt:lpstr>Sampling &amp; Observation Processes</vt:lpstr>
      <vt:lpstr>Expected Values for Observations</vt:lpstr>
      <vt:lpstr>Stock Synthesis Structure</vt:lpstr>
      <vt:lpstr>Stock Synthesis Data</vt:lpstr>
      <vt:lpstr>SS – Estimation Procedures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Ian Taylor</dc:creator>
  <cp:lastModifiedBy>Methot, Richard</cp:lastModifiedBy>
  <cp:revision>49</cp:revision>
  <cp:lastPrinted>1601-01-01T00:00:00Z</cp:lastPrinted>
  <dcterms:created xsi:type="dcterms:W3CDTF">2009-11-11T01:02:46Z</dcterms:created>
  <dcterms:modified xsi:type="dcterms:W3CDTF">2016-03-21T17:39:22Z</dcterms:modified>
</cp:coreProperties>
</file>