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2" r:id="rId2"/>
  </p:sldMasterIdLst>
  <p:notesMasterIdLst>
    <p:notesMasterId r:id="rId8"/>
  </p:notesMasterIdLst>
  <p:handoutMasterIdLst>
    <p:handoutMasterId r:id="rId9"/>
  </p:handoutMasterIdLst>
  <p:sldIdLst>
    <p:sldId id="262" r:id="rId3"/>
    <p:sldId id="270" r:id="rId4"/>
    <p:sldId id="264" r:id="rId5"/>
    <p:sldId id="271" r:id="rId6"/>
    <p:sldId id="268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5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1E5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813" autoAdjust="0"/>
    <p:restoredTop sz="94752" autoAdjust="0"/>
  </p:normalViewPr>
  <p:slideViewPr>
    <p:cSldViewPr snapToGrid="0" snapToObjects="1">
      <p:cViewPr>
        <p:scale>
          <a:sx n="70" d="100"/>
          <a:sy n="70" d="100"/>
        </p:scale>
        <p:origin x="1548" y="510"/>
      </p:cViewPr>
      <p:guideLst>
        <p:guide orient="horz" pos="1885"/>
        <p:guide orient="horz" pos="758"/>
        <p:guide pos="2860"/>
      </p:guideLst>
    </p:cSldViewPr>
  </p:slideViewPr>
  <p:outlineViewPr>
    <p:cViewPr>
      <p:scale>
        <a:sx n="33" d="100"/>
        <a:sy n="33" d="100"/>
      </p:scale>
      <p:origin x="0" y="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D9FA6EF-4ACD-4E0A-B608-6C68C458597C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058F42-E5B0-4051-80E9-500A0CB9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3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6D9D5FA-819B-40B6-9910-14522BE81BBE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E3187EB-6520-417D-92C9-DA08DCA14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AM and PM breaks, lunch from 12:30 – 1:30 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C74CA9-BB52-4EC6-B525-F81A9FAA3556}" type="slidenum">
              <a:rPr lang="en-US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1E5C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 flipH="1" flipV="1">
            <a:off x="0" y="-23813"/>
            <a:ext cx="9139238" cy="2514601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  <a:gd name="connsiteX0" fmla="*/ 2887 w 9170673"/>
              <a:gd name="connsiteY0" fmla="*/ 2375696 h 2508024"/>
              <a:gd name="connsiteX1" fmla="*/ 9170673 w 9170673"/>
              <a:gd name="connsiteY1" fmla="*/ 0 h 2508024"/>
              <a:gd name="connsiteX2" fmla="*/ 9169295 w 9170673"/>
              <a:gd name="connsiteY2" fmla="*/ 2508024 h 2508024"/>
              <a:gd name="connsiteX3" fmla="*/ 0 w 9170673"/>
              <a:gd name="connsiteY3" fmla="*/ 2457785 h 2508024"/>
              <a:gd name="connsiteX4" fmla="*/ 2887 w 9170673"/>
              <a:gd name="connsiteY4" fmla="*/ 2375696 h 2508024"/>
              <a:gd name="connsiteX0" fmla="*/ 0 w 9167786"/>
              <a:gd name="connsiteY0" fmla="*/ 2375696 h 2508024"/>
              <a:gd name="connsiteX1" fmla="*/ 9167786 w 9167786"/>
              <a:gd name="connsiteY1" fmla="*/ 0 h 2508024"/>
              <a:gd name="connsiteX2" fmla="*/ 9166408 w 9167786"/>
              <a:gd name="connsiteY2" fmla="*/ 2508024 h 2508024"/>
              <a:gd name="connsiteX3" fmla="*/ 4169 w 9167786"/>
              <a:gd name="connsiteY3" fmla="*/ 2500118 h 2508024"/>
              <a:gd name="connsiteX4" fmla="*/ 0 w 9167786"/>
              <a:gd name="connsiteY4" fmla="*/ 2375696 h 2508024"/>
              <a:gd name="connsiteX0" fmla="*/ 0 w 9166452"/>
              <a:gd name="connsiteY0" fmla="*/ 2375696 h 2508024"/>
              <a:gd name="connsiteX1" fmla="*/ 9061952 w 9166452"/>
              <a:gd name="connsiteY1" fmla="*/ 0 h 2508024"/>
              <a:gd name="connsiteX2" fmla="*/ 9166408 w 9166452"/>
              <a:gd name="connsiteY2" fmla="*/ 2508024 h 2508024"/>
              <a:gd name="connsiteX3" fmla="*/ 4169 w 9166452"/>
              <a:gd name="connsiteY3" fmla="*/ 2500118 h 2508024"/>
              <a:gd name="connsiteX4" fmla="*/ 0 w 9166452"/>
              <a:gd name="connsiteY4" fmla="*/ 2375696 h 2508024"/>
              <a:gd name="connsiteX0" fmla="*/ 0 w 9166808"/>
              <a:gd name="connsiteY0" fmla="*/ 2382751 h 2515079"/>
              <a:gd name="connsiteX1" fmla="*/ 9160729 w 9166808"/>
              <a:gd name="connsiteY1" fmla="*/ 0 h 2515079"/>
              <a:gd name="connsiteX2" fmla="*/ 9166408 w 9166808"/>
              <a:gd name="connsiteY2" fmla="*/ 2515079 h 2515079"/>
              <a:gd name="connsiteX3" fmla="*/ 4169 w 9166808"/>
              <a:gd name="connsiteY3" fmla="*/ 2507173 h 2515079"/>
              <a:gd name="connsiteX4" fmla="*/ 0 w 9166808"/>
              <a:gd name="connsiteY4" fmla="*/ 2382751 h 2515079"/>
              <a:gd name="connsiteX0" fmla="*/ 9943 w 9162640"/>
              <a:gd name="connsiteY0" fmla="*/ 2382751 h 2515079"/>
              <a:gd name="connsiteX1" fmla="*/ 9156561 w 9162640"/>
              <a:gd name="connsiteY1" fmla="*/ 0 h 2515079"/>
              <a:gd name="connsiteX2" fmla="*/ 9162240 w 9162640"/>
              <a:gd name="connsiteY2" fmla="*/ 2515079 h 2515079"/>
              <a:gd name="connsiteX3" fmla="*/ 1 w 9162640"/>
              <a:gd name="connsiteY3" fmla="*/ 2507173 h 2515079"/>
              <a:gd name="connsiteX4" fmla="*/ 9943 w 9162640"/>
              <a:gd name="connsiteY4" fmla="*/ 2382751 h 2515079"/>
              <a:gd name="connsiteX0" fmla="*/ 0 w 9152697"/>
              <a:gd name="connsiteY0" fmla="*/ 2382751 h 2515079"/>
              <a:gd name="connsiteX1" fmla="*/ 9146618 w 9152697"/>
              <a:gd name="connsiteY1" fmla="*/ 0 h 2515079"/>
              <a:gd name="connsiteX2" fmla="*/ 9152297 w 9152697"/>
              <a:gd name="connsiteY2" fmla="*/ 2515079 h 2515079"/>
              <a:gd name="connsiteX3" fmla="*/ 187614 w 9152697"/>
              <a:gd name="connsiteY3" fmla="*/ 2507173 h 2515079"/>
              <a:gd name="connsiteX4" fmla="*/ 0 w 9152697"/>
              <a:gd name="connsiteY4" fmla="*/ 2382751 h 2515079"/>
              <a:gd name="connsiteX0" fmla="*/ 0 w 9068030"/>
              <a:gd name="connsiteY0" fmla="*/ 2382751 h 2515079"/>
              <a:gd name="connsiteX1" fmla="*/ 9061951 w 9068030"/>
              <a:gd name="connsiteY1" fmla="*/ 0 h 2515079"/>
              <a:gd name="connsiteX2" fmla="*/ 9067630 w 9068030"/>
              <a:gd name="connsiteY2" fmla="*/ 2515079 h 2515079"/>
              <a:gd name="connsiteX3" fmla="*/ 102947 w 9068030"/>
              <a:gd name="connsiteY3" fmla="*/ 2507173 h 2515079"/>
              <a:gd name="connsiteX4" fmla="*/ 0 w 9068030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173503 w 9138586"/>
              <a:gd name="connsiteY3" fmla="*/ 2507173 h 2515079"/>
              <a:gd name="connsiteX4" fmla="*/ 0 w 9138586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4170 w 9138586"/>
              <a:gd name="connsiteY3" fmla="*/ 2507173 h 2515079"/>
              <a:gd name="connsiteX4" fmla="*/ 0 w 9138586"/>
              <a:gd name="connsiteY4" fmla="*/ 2382751 h 251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8586" h="2515079">
                <a:moveTo>
                  <a:pt x="0" y="2382751"/>
                </a:moveTo>
                <a:cubicBezTo>
                  <a:pt x="20661" y="2379422"/>
                  <a:pt x="7306149" y="2502055"/>
                  <a:pt x="9132507" y="0"/>
                </a:cubicBezTo>
                <a:cubicBezTo>
                  <a:pt x="9129925" y="819774"/>
                  <a:pt x="9140768" y="1695305"/>
                  <a:pt x="9138186" y="2515079"/>
                </a:cubicBezTo>
                <a:lnTo>
                  <a:pt x="4170" y="2507173"/>
                </a:lnTo>
                <a:cubicBezTo>
                  <a:pt x="4169" y="2465011"/>
                  <a:pt x="1" y="2424913"/>
                  <a:pt x="0" y="23827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169"/>
            <a:ext cx="8229600" cy="772250"/>
          </a:xfrm>
        </p:spPr>
        <p:txBody>
          <a:bodyPr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22"/>
            <a:ext cx="8229600" cy="1500187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U.S. Department of Commerce | National Oceanic and Atmospheric Administration | NOAA Fisheries | Page </a:t>
            </a:r>
            <a:fld id="{47CF1B16-6464-48C4-98BF-7A90FA430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7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 flipH="1" flipV="1">
            <a:off x="-19050" y="-30163"/>
            <a:ext cx="9170988" cy="2457451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772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53"/>
            <a:ext cx="8229600" cy="15001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U.S. Department of Commerce | National Oceanic and Atmospheric Administration | NOAA Fisheries | Page </a:t>
            </a:r>
            <a:fld id="{C339C300-961D-451B-9F75-65B5859DA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91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oa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72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ar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9525" y="4416425"/>
            <a:ext cx="9170988" cy="2459038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909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65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0" y="6354763"/>
            <a:ext cx="6400800" cy="5032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U.S. Department of Commerce | National Oceanic and Atmospheric Administration | NOAA Fisheries | Page </a:t>
            </a:r>
            <a:fld id="{E5359ADB-2F02-413A-B312-EA407C897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6419850"/>
            <a:ext cx="16446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rgbClr val="FFFFFF"/>
          </a:solidFill>
          <a:latin typeface="+mj-lt"/>
          <a:ea typeface="Arial Narrow Bold" pitchFamily="34" charset="0"/>
          <a:cs typeface="Arial Narrow Bold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9pPr>
    </p:titleStyle>
    <p:bodyStyle>
      <a:lvl1pPr algn="r" defTabSz="457200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201988" y="1141413"/>
            <a:ext cx="5484812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01988" y="2632075"/>
            <a:ext cx="548481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7" name="Freeform 6"/>
          <p:cNvSpPr/>
          <p:nvPr userDrawn="1"/>
        </p:nvSpPr>
        <p:spPr>
          <a:xfrm>
            <a:off x="-9525" y="4416425"/>
            <a:ext cx="9170988" cy="2459038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6" r:id="rId2"/>
    <p:sldLayoutId id="2147483700" r:id="rId3"/>
  </p:sldLayoutIdLst>
  <p:hf hdr="0"/>
  <p:txStyles>
    <p:titleStyle>
      <a:lvl1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 kern="1200">
          <a:solidFill>
            <a:schemeClr val="accent1"/>
          </a:solidFill>
          <a:latin typeface="+mj-lt"/>
          <a:ea typeface="Arial Narrow Bold" pitchFamily="34" charset="0"/>
          <a:cs typeface="Arial Narrow Bold"/>
        </a:defRPr>
      </a:lvl1pPr>
      <a:lvl2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2pPr>
      <a:lvl3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3pPr>
      <a:lvl4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4pPr>
      <a:lvl5pPr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5pPr>
      <a:lvl6pPr marL="4572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6pPr>
      <a:lvl7pPr marL="9144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7pPr>
      <a:lvl8pPr marL="13716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8pPr>
      <a:lvl9pPr marL="1828800" algn="r" defTabSz="457200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Narrow" pitchFamily="34" charset="0"/>
          <a:ea typeface="Arial Narrow Bold" pitchFamily="34" charset="0"/>
          <a:cs typeface="Arial Narrow Bold" pitchFamily="34" charset="0"/>
        </a:defRPr>
      </a:lvl9pPr>
    </p:titleStyle>
    <p:bodyStyle>
      <a:lvl1pPr algn="r" defTabSz="457200" rtl="0" fontAlgn="base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193925" y="1141413"/>
            <a:ext cx="6492875" cy="1398587"/>
          </a:xfrm>
        </p:spPr>
        <p:txBody>
          <a:bodyPr/>
          <a:lstStyle/>
          <a:p>
            <a:r>
              <a:rPr lang="en-US" altLang="en-US" sz="3600" dirty="0" smtClean="0">
                <a:cs typeface="Arial Narrow Bold" pitchFamily="34" charset="0"/>
              </a:rPr>
              <a:t>The Stock Synthesis software for stock assessment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1988" y="2773363"/>
            <a:ext cx="5484812" cy="598487"/>
          </a:xfrm>
        </p:spPr>
        <p:txBody>
          <a:bodyPr/>
          <a:lstStyle/>
          <a:p>
            <a:r>
              <a:rPr lang="en-US" altLang="en-US" sz="2800" dirty="0" smtClean="0"/>
              <a:t>Introduction &amp; Objectives</a:t>
            </a:r>
          </a:p>
        </p:txBody>
      </p:sp>
      <p:sp>
        <p:nvSpPr>
          <p:cNvPr id="1024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3550" y="3117850"/>
            <a:ext cx="1293813" cy="752475"/>
          </a:xfrm>
        </p:spPr>
        <p:txBody>
          <a:bodyPr/>
          <a:lstStyle/>
          <a:p>
            <a:r>
              <a:rPr lang="en-US" altLang="en-US" dirty="0" smtClean="0"/>
              <a:t>NWFSC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93925" y="4105274"/>
            <a:ext cx="6492875" cy="9112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 smtClean="0"/>
              <a:t>Fairhaven, MA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Apr 4-8, 2016</a:t>
            </a:r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noProof="0" dirty="0" smtClean="0">
                <a:solidFill>
                  <a:srgbClr val="1E5C90"/>
                </a:solidFill>
                <a:cs typeface="Arial Narrow Bold" pitchFamily="34" charset="0"/>
              </a:rPr>
              <a:t>Objectives for this week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171450" y="1206500"/>
            <a:ext cx="8820150" cy="4525963"/>
          </a:xfrm>
        </p:spPr>
        <p:txBody>
          <a:bodyPr/>
          <a:lstStyle/>
          <a:p>
            <a:pPr marL="457200" lvl="1" indent="-457200"/>
            <a:r>
              <a:rPr lang="en-US" altLang="en-US" sz="2800" noProof="0" dirty="0" smtClean="0">
                <a:solidFill>
                  <a:schemeClr val="tx1"/>
                </a:solidFill>
              </a:rPr>
              <a:t>Intro to and Overview of Stock Synthesis (SS)</a:t>
            </a:r>
          </a:p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Topics</a:t>
            </a:r>
            <a:endParaRPr lang="en-US" altLang="en-US" sz="2800" dirty="0" smtClean="0">
              <a:solidFill>
                <a:schemeClr val="tx1"/>
              </a:solidFill>
            </a:endParaRPr>
          </a:p>
          <a:p>
            <a:pPr marL="857250" lvl="2" indent="-457200"/>
            <a:r>
              <a:rPr lang="en-US" altLang="en-US" sz="2400" dirty="0">
                <a:solidFill>
                  <a:schemeClr val="tx1"/>
                </a:solidFill>
              </a:rPr>
              <a:t>Recruitment, Selectivity &amp; </a:t>
            </a:r>
            <a:r>
              <a:rPr lang="en-US" altLang="en-US" sz="2400" dirty="0" smtClean="0">
                <a:solidFill>
                  <a:schemeClr val="tx1"/>
                </a:solidFill>
              </a:rPr>
              <a:t>Discard, Fishing Mortality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857250" lvl="2" indent="-457200"/>
            <a:r>
              <a:rPr lang="en-US" altLang="en-US" sz="2400" dirty="0" smtClean="0">
                <a:solidFill>
                  <a:schemeClr val="tx1"/>
                </a:solidFill>
              </a:rPr>
              <a:t>Benchmark </a:t>
            </a:r>
            <a:r>
              <a:rPr lang="en-US" altLang="en-US" sz="2400" dirty="0">
                <a:solidFill>
                  <a:schemeClr val="tx1"/>
                </a:solidFill>
              </a:rPr>
              <a:t>&amp; </a:t>
            </a:r>
            <a:r>
              <a:rPr lang="en-US" altLang="en-US" sz="2400" dirty="0" smtClean="0">
                <a:solidFill>
                  <a:schemeClr val="tx1"/>
                </a:solidFill>
              </a:rPr>
              <a:t>Forecast, </a:t>
            </a:r>
            <a:r>
              <a:rPr lang="en-US" altLang="en-US" sz="2400" dirty="0">
                <a:solidFill>
                  <a:schemeClr val="tx1"/>
                </a:solidFill>
              </a:rPr>
              <a:t>Data-Limited </a:t>
            </a:r>
            <a:r>
              <a:rPr lang="en-US" altLang="en-US" sz="2400" dirty="0" smtClean="0">
                <a:solidFill>
                  <a:schemeClr val="tx1"/>
                </a:solidFill>
              </a:rPr>
              <a:t>Approaches, </a:t>
            </a:r>
            <a:r>
              <a:rPr lang="en-US" altLang="en-US" sz="2400" dirty="0">
                <a:solidFill>
                  <a:schemeClr val="tx1"/>
                </a:solidFill>
              </a:rPr>
              <a:t>Growth &amp; Other </a:t>
            </a:r>
            <a:r>
              <a:rPr lang="en-US" altLang="en-US" sz="2400" dirty="0" smtClean="0">
                <a:solidFill>
                  <a:schemeClr val="tx1"/>
                </a:solidFill>
              </a:rPr>
              <a:t>Biology</a:t>
            </a:r>
          </a:p>
          <a:p>
            <a:pPr marL="457200" lvl="1" indent="-457200"/>
            <a:r>
              <a:rPr lang="en-US" altLang="en-US" noProof="0" dirty="0" smtClean="0">
                <a:solidFill>
                  <a:schemeClr val="tx1"/>
                </a:solidFill>
              </a:rPr>
              <a:t>Example </a:t>
            </a:r>
            <a:r>
              <a:rPr lang="en-US" altLang="en-US" noProof="0" dirty="0" smtClean="0">
                <a:solidFill>
                  <a:schemeClr val="tx1"/>
                </a:solidFill>
              </a:rPr>
              <a:t>Stocks</a:t>
            </a:r>
          </a:p>
          <a:p>
            <a:pPr marL="857250" lvl="2" indent="-457200"/>
            <a:r>
              <a:rPr lang="en-US" altLang="en-US" sz="2400" dirty="0" smtClean="0">
                <a:solidFill>
                  <a:schemeClr val="tx1"/>
                </a:solidFill>
              </a:rPr>
              <a:t>Atlantic herring</a:t>
            </a:r>
          </a:p>
          <a:p>
            <a:pPr marL="857250" lvl="2" indent="-457200"/>
            <a:r>
              <a:rPr lang="en-US" altLang="en-US" sz="2400" dirty="0" err="1" smtClean="0">
                <a:solidFill>
                  <a:schemeClr val="tx1"/>
                </a:solidFill>
              </a:rPr>
              <a:t>Surfclam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857250" lvl="2" indent="-457200"/>
            <a:r>
              <a:rPr lang="en-US" altLang="en-US" sz="2400" dirty="0" smtClean="0">
                <a:solidFill>
                  <a:schemeClr val="tx1"/>
                </a:solidFill>
              </a:rPr>
              <a:t>seatrout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</a:rPr>
              <a:t>U.S. Department of Commerce | National Oceanic and Atmospheric Administration | NOAA Fisheries | Page </a:t>
            </a:r>
            <a:fld id="{58330949-66E2-4C8C-B126-3DD8979C91D5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1235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50491"/>
              </p:ext>
            </p:extLst>
          </p:nvPr>
        </p:nvGraphicFramePr>
        <p:xfrm>
          <a:off x="723330" y="830263"/>
          <a:ext cx="7710985" cy="4112612"/>
        </p:xfrm>
        <a:graphic>
          <a:graphicData uri="http://schemas.openxmlformats.org/drawingml/2006/table">
            <a:tbl>
              <a:tblPr/>
              <a:tblGrid>
                <a:gridCol w="75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5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AM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PM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297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Tues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Setup computers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Distribute materials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Intro presentation on SS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SELECTIVITY presentation and demos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DISCARD Fleet presentation and demos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Example stock – red drum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346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Wed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R4ss presentation and demo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Spawner</a:t>
                      </a: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-recruitment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Recruitment bias adjustment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Survey of a recruitment deviation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ADD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Growth (VBK, Richard, age-specific K)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Hermaphrodites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Example stock – red grouper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0713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Thurs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Forecast with SS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Area-specific configurations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Example stock – king mackerel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Data-limited:  depletion based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Data-limited:  catch curve based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Example stock – Spanish mackerel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346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Fri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Example stock - sharks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Q&amp;A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SS 3.30 preview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Catch multiplier in 3.30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FFFFF"/>
                          </a:solidFill>
                          <a:latin typeface="Arial Narrow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400">
                          <a:solidFill>
                            <a:schemeClr val="tx2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31" name="Rectangle 43"/>
          <p:cNvSpPr>
            <a:spLocks/>
          </p:cNvSpPr>
          <p:nvPr/>
        </p:nvSpPr>
        <p:spPr bwMode="auto">
          <a:xfrm>
            <a:off x="0" y="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s-AR" altLang="en-US" sz="4000" dirty="0" smtClean="0">
                <a:solidFill>
                  <a:srgbClr val="1E5C90"/>
                </a:solidFill>
              </a:rPr>
              <a:t>Agenda</a:t>
            </a:r>
            <a:endParaRPr lang="es-AR" altLang="en-US" sz="4000" dirty="0">
              <a:solidFill>
                <a:srgbClr val="1E5C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6515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Working in small groups and with one another will be beneficial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76275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1E5C90"/>
                </a:solidFill>
                <a:cs typeface="Arial Narrow Bold" pitchFamily="34" charset="0"/>
              </a:rPr>
              <a:t>Website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171450" y="819821"/>
            <a:ext cx="865609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dirty="0">
                <a:latin typeface="Arial" charset="0"/>
              </a:rPr>
              <a:t>https://</a:t>
            </a:r>
            <a:r>
              <a:rPr lang="en-US" altLang="en-US" sz="3200" dirty="0" smtClean="0">
                <a:latin typeface="Arial" charset="0"/>
              </a:rPr>
              <a:t>sites.google.com/a/uw.edu/ss_umassd_2016/home/course-agenda</a:t>
            </a:r>
            <a:endParaRPr lang="en-US" altLang="en-US" sz="3200" dirty="0">
              <a:latin typeface="Arial" charset="0"/>
            </a:endParaRPr>
          </a:p>
        </p:txBody>
      </p:sp>
      <p:sp>
        <p:nvSpPr>
          <p:cNvPr id="5" name="Rectangle 3"/>
          <p:cNvSpPr>
            <a:spLocks noGrp="1"/>
          </p:cNvSpPr>
          <p:nvPr>
            <p:ph type="body" idx="4294967295"/>
          </p:nvPr>
        </p:nvSpPr>
        <p:spPr>
          <a:xfrm>
            <a:off x="171450" y="1897039"/>
            <a:ext cx="8820150" cy="3835424"/>
          </a:xfrm>
        </p:spPr>
        <p:txBody>
          <a:bodyPr/>
          <a:lstStyle/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Agenda</a:t>
            </a:r>
          </a:p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Presentations</a:t>
            </a:r>
          </a:p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Downloads</a:t>
            </a:r>
          </a:p>
          <a:p>
            <a:pPr marL="457200" lvl="1" indent="-457200"/>
            <a:r>
              <a:rPr lang="en-US" altLang="en-US" sz="2800" dirty="0" smtClean="0">
                <a:solidFill>
                  <a:schemeClr val="tx1"/>
                </a:solidFill>
              </a:rPr>
              <a:t>Example Stocks</a:t>
            </a:r>
          </a:p>
        </p:txBody>
      </p:sp>
    </p:spTree>
    <p:extLst>
      <p:ext uri="{BB962C8B-B14F-4D97-AF65-F5344CB8AC3E}">
        <p14:creationId xmlns:p14="http://schemas.microsoft.com/office/powerpoint/2010/main" val="29233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0"/>
            <a:ext cx="9144000" cy="4525963"/>
          </a:xfrm>
        </p:spPr>
        <p:txBody>
          <a:bodyPr/>
          <a:lstStyle/>
          <a:p>
            <a:pPr algn="l">
              <a:buFont typeface="Arial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Name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 Work place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Stock assessment experience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SS experience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</a:rPr>
              <a:t> Stock of interest to implement in SS this week</a:t>
            </a:r>
          </a:p>
          <a:p>
            <a:pPr algn="l">
              <a:buFont typeface="Arial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What you would like to leave this course with?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57200" y="2413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0" y="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1pPr>
            <a:lvl2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2pPr>
            <a:lvl3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3pPr>
            <a:lvl4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4pPr>
            <a:lvl5pPr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Arial Narrow" pitchFamily="34" charset="0"/>
                <a:ea typeface="Arial Narrow Bold" pitchFamily="34" charset="0"/>
                <a:cs typeface="Arial Narrow Bold" pitchFamily="34" charset="0"/>
              </a:defRPr>
            </a:lvl9pPr>
          </a:lstStyle>
          <a:p>
            <a:r>
              <a:rPr lang="en-US" altLang="en-US" sz="4000" dirty="0">
                <a:solidFill>
                  <a:srgbClr val="1E5C90"/>
                </a:solidFill>
              </a:rPr>
              <a:t>M</a:t>
            </a:r>
            <a:r>
              <a:rPr lang="en-US" altLang="en-US" sz="4000" dirty="0" smtClean="0">
                <a:solidFill>
                  <a:srgbClr val="1E5C90"/>
                </a:solidFill>
              </a:rPr>
              <a:t>eet the participants</a:t>
            </a:r>
            <a:endParaRPr lang="en-US" altLang="en-US" sz="4000" dirty="0">
              <a:solidFill>
                <a:srgbClr val="1E5C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AA Divider Slide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AA Title Option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2929</TotalTime>
  <Words>223</Words>
  <Application>Microsoft Office PowerPoint</Application>
  <PresentationFormat>On-screen Show (4:3)</PresentationFormat>
  <Paragraphs>61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Arial Narrow Bold</vt:lpstr>
      <vt:lpstr>Calibri</vt:lpstr>
      <vt:lpstr>NOAA Divider Slides</vt:lpstr>
      <vt:lpstr>NOAA Title Options</vt:lpstr>
      <vt:lpstr>The Stock Synthesis software for stock assessment</vt:lpstr>
      <vt:lpstr>Objectives for this week</vt:lpstr>
      <vt:lpstr>PowerPoint Presentation</vt:lpstr>
      <vt:lpstr>Website</vt:lpstr>
      <vt:lpstr>PowerPoint Presentation</vt:lpstr>
    </vt:vector>
  </TitlesOfParts>
  <Company>Janin/Cliff Design,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Durham</dc:creator>
  <cp:lastModifiedBy>Methot, Richard</cp:lastModifiedBy>
  <cp:revision>148</cp:revision>
  <dcterms:created xsi:type="dcterms:W3CDTF">2012-07-23T20:47:30Z</dcterms:created>
  <dcterms:modified xsi:type="dcterms:W3CDTF">2016-04-04T01:53:29Z</dcterms:modified>
</cp:coreProperties>
</file>