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6"/>
  </p:notesMasterIdLst>
  <p:sldIdLst>
    <p:sldId id="308" r:id="rId2"/>
    <p:sldId id="324" r:id="rId3"/>
    <p:sldId id="337" r:id="rId4"/>
    <p:sldId id="338" r:id="rId5"/>
    <p:sldId id="339" r:id="rId6"/>
    <p:sldId id="340" r:id="rId7"/>
    <p:sldId id="318" r:id="rId8"/>
    <p:sldId id="319" r:id="rId9"/>
    <p:sldId id="320" r:id="rId10"/>
    <p:sldId id="313" r:id="rId11"/>
    <p:sldId id="310" r:id="rId12"/>
    <p:sldId id="309" r:id="rId13"/>
    <p:sldId id="336" r:id="rId14"/>
    <p:sldId id="290" r:id="rId15"/>
    <p:sldId id="315" r:id="rId16"/>
    <p:sldId id="316" r:id="rId17"/>
    <p:sldId id="293" r:id="rId18"/>
    <p:sldId id="294" r:id="rId19"/>
    <p:sldId id="341" r:id="rId20"/>
    <p:sldId id="261" r:id="rId21"/>
    <p:sldId id="269" r:id="rId22"/>
    <p:sldId id="263" r:id="rId23"/>
    <p:sldId id="265" r:id="rId24"/>
    <p:sldId id="264" r:id="rId25"/>
    <p:sldId id="327" r:id="rId26"/>
    <p:sldId id="348" r:id="rId27"/>
    <p:sldId id="349" r:id="rId28"/>
    <p:sldId id="350" r:id="rId29"/>
    <p:sldId id="352" r:id="rId30"/>
    <p:sldId id="351"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 id="369" r:id="rId48"/>
    <p:sldId id="370" r:id="rId49"/>
    <p:sldId id="371" r:id="rId50"/>
    <p:sldId id="372" r:id="rId51"/>
    <p:sldId id="373" r:id="rId52"/>
    <p:sldId id="328" r:id="rId53"/>
    <p:sldId id="331" r:id="rId54"/>
    <p:sldId id="332" r:id="rId55"/>
    <p:sldId id="333" r:id="rId56"/>
    <p:sldId id="334" r:id="rId57"/>
    <p:sldId id="335" r:id="rId58"/>
    <p:sldId id="326" r:id="rId59"/>
    <p:sldId id="322" r:id="rId60"/>
    <p:sldId id="289" r:id="rId61"/>
    <p:sldId id="329" r:id="rId62"/>
    <p:sldId id="342" r:id="rId63"/>
    <p:sldId id="346" r:id="rId64"/>
    <p:sldId id="347" r:id="rId65"/>
  </p:sldIdLst>
  <p:sldSz cx="9144000" cy="6858000" type="screen4x3"/>
  <p:notesSz cx="6858000" cy="9144000"/>
  <p:defaultTextStyle>
    <a:defPPr>
      <a:defRPr lang="en-GB"/>
    </a:defPPr>
    <a:lvl1pPr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1pPr>
    <a:lvl2pPr marL="742950" indent="-28575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2pPr>
    <a:lvl3pPr marL="11430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3pPr>
    <a:lvl4pPr marL="16002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4pPr>
    <a:lvl5pPr marL="20574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1" autoAdjust="0"/>
    <p:restoredTop sz="94684" autoAdjust="0"/>
  </p:normalViewPr>
  <p:slideViewPr>
    <p:cSldViewPr>
      <p:cViewPr varScale="1">
        <p:scale>
          <a:sx n="85" d="100"/>
          <a:sy n="85" d="100"/>
        </p:scale>
        <p:origin x="654" y="126"/>
      </p:cViewPr>
      <p:guideLst>
        <p:guide orient="horz" pos="2160"/>
        <p:guide pos="2880"/>
      </p:guideLst>
    </p:cSldViewPr>
  </p:slideViewPr>
  <p:outlineViewPr>
    <p:cViewPr varScale="1">
      <p:scale>
        <a:sx n="170" d="200"/>
        <a:sy n="170" d="200"/>
      </p:scale>
      <p:origin x="0" y="75426"/>
    </p:cViewPr>
  </p:outlineViewPr>
  <p:notesTextViewPr>
    <p:cViewPr>
      <p:scale>
        <a:sx n="100" d="100"/>
        <a:sy n="100" d="100"/>
      </p:scale>
      <p:origin x="0" y="0"/>
    </p:cViewPr>
  </p:notesTextViewPr>
  <p:sorterViewPr>
    <p:cViewPr>
      <p:scale>
        <a:sx n="66" d="100"/>
        <a:sy n="66" d="100"/>
      </p:scale>
      <p:origin x="0" y="-3276"/>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pPr>
              <a:defRPr/>
            </a:pPr>
            <a:endParaRPr lang="en-US"/>
          </a:p>
        </p:txBody>
      </p:sp>
      <p:sp>
        <p:nvSpPr>
          <p:cNvPr id="2050"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16388" name="Rectangle 3"/>
          <p:cNvSpPr>
            <a:spLocks noGrp="1" noRot="1" noChangeAspect="1" noChangeArrowheads="1"/>
          </p:cNvSpPr>
          <p:nvPr>
            <p:ph type="sldImg"/>
          </p:nvPr>
        </p:nvSpPr>
        <p:spPr bwMode="auto">
          <a:xfrm>
            <a:off x="-11798300" y="-11796713"/>
            <a:ext cx="11795125" cy="12488863"/>
          </a:xfrm>
          <a:prstGeom prst="rect">
            <a:avLst/>
          </a:prstGeom>
          <a:noFill/>
          <a:ln w="9525">
            <a:noFill/>
            <a:round/>
            <a:headEnd/>
            <a:tailEnd/>
          </a:ln>
        </p:spPr>
      </p:sp>
      <p:sp>
        <p:nvSpPr>
          <p:cNvPr id="205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187250782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209675" y="693738"/>
            <a:ext cx="4437063" cy="3429000"/>
          </a:xfrm>
          <a:prstGeom prst="rect">
            <a:avLst/>
          </a:prstGeom>
          <a:solidFill>
            <a:srgbClr val="FFFFFF"/>
          </a:solidFill>
          <a:ln w="9360">
            <a:solidFill>
              <a:srgbClr val="000000"/>
            </a:solidFill>
            <a:miter lim="800000"/>
            <a:headEnd/>
            <a:tailEnd/>
          </a:ln>
        </p:spPr>
        <p:txBody>
          <a:bodyPr wrap="none" anchor="ctr"/>
          <a:lstStyle/>
          <a:p>
            <a:endParaRPr lang="en-US">
              <a:ea typeface="DejaVu Sans" pitchFamily="32" charset="2"/>
              <a:cs typeface="DejaVu Sans" pitchFamily="32" charset="2"/>
            </a:endParaRPr>
          </a:p>
        </p:txBody>
      </p:sp>
      <p:sp>
        <p:nvSpPr>
          <p:cNvPr id="16387" name="Rectangle 2"/>
          <p:cNvSpPr>
            <a:spLocks noGrp="1" noChangeArrowheads="1"/>
          </p:cNvSpPr>
          <p:nvPr>
            <p:ph type="body"/>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59CA5B3-92EB-4F17-9956-9786629C371D}" type="slidenum">
              <a:rPr lang="en-US" sz="1200">
                <a:solidFill>
                  <a:srgbClr val="000000"/>
                </a:solidFill>
                <a:ea typeface="DejaVu Sans" pitchFamily="32" charset="2"/>
                <a:cs typeface="DejaVu Sans" pitchFamily="32" charset="2"/>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24</a:t>
            </a:fld>
            <a:endParaRPr lang="en-US" sz="1200">
              <a:solidFill>
                <a:srgbClr val="000000"/>
              </a:solidFill>
              <a:ea typeface="DejaVu Sans" pitchFamily="32" charset="2"/>
              <a:cs typeface="DejaVu Sans" pitchFamily="32" charset="2"/>
            </a:endParaRPr>
          </a:p>
        </p:txBody>
      </p:sp>
      <p:sp>
        <p:nvSpPr>
          <p:cNvPr id="26627"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26628" name="Rectangle 3"/>
          <p:cNvSpPr>
            <a:spLocks noGrp="1" noChangeArrowheads="1"/>
          </p:cNvSpPr>
          <p:nvPr>
            <p:ph type="body" idx="1"/>
          </p:nvPr>
        </p:nvSpPr>
        <p:spPr>
          <a:xfrm>
            <a:off x="914400" y="4343400"/>
            <a:ext cx="5029200" cy="4114800"/>
          </a:xfrm>
          <a:noFill/>
          <a:ln/>
        </p:spPr>
        <p:txBody>
          <a:bodyPr wrap="none" anchor="ct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ea typeface="DejaVu Sans" pitchFamily="32" charset="2"/>
              <a:cs typeface="DejaVu Sans" pitchFamily="32" charset="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E96633-E8F3-4238-8C5F-3375D6926A88}" type="slidenum">
              <a:rPr lang="en-US"/>
              <a:pPr fontAlgn="base">
                <a:spcBef>
                  <a:spcPct val="0"/>
                </a:spcBef>
                <a:spcAft>
                  <a:spcPct val="0"/>
                </a:spcAft>
                <a:defRPr/>
              </a:pPr>
              <a:t>39</a:t>
            </a:fld>
            <a:endParaRPr lang="en-US"/>
          </a:p>
        </p:txBody>
      </p:sp>
      <p:sp>
        <p:nvSpPr>
          <p:cNvPr id="23555" name="Rectangle 2"/>
          <p:cNvSpPr>
            <a:spLocks noGrp="1" noRot="1" noChangeAspect="1" noChangeArrowheads="1" noTextEdit="1"/>
          </p:cNvSpPr>
          <p:nvPr>
            <p:ph type="sldImg"/>
          </p:nvPr>
        </p:nvSpPr>
        <p:spPr bwMode="auto">
          <a:xfrm>
            <a:off x="-14225588" y="-11796713"/>
            <a:ext cx="16649701" cy="124888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68710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C7A8132F-5860-4B89-A2CE-A7B63AFF2A06}" type="slidenum">
              <a:rPr lang="en-US"/>
              <a:pPr fontAlgn="base">
                <a:spcBef>
                  <a:spcPct val="0"/>
                </a:spcBef>
                <a:spcAft>
                  <a:spcPct val="0"/>
                </a:spcAft>
                <a:defRPr/>
              </a:pPr>
              <a:t>60</a:t>
            </a:fld>
            <a:endParaRPr lang="en-US"/>
          </a:p>
        </p:txBody>
      </p:sp>
      <p:sp>
        <p:nvSpPr>
          <p:cNvPr id="25603" name="Rectangle 2"/>
          <p:cNvSpPr>
            <a:spLocks noGrp="1" noRot="1" noChangeAspect="1" noChangeArrowheads="1" noTextEdit="1"/>
          </p:cNvSpPr>
          <p:nvPr>
            <p:ph type="sldImg"/>
          </p:nvPr>
        </p:nvSpPr>
        <p:spPr bwMode="auto">
          <a:xfrm>
            <a:off x="-14225588" y="-11796713"/>
            <a:ext cx="16649701" cy="12488863"/>
          </a:xfrm>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general class of models termed Integrated Analysis incorporate a Population Model, an Observation Model, a Statistical Model, and a means to search for the best-fitting set of parameters</a:t>
            </a:r>
          </a:p>
          <a:p>
            <a:pPr eaLnBrk="1" hangingPunct="1">
              <a:spcBef>
                <a:spcPct val="0"/>
              </a:spcBef>
            </a:pPr>
            <a:endParaRPr lang="en-US" smtClean="0"/>
          </a:p>
          <a:p>
            <a:pPr eaLnBrk="1" hangingPunct="1">
              <a:spcBef>
                <a:spcPct val="0"/>
              </a:spcBef>
            </a:pPr>
            <a:r>
              <a:rPr lang="en-US" smtClean="0"/>
              <a:t>Generally, fishing mortality is treated as being separable into a age-specific selectivity and a year-specific level, but there are many permutations on this theme.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ln>
        </p:spPr>
      </p:sp>
      <p:sp>
        <p:nvSpPr>
          <p:cNvPr id="20483" name="Rectangle 2"/>
          <p:cNvSpPr>
            <a:spLocks noGrp="1" noChangeArrowheads="1"/>
          </p:cNvSpPr>
          <p:nvPr>
            <p:ph type="body" idx="1"/>
          </p:nvPr>
        </p:nvSpPr>
        <p:spPr>
          <a:xfrm>
            <a:off x="685800" y="4343400"/>
            <a:ext cx="5483225" cy="4111625"/>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8435" name="Rectangle 2"/>
          <p:cNvSpPr>
            <a:spLocks noGrp="1" noChangeArrowheads="1"/>
          </p:cNvSpPr>
          <p:nvPr>
            <p:ph type="body" idx="1"/>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7411" name="Rectangle 2"/>
          <p:cNvSpPr>
            <a:spLocks noGrp="1" noChangeArrowheads="1"/>
          </p:cNvSpPr>
          <p:nvPr>
            <p:ph type="body" idx="1"/>
          </p:nvPr>
        </p:nvSpPr>
        <p:spPr>
          <a:xfrm>
            <a:off x="685800" y="4343400"/>
            <a:ext cx="548322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E96633-E8F3-4238-8C5F-3375D6926A88}" type="slidenum">
              <a:rPr lang="en-US"/>
              <a:pPr fontAlgn="base">
                <a:spcBef>
                  <a:spcPct val="0"/>
                </a:spcBef>
                <a:spcAft>
                  <a:spcPct val="0"/>
                </a:spcAft>
                <a:defRPr/>
              </a:pPr>
              <a:t>13</a:t>
            </a:fld>
            <a:endParaRPr lang="en-US"/>
          </a:p>
        </p:txBody>
      </p:sp>
      <p:sp>
        <p:nvSpPr>
          <p:cNvPr id="23555" name="Rectangle 2"/>
          <p:cNvSpPr>
            <a:spLocks noGrp="1" noRot="1" noChangeAspect="1" noChangeArrowheads="1" noTextEdit="1"/>
          </p:cNvSpPr>
          <p:nvPr>
            <p:ph type="sldImg"/>
          </p:nvPr>
        </p:nvSpPr>
        <p:spPr bwMode="auto">
          <a:xfrm>
            <a:off x="-14225588" y="-11796713"/>
            <a:ext cx="16649701" cy="124888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425029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0EA3DD1-59AB-4E0C-8F71-ACAB50DFEC9A}" type="slidenum">
              <a:rPr lang="en-US" sz="1200">
                <a:solidFill>
                  <a:srgbClr val="000000"/>
                </a:solidFill>
                <a:ea typeface="DejaVu Sans" pitchFamily="32" charset="2"/>
                <a:cs typeface="DejaVu Sans" pitchFamily="32" charset="2"/>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20</a:t>
            </a:fld>
            <a:endParaRPr lang="en-US" sz="1200">
              <a:solidFill>
                <a:srgbClr val="000000"/>
              </a:solidFill>
              <a:ea typeface="DejaVu Sans" pitchFamily="32" charset="2"/>
              <a:cs typeface="DejaVu Sans" pitchFamily="32" charset="2"/>
            </a:endParaRPr>
          </a:p>
        </p:txBody>
      </p:sp>
      <p:sp>
        <p:nvSpPr>
          <p:cNvPr id="23555"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23556" name="Text Box 3"/>
          <p:cNvSpPr>
            <a:spLocks noGrp="1" noChangeArrowheads="1"/>
          </p:cNvSpPr>
          <p:nvPr>
            <p:ph type="body" idx="1"/>
          </p:nvPr>
        </p:nvSpPr>
        <p:spPr>
          <a:xfrm>
            <a:off x="914400" y="4343400"/>
            <a:ext cx="5029200" cy="4114800"/>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Let’s explore the concept of length and age based modeling in more detail</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The left panel shows the numbers at age in the population distributed across lengths according to the mean growth curve and population variance about this curve.  I’ve put a larger, non-equilibrium number at age 5 to aid in the demonstration.</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We’ll sample this population with this size-selectivity curve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lIns="86493" tIns="43247" rIns="86493" bIns="43247"/>
          <a:lstStyle/>
          <a:p>
            <a:fld id="{1DE3D0C3-F6D7-4310-BEB0-4D11BFCFCFC8}" type="slidenum">
              <a:rPr lang="en-US">
                <a:ea typeface="DejaVu Sans" pitchFamily="32" charset="2"/>
                <a:cs typeface="DejaVu Sans" pitchFamily="32" charset="2"/>
              </a:rPr>
              <a:pPr/>
              <a:t>21</a:t>
            </a:fld>
            <a:endParaRPr lang="en-US">
              <a:ea typeface="DejaVu Sans" pitchFamily="32" charset="2"/>
              <a:cs typeface="DejaVu Sans" pitchFamily="32" charset="2"/>
            </a:endParaRPr>
          </a:p>
        </p:txBody>
      </p:sp>
      <p:sp>
        <p:nvSpPr>
          <p:cNvPr id="24579" name="Rectangle 2"/>
          <p:cNvSpPr>
            <a:spLocks noGrp="1" noRot="1" noChangeAspect="1" noChangeArrowheads="1" noTextEdit="1"/>
          </p:cNvSpPr>
          <p:nvPr>
            <p:ph type="sldImg"/>
          </p:nvPr>
        </p:nvSpPr>
        <p:spPr>
          <a:xfrm>
            <a:off x="-14225588" y="-11796713"/>
            <a:ext cx="16649701" cy="12488863"/>
          </a:xfrm>
        </p:spPr>
      </p:sp>
      <p:sp>
        <p:nvSpPr>
          <p:cNvPr id="24580" name="Rectangle 3"/>
          <p:cNvSpPr>
            <a:spLocks noGrp="1" noChangeArrowheads="1"/>
          </p:cNvSpPr>
          <p:nvPr>
            <p:ph type="body" idx="1"/>
          </p:nvPr>
        </p:nvSpPr>
        <p:spPr>
          <a:noFill/>
          <a:ln/>
        </p:spPr>
        <p:txBody>
          <a:bodyPr/>
          <a:lstStyle/>
          <a:p>
            <a:r>
              <a:rPr lang="en-US" smtClean="0"/>
              <a:t>The result on the left is a size-selective sample of the population, the smallest fish are gone</a:t>
            </a:r>
          </a:p>
          <a:p>
            <a:r>
              <a:rPr lang="en-US" smtClean="0"/>
              <a:t>Now we cannot exactly observe the real age of fish, There is imprecision as described by Bill Clark this morning.  Here on the right we see the catch at observed age is blurred along the age axis.  Some misaged 5 year olds have inflated the apparent occurrence of 4 and 3 year olds.</a:t>
            </a:r>
          </a:p>
          <a:p>
            <a:r>
              <a:rPr lang="en-US" smtClean="0"/>
              <a:t>What I’ve shown is a representation of actual processes at work to generate our data;</a:t>
            </a:r>
          </a:p>
          <a:p>
            <a:r>
              <a:rPr lang="en-US" smtClean="0"/>
              <a:t>in order to assure unbiased results,  we need to engineer these same processes into the  model to generate expected values that are truly comparable to the data.  We build the process into the model rather than attempt to transform the data.</a:t>
            </a:r>
          </a:p>
          <a:p>
            <a:endParaRPr lang="en-US" smtClean="0"/>
          </a:p>
          <a:p>
            <a:r>
              <a:rPr lang="en-US" smtClean="0"/>
              <a:t>The next step is to accumulate these expected values to either the length or the age’ axis.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F4E795D-C10A-42D4-B7E7-418A645A0B53}" type="slidenum">
              <a:rPr lang="en-US" sz="1200">
                <a:solidFill>
                  <a:srgbClr val="000000"/>
                </a:solidFill>
                <a:ea typeface="DejaVu Sans" pitchFamily="32" charset="2"/>
                <a:cs typeface="DejaVu Sans" pitchFamily="32" charset="2"/>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a:t>
            </a:fld>
            <a:endParaRPr lang="en-US" sz="1200">
              <a:solidFill>
                <a:srgbClr val="000000"/>
              </a:solidFill>
              <a:ea typeface="DejaVu Sans" pitchFamily="32" charset="2"/>
              <a:cs typeface="DejaVu Sans" pitchFamily="32" charset="2"/>
            </a:endParaRPr>
          </a:p>
        </p:txBody>
      </p:sp>
      <p:sp>
        <p:nvSpPr>
          <p:cNvPr id="25603"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25604" name="Text Box 3"/>
          <p:cNvSpPr>
            <a:spLocks noGrp="1" noChangeArrowheads="1"/>
          </p:cNvSpPr>
          <p:nvPr>
            <p:ph type="body" idx="1"/>
          </p:nvPr>
        </p:nvSpPr>
        <p:spPr>
          <a:xfrm>
            <a:off x="914400" y="4343400"/>
            <a:ext cx="5029200" cy="4114800"/>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Reminder in the upper left is the size selectivity</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The lower left shows the size composition in the population and in the sample</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The upper right shows the age composition in the population, in the sample, and as observed by our age determination process</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Finally, the lower right shows the necessary consequences of these biologically realistic factors on mean size at age in the population, the sample and as observed by our age determination process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E4BB638-FCBC-4738-BD91-ABB8093536CB}" type="slidenum">
              <a:rPr lang="en-US" sz="1200">
                <a:solidFill>
                  <a:srgbClr val="000000"/>
                </a:solidFill>
                <a:ea typeface="DejaVu Sans" pitchFamily="32" charset="2"/>
                <a:cs typeface="DejaVu Sans" pitchFamily="32" charset="2"/>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23</a:t>
            </a:fld>
            <a:endParaRPr lang="en-US" sz="1200">
              <a:solidFill>
                <a:srgbClr val="000000"/>
              </a:solidFill>
              <a:ea typeface="DejaVu Sans" pitchFamily="32" charset="2"/>
              <a:cs typeface="DejaVu Sans" pitchFamily="32" charset="2"/>
            </a:endParaRPr>
          </a:p>
        </p:txBody>
      </p:sp>
      <p:sp>
        <p:nvSpPr>
          <p:cNvPr id="27651"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27652" name="Text Box 3"/>
          <p:cNvSpPr>
            <a:spLocks noGrp="1" noChangeArrowheads="1"/>
          </p:cNvSpPr>
          <p:nvPr>
            <p:ph type="body" idx="1"/>
          </p:nvPr>
        </p:nvSpPr>
        <p:spPr>
          <a:xfrm>
            <a:off x="914400" y="4343400"/>
            <a:ext cx="5029200" cy="4114800"/>
          </a:xfrm>
          <a:noFill/>
          <a:ln/>
        </p:spPr>
        <p:txBody>
          <a:bodyPr/>
          <a:lstStyle/>
          <a:p>
            <a:pPr eaLnBrk="1" hangingPunct="1">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ea typeface="DejaVu Sans" pitchFamily="32" charset="2"/>
                <a:cs typeface="DejaVu Sans" pitchFamily="32" charset="2"/>
              </a:rPr>
              <a:t>So, let me recap SS2 structural features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B466A523-1D82-404F-980E-69196C79261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6FA83FEB-CBCA-449F-B7B5-53605620EE9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6122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6625" cy="6122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443820FE-F6A2-4A12-9624-B54747E6B5C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4838" cy="865187"/>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0E393423-854B-4984-9E47-A5F2A9D27EB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hoto Divider">
    <p:spTree>
      <p:nvGrpSpPr>
        <p:cNvPr id="1" name=""/>
        <p:cNvGrpSpPr/>
        <p:nvPr/>
      </p:nvGrpSpPr>
      <p:grpSpPr>
        <a:xfrm>
          <a:off x="0" y="0"/>
          <a:ext cx="0" cy="0"/>
          <a:chOff x="0" y="0"/>
          <a:chExt cx="0" cy="0"/>
        </a:xfrm>
      </p:grpSpPr>
      <p:sp>
        <p:nvSpPr>
          <p:cNvPr id="4" name="Freeform 3"/>
          <p:cNvSpPr/>
          <p:nvPr userDrawn="1"/>
        </p:nvSpPr>
        <p:spPr>
          <a:xfrm flipH="1" flipV="1">
            <a:off x="-19050" y="-30163"/>
            <a:ext cx="9170988" cy="2457451"/>
          </a:xfrm>
          <a:custGeom>
            <a:avLst/>
            <a:gdLst>
              <a:gd name="connsiteX0" fmla="*/ 0 w 10289745"/>
              <a:gd name="connsiteY0" fmla="*/ 2348314 h 2694297"/>
              <a:gd name="connsiteX1" fmla="*/ 9145997 w 10289745"/>
              <a:gd name="connsiteY1" fmla="*/ 81 h 2694297"/>
              <a:gd name="connsiteX2" fmla="*/ 9145997 w 10289745"/>
              <a:gd name="connsiteY2" fmla="*/ 2436173 h 2694297"/>
              <a:gd name="connsiteX3" fmla="*/ 0 w 10289745"/>
              <a:gd name="connsiteY3" fmla="*/ 2348314 h 2694297"/>
              <a:gd name="connsiteX0" fmla="*/ 0 w 10289745"/>
              <a:gd name="connsiteY0" fmla="*/ 2348233 h 2694216"/>
              <a:gd name="connsiteX1" fmla="*/ 9145997 w 10289745"/>
              <a:gd name="connsiteY1" fmla="*/ 0 h 2694216"/>
              <a:gd name="connsiteX2" fmla="*/ 9145997 w 10289745"/>
              <a:gd name="connsiteY2" fmla="*/ 2436092 h 2694216"/>
              <a:gd name="connsiteX3" fmla="*/ 0 w 10289745"/>
              <a:gd name="connsiteY3" fmla="*/ 2348233 h 2694216"/>
              <a:gd name="connsiteX0" fmla="*/ 0 w 10289745"/>
              <a:gd name="connsiteY0" fmla="*/ 2348233 h 2694216"/>
              <a:gd name="connsiteX1" fmla="*/ 9145997 w 10289745"/>
              <a:gd name="connsiteY1" fmla="*/ 0 h 2694216"/>
              <a:gd name="connsiteX2" fmla="*/ 9145997 w 10289745"/>
              <a:gd name="connsiteY2" fmla="*/ 2436092 h 2694216"/>
              <a:gd name="connsiteX3" fmla="*/ 0 w 10289745"/>
              <a:gd name="connsiteY3" fmla="*/ 2348233 h 2694216"/>
              <a:gd name="connsiteX0" fmla="*/ 2 w 10271923"/>
              <a:gd name="connsiteY0" fmla="*/ 1961048 h 2259210"/>
              <a:gd name="connsiteX1" fmla="*/ 9115022 w 10271923"/>
              <a:gd name="connsiteY1" fmla="*/ 0 h 2259210"/>
              <a:gd name="connsiteX2" fmla="*/ 9145999 w 10271923"/>
              <a:gd name="connsiteY2" fmla="*/ 2048907 h 2259210"/>
              <a:gd name="connsiteX3" fmla="*/ 2 w 10271923"/>
              <a:gd name="connsiteY3" fmla="*/ 1961048 h 2259210"/>
              <a:gd name="connsiteX0" fmla="*/ 2 w 10302372"/>
              <a:gd name="connsiteY0" fmla="*/ 2355976 h 2702917"/>
              <a:gd name="connsiteX1" fmla="*/ 9169232 w 10302372"/>
              <a:gd name="connsiteY1" fmla="*/ 0 h 2702917"/>
              <a:gd name="connsiteX2" fmla="*/ 9145999 w 10302372"/>
              <a:gd name="connsiteY2" fmla="*/ 2443835 h 2702917"/>
              <a:gd name="connsiteX3" fmla="*/ 2 w 10302372"/>
              <a:gd name="connsiteY3" fmla="*/ 2355976 h 2702917"/>
              <a:gd name="connsiteX0" fmla="*/ 2 w 10302372"/>
              <a:gd name="connsiteY0" fmla="*/ 2355976 h 2702917"/>
              <a:gd name="connsiteX1" fmla="*/ 9169232 w 10302372"/>
              <a:gd name="connsiteY1" fmla="*/ 0 h 2702917"/>
              <a:gd name="connsiteX2" fmla="*/ 9145999 w 10302372"/>
              <a:gd name="connsiteY2" fmla="*/ 2443835 h 2702917"/>
              <a:gd name="connsiteX3" fmla="*/ 2 w 10302372"/>
              <a:gd name="connsiteY3" fmla="*/ 2355976 h 2702917"/>
              <a:gd name="connsiteX0" fmla="*/ 2 w 10302372"/>
              <a:gd name="connsiteY0" fmla="*/ 2355976 h 2702917"/>
              <a:gd name="connsiteX1" fmla="*/ 9169232 w 10302372"/>
              <a:gd name="connsiteY1" fmla="*/ 0 h 2702917"/>
              <a:gd name="connsiteX2" fmla="*/ 9145999 w 10302372"/>
              <a:gd name="connsiteY2" fmla="*/ 2443835 h 2702917"/>
              <a:gd name="connsiteX3" fmla="*/ 2 w 10302372"/>
              <a:gd name="connsiteY3" fmla="*/ 2355976 h 2702917"/>
              <a:gd name="connsiteX0" fmla="*/ 1 w 10359948"/>
              <a:gd name="connsiteY0" fmla="*/ 2534080 h 2803153"/>
              <a:gd name="connsiteX1" fmla="*/ 9223441 w 10359948"/>
              <a:gd name="connsiteY1" fmla="*/ 0 h 2803153"/>
              <a:gd name="connsiteX2" fmla="*/ 9200208 w 10359948"/>
              <a:gd name="connsiteY2" fmla="*/ 2443835 h 2803153"/>
              <a:gd name="connsiteX3" fmla="*/ 1 w 10359948"/>
              <a:gd name="connsiteY3" fmla="*/ 2534080 h 2803153"/>
              <a:gd name="connsiteX0" fmla="*/ 2 w 10302373"/>
              <a:gd name="connsiteY0" fmla="*/ 2371463 h 2710654"/>
              <a:gd name="connsiteX1" fmla="*/ 9169233 w 10302373"/>
              <a:gd name="connsiteY1" fmla="*/ 0 h 2710654"/>
              <a:gd name="connsiteX2" fmla="*/ 9146000 w 10302373"/>
              <a:gd name="connsiteY2" fmla="*/ 2443835 h 2710654"/>
              <a:gd name="connsiteX3" fmla="*/ 2 w 10302373"/>
              <a:gd name="connsiteY3" fmla="*/ 2371463 h 2710654"/>
              <a:gd name="connsiteX0" fmla="*/ 22101 w 10324472"/>
              <a:gd name="connsiteY0" fmla="*/ 2371463 h 2601940"/>
              <a:gd name="connsiteX1" fmla="*/ 9191332 w 10324472"/>
              <a:gd name="connsiteY1" fmla="*/ 0 h 2601940"/>
              <a:gd name="connsiteX2" fmla="*/ 9168099 w 10324472"/>
              <a:gd name="connsiteY2" fmla="*/ 2443835 h 2601940"/>
              <a:gd name="connsiteX3" fmla="*/ 22101 w 10324472"/>
              <a:gd name="connsiteY3" fmla="*/ 2371463 h 2601940"/>
              <a:gd name="connsiteX0" fmla="*/ 454248 w 10756619"/>
              <a:gd name="connsiteY0" fmla="*/ 2371463 h 2635640"/>
              <a:gd name="connsiteX1" fmla="*/ 9623479 w 10756619"/>
              <a:gd name="connsiteY1" fmla="*/ 0 h 2635640"/>
              <a:gd name="connsiteX2" fmla="*/ 9600246 w 10756619"/>
              <a:gd name="connsiteY2" fmla="*/ 2443835 h 2635640"/>
              <a:gd name="connsiteX3" fmla="*/ 2243166 w 10756619"/>
              <a:gd name="connsiteY3" fmla="*/ 2466974 h 2635640"/>
              <a:gd name="connsiteX4" fmla="*/ 454248 w 10756619"/>
              <a:gd name="connsiteY4" fmla="*/ 2371463 h 2635640"/>
              <a:gd name="connsiteX0" fmla="*/ 1153431 w 11456764"/>
              <a:gd name="connsiteY0" fmla="*/ 2371463 h 2641277"/>
              <a:gd name="connsiteX1" fmla="*/ 10322662 w 11456764"/>
              <a:gd name="connsiteY1" fmla="*/ 0 h 2641277"/>
              <a:gd name="connsiteX2" fmla="*/ 10299429 w 11456764"/>
              <a:gd name="connsiteY2" fmla="*/ 2443835 h 2641277"/>
              <a:gd name="connsiteX3" fmla="*/ 1137944 w 11456764"/>
              <a:gd name="connsiteY3" fmla="*/ 2482461 h 2641277"/>
              <a:gd name="connsiteX4" fmla="*/ 1153431 w 11456764"/>
              <a:gd name="connsiteY4" fmla="*/ 2371463 h 2641277"/>
              <a:gd name="connsiteX0" fmla="*/ 15487 w 10318820"/>
              <a:gd name="connsiteY0" fmla="*/ 2371463 h 2641277"/>
              <a:gd name="connsiteX1" fmla="*/ 9184718 w 10318820"/>
              <a:gd name="connsiteY1" fmla="*/ 0 h 2641277"/>
              <a:gd name="connsiteX2" fmla="*/ 9161485 w 10318820"/>
              <a:gd name="connsiteY2" fmla="*/ 2443835 h 2641277"/>
              <a:gd name="connsiteX3" fmla="*/ 0 w 10318820"/>
              <a:gd name="connsiteY3" fmla="*/ 2482461 h 2641277"/>
              <a:gd name="connsiteX4" fmla="*/ 15487 w 10318820"/>
              <a:gd name="connsiteY4" fmla="*/ 2371463 h 2641277"/>
              <a:gd name="connsiteX0" fmla="*/ 15487 w 10318820"/>
              <a:gd name="connsiteY0" fmla="*/ 2371463 h 2641277"/>
              <a:gd name="connsiteX1" fmla="*/ 9184718 w 10318820"/>
              <a:gd name="connsiteY1" fmla="*/ 0 h 2641277"/>
              <a:gd name="connsiteX2" fmla="*/ 9161485 w 10318820"/>
              <a:gd name="connsiteY2" fmla="*/ 2443835 h 2641277"/>
              <a:gd name="connsiteX3" fmla="*/ 0 w 10318820"/>
              <a:gd name="connsiteY3" fmla="*/ 2482461 h 2641277"/>
              <a:gd name="connsiteX4" fmla="*/ 15487 w 10318820"/>
              <a:gd name="connsiteY4" fmla="*/ 2371463 h 2641277"/>
              <a:gd name="connsiteX0" fmla="*/ 15487 w 10318820"/>
              <a:gd name="connsiteY0" fmla="*/ 2371463 h 2641277"/>
              <a:gd name="connsiteX1" fmla="*/ 9184718 w 10318820"/>
              <a:gd name="connsiteY1" fmla="*/ 0 h 2641277"/>
              <a:gd name="connsiteX2" fmla="*/ 9161485 w 10318820"/>
              <a:gd name="connsiteY2" fmla="*/ 2443835 h 2641277"/>
              <a:gd name="connsiteX3" fmla="*/ 0 w 10318820"/>
              <a:gd name="connsiteY3" fmla="*/ 2482461 h 2641277"/>
              <a:gd name="connsiteX4" fmla="*/ 15487 w 10318820"/>
              <a:gd name="connsiteY4" fmla="*/ 2371463 h 2641277"/>
              <a:gd name="connsiteX0" fmla="*/ 15487 w 10318820"/>
              <a:gd name="connsiteY0" fmla="*/ 2371463 h 2641277"/>
              <a:gd name="connsiteX1" fmla="*/ 9184718 w 10318820"/>
              <a:gd name="connsiteY1" fmla="*/ 0 h 2641277"/>
              <a:gd name="connsiteX2" fmla="*/ 9161485 w 10318820"/>
              <a:gd name="connsiteY2" fmla="*/ 2443835 h 2641277"/>
              <a:gd name="connsiteX3" fmla="*/ 0 w 10318820"/>
              <a:gd name="connsiteY3" fmla="*/ 2482461 h 2641277"/>
              <a:gd name="connsiteX4" fmla="*/ 15487 w 10318820"/>
              <a:gd name="connsiteY4" fmla="*/ 2371463 h 2641277"/>
              <a:gd name="connsiteX0" fmla="*/ 15487 w 10318820"/>
              <a:gd name="connsiteY0" fmla="*/ 2371463 h 2482461"/>
              <a:gd name="connsiteX1" fmla="*/ 9184718 w 10318820"/>
              <a:gd name="connsiteY1" fmla="*/ 0 h 2482461"/>
              <a:gd name="connsiteX2" fmla="*/ 9161485 w 10318820"/>
              <a:gd name="connsiteY2" fmla="*/ 2443835 h 2482461"/>
              <a:gd name="connsiteX3" fmla="*/ 0 w 10318820"/>
              <a:gd name="connsiteY3" fmla="*/ 2482461 h 2482461"/>
              <a:gd name="connsiteX4" fmla="*/ 15487 w 10318820"/>
              <a:gd name="connsiteY4" fmla="*/ 2371463 h 2482461"/>
              <a:gd name="connsiteX0" fmla="*/ 15487 w 10252186"/>
              <a:gd name="connsiteY0" fmla="*/ 2371463 h 2482461"/>
              <a:gd name="connsiteX1" fmla="*/ 9184718 w 10252186"/>
              <a:gd name="connsiteY1" fmla="*/ 0 h 2482461"/>
              <a:gd name="connsiteX2" fmla="*/ 9022088 w 10252186"/>
              <a:gd name="connsiteY2" fmla="*/ 2242499 h 2482461"/>
              <a:gd name="connsiteX3" fmla="*/ 0 w 10252186"/>
              <a:gd name="connsiteY3" fmla="*/ 2482461 h 2482461"/>
              <a:gd name="connsiteX4" fmla="*/ 15487 w 10252186"/>
              <a:gd name="connsiteY4" fmla="*/ 2371463 h 2482461"/>
              <a:gd name="connsiteX0" fmla="*/ 15487 w 10311181"/>
              <a:gd name="connsiteY0" fmla="*/ 2371463 h 2482461"/>
              <a:gd name="connsiteX1" fmla="*/ 9184718 w 10311181"/>
              <a:gd name="connsiteY1" fmla="*/ 0 h 2482461"/>
              <a:gd name="connsiteX2" fmla="*/ 9145996 w 10311181"/>
              <a:gd name="connsiteY2" fmla="*/ 2443835 h 2482461"/>
              <a:gd name="connsiteX3" fmla="*/ 0 w 10311181"/>
              <a:gd name="connsiteY3" fmla="*/ 2482461 h 2482461"/>
              <a:gd name="connsiteX4" fmla="*/ 15487 w 10311181"/>
              <a:gd name="connsiteY4" fmla="*/ 2371463 h 2482461"/>
              <a:gd name="connsiteX0" fmla="*/ 15487 w 9184718"/>
              <a:gd name="connsiteY0" fmla="*/ 2371463 h 2482461"/>
              <a:gd name="connsiteX1" fmla="*/ 9184718 w 9184718"/>
              <a:gd name="connsiteY1" fmla="*/ 0 h 2482461"/>
              <a:gd name="connsiteX2" fmla="*/ 9145996 w 9184718"/>
              <a:gd name="connsiteY2" fmla="*/ 2443835 h 2482461"/>
              <a:gd name="connsiteX3" fmla="*/ 0 w 9184718"/>
              <a:gd name="connsiteY3" fmla="*/ 2482461 h 2482461"/>
              <a:gd name="connsiteX4" fmla="*/ 15487 w 9184718"/>
              <a:gd name="connsiteY4" fmla="*/ 2371463 h 2482461"/>
              <a:gd name="connsiteX0" fmla="*/ 15487 w 9184718"/>
              <a:gd name="connsiteY0" fmla="*/ 2371463 h 2482461"/>
              <a:gd name="connsiteX1" fmla="*/ 9184718 w 9184718"/>
              <a:gd name="connsiteY1" fmla="*/ 0 h 2482461"/>
              <a:gd name="connsiteX2" fmla="*/ 9176973 w 9184718"/>
              <a:gd name="connsiteY2" fmla="*/ 2459323 h 2482461"/>
              <a:gd name="connsiteX3" fmla="*/ 0 w 9184718"/>
              <a:gd name="connsiteY3" fmla="*/ 2482461 h 2482461"/>
              <a:gd name="connsiteX4" fmla="*/ 15487 w 9184718"/>
              <a:gd name="connsiteY4" fmla="*/ 2371463 h 2482461"/>
              <a:gd name="connsiteX0" fmla="*/ 15487 w 9184718"/>
              <a:gd name="connsiteY0" fmla="*/ 2371463 h 2482461"/>
              <a:gd name="connsiteX1" fmla="*/ 9184718 w 9184718"/>
              <a:gd name="connsiteY1" fmla="*/ 0 h 2482461"/>
              <a:gd name="connsiteX2" fmla="*/ 9176973 w 9184718"/>
              <a:gd name="connsiteY2" fmla="*/ 2459323 h 2482461"/>
              <a:gd name="connsiteX3" fmla="*/ 0 w 9184718"/>
              <a:gd name="connsiteY3" fmla="*/ 2482461 h 2482461"/>
              <a:gd name="connsiteX4" fmla="*/ 15487 w 9184718"/>
              <a:gd name="connsiteY4" fmla="*/ 2371463 h 2482461"/>
              <a:gd name="connsiteX0" fmla="*/ 15487 w 9184718"/>
              <a:gd name="connsiteY0" fmla="*/ 2371463 h 2482461"/>
              <a:gd name="connsiteX1" fmla="*/ 9184718 w 9184718"/>
              <a:gd name="connsiteY1" fmla="*/ 0 h 2482461"/>
              <a:gd name="connsiteX2" fmla="*/ 9176973 w 9184718"/>
              <a:gd name="connsiteY2" fmla="*/ 2459323 h 2482461"/>
              <a:gd name="connsiteX3" fmla="*/ 0 w 9184718"/>
              <a:gd name="connsiteY3" fmla="*/ 2482461 h 2482461"/>
              <a:gd name="connsiteX4" fmla="*/ 15487 w 9184718"/>
              <a:gd name="connsiteY4" fmla="*/ 2371463 h 2482461"/>
              <a:gd name="connsiteX0" fmla="*/ 15487 w 9184718"/>
              <a:gd name="connsiteY0" fmla="*/ 2371463 h 2482461"/>
              <a:gd name="connsiteX1" fmla="*/ 9184718 w 9184718"/>
              <a:gd name="connsiteY1" fmla="*/ 0 h 2482461"/>
              <a:gd name="connsiteX2" fmla="*/ 9176973 w 9184718"/>
              <a:gd name="connsiteY2" fmla="*/ 2459323 h 2482461"/>
              <a:gd name="connsiteX3" fmla="*/ 0 w 9184718"/>
              <a:gd name="connsiteY3" fmla="*/ 2482461 h 2482461"/>
              <a:gd name="connsiteX4" fmla="*/ 15487 w 9184718"/>
              <a:gd name="connsiteY4" fmla="*/ 2371463 h 2482461"/>
              <a:gd name="connsiteX0" fmla="*/ 15487 w 9184718"/>
              <a:gd name="connsiteY0" fmla="*/ 2371463 h 2482461"/>
              <a:gd name="connsiteX1" fmla="*/ 9184718 w 9184718"/>
              <a:gd name="connsiteY1" fmla="*/ 0 h 2482461"/>
              <a:gd name="connsiteX2" fmla="*/ 9176973 w 9184718"/>
              <a:gd name="connsiteY2" fmla="*/ 2459323 h 2482461"/>
              <a:gd name="connsiteX3" fmla="*/ 0 w 9184718"/>
              <a:gd name="connsiteY3" fmla="*/ 2482461 h 2482461"/>
              <a:gd name="connsiteX4" fmla="*/ 15487 w 9184718"/>
              <a:gd name="connsiteY4" fmla="*/ 2371463 h 2482461"/>
              <a:gd name="connsiteX0" fmla="*/ 15487 w 9184718"/>
              <a:gd name="connsiteY0" fmla="*/ 2371463 h 2482461"/>
              <a:gd name="connsiteX1" fmla="*/ 9184718 w 9184718"/>
              <a:gd name="connsiteY1" fmla="*/ 0 h 2482461"/>
              <a:gd name="connsiteX2" fmla="*/ 9176973 w 9184718"/>
              <a:gd name="connsiteY2" fmla="*/ 2459323 h 2482461"/>
              <a:gd name="connsiteX3" fmla="*/ 0 w 9184718"/>
              <a:gd name="connsiteY3" fmla="*/ 2482461 h 2482461"/>
              <a:gd name="connsiteX4" fmla="*/ 15487 w 9184718"/>
              <a:gd name="connsiteY4" fmla="*/ 2371463 h 2482461"/>
              <a:gd name="connsiteX0" fmla="*/ 0 w 9215696"/>
              <a:gd name="connsiteY0" fmla="*/ 2371463 h 2482461"/>
              <a:gd name="connsiteX1" fmla="*/ 9215696 w 9215696"/>
              <a:gd name="connsiteY1" fmla="*/ 0 h 2482461"/>
              <a:gd name="connsiteX2" fmla="*/ 9207951 w 9215696"/>
              <a:gd name="connsiteY2" fmla="*/ 2459323 h 2482461"/>
              <a:gd name="connsiteX3" fmla="*/ 30978 w 9215696"/>
              <a:gd name="connsiteY3" fmla="*/ 2482461 h 2482461"/>
              <a:gd name="connsiteX4" fmla="*/ 0 w 9215696"/>
              <a:gd name="connsiteY4" fmla="*/ 2371463 h 2482461"/>
              <a:gd name="connsiteX0" fmla="*/ 0 w 9215696"/>
              <a:gd name="connsiteY0" fmla="*/ 2371463 h 2497949"/>
              <a:gd name="connsiteX1" fmla="*/ 9215696 w 9215696"/>
              <a:gd name="connsiteY1" fmla="*/ 0 h 2497949"/>
              <a:gd name="connsiteX2" fmla="*/ 9207951 w 9215696"/>
              <a:gd name="connsiteY2" fmla="*/ 2459323 h 2497949"/>
              <a:gd name="connsiteX3" fmla="*/ 2 w 9215696"/>
              <a:gd name="connsiteY3" fmla="*/ 2497949 h 2497949"/>
              <a:gd name="connsiteX4" fmla="*/ 0 w 9215696"/>
              <a:gd name="connsiteY4" fmla="*/ 2371463 h 2497949"/>
              <a:gd name="connsiteX0" fmla="*/ 0 w 9215696"/>
              <a:gd name="connsiteY0" fmla="*/ 2371463 h 2474718"/>
              <a:gd name="connsiteX1" fmla="*/ 9215696 w 9215696"/>
              <a:gd name="connsiteY1" fmla="*/ 0 h 2474718"/>
              <a:gd name="connsiteX2" fmla="*/ 9207951 w 9215696"/>
              <a:gd name="connsiteY2" fmla="*/ 2459323 h 2474718"/>
              <a:gd name="connsiteX3" fmla="*/ 30979 w 9215696"/>
              <a:gd name="connsiteY3" fmla="*/ 2474718 h 2474718"/>
              <a:gd name="connsiteX4" fmla="*/ 0 w 9215696"/>
              <a:gd name="connsiteY4" fmla="*/ 2371463 h 2474718"/>
              <a:gd name="connsiteX0" fmla="*/ 0 w 9208117"/>
              <a:gd name="connsiteY0" fmla="*/ 2371463 h 2474718"/>
              <a:gd name="connsiteX1" fmla="*/ 9184719 w 9208117"/>
              <a:gd name="connsiteY1" fmla="*/ 0 h 2474718"/>
              <a:gd name="connsiteX2" fmla="*/ 9207951 w 9208117"/>
              <a:gd name="connsiteY2" fmla="*/ 2459323 h 2474718"/>
              <a:gd name="connsiteX3" fmla="*/ 30979 w 9208117"/>
              <a:gd name="connsiteY3" fmla="*/ 2474718 h 2474718"/>
              <a:gd name="connsiteX4" fmla="*/ 0 w 9208117"/>
              <a:gd name="connsiteY4" fmla="*/ 2371463 h 2474718"/>
              <a:gd name="connsiteX0" fmla="*/ 0 w 9184719"/>
              <a:gd name="connsiteY0" fmla="*/ 2371463 h 2474718"/>
              <a:gd name="connsiteX1" fmla="*/ 9184719 w 9184719"/>
              <a:gd name="connsiteY1" fmla="*/ 0 h 2474718"/>
              <a:gd name="connsiteX2" fmla="*/ 9115020 w 9184719"/>
              <a:gd name="connsiteY2" fmla="*/ 2381886 h 2474718"/>
              <a:gd name="connsiteX3" fmla="*/ 30979 w 9184719"/>
              <a:gd name="connsiteY3" fmla="*/ 2474718 h 2474718"/>
              <a:gd name="connsiteX4" fmla="*/ 0 w 9184719"/>
              <a:gd name="connsiteY4" fmla="*/ 2371463 h 2474718"/>
              <a:gd name="connsiteX0" fmla="*/ 0 w 9184719"/>
              <a:gd name="connsiteY0" fmla="*/ 2371463 h 2474718"/>
              <a:gd name="connsiteX1" fmla="*/ 9184719 w 9184719"/>
              <a:gd name="connsiteY1" fmla="*/ 0 h 2474718"/>
              <a:gd name="connsiteX2" fmla="*/ 9169230 w 9184719"/>
              <a:gd name="connsiteY2" fmla="*/ 2451580 h 2474718"/>
              <a:gd name="connsiteX3" fmla="*/ 30979 w 9184719"/>
              <a:gd name="connsiteY3" fmla="*/ 2474718 h 2474718"/>
              <a:gd name="connsiteX4" fmla="*/ 0 w 9184719"/>
              <a:gd name="connsiteY4" fmla="*/ 2371463 h 2474718"/>
              <a:gd name="connsiteX0" fmla="*/ 0 w 9167786"/>
              <a:gd name="connsiteY0" fmla="*/ 2375696 h 2474718"/>
              <a:gd name="connsiteX1" fmla="*/ 9167786 w 9167786"/>
              <a:gd name="connsiteY1" fmla="*/ 0 h 2474718"/>
              <a:gd name="connsiteX2" fmla="*/ 9152297 w 9167786"/>
              <a:gd name="connsiteY2" fmla="*/ 2451580 h 2474718"/>
              <a:gd name="connsiteX3" fmla="*/ 14046 w 9167786"/>
              <a:gd name="connsiteY3" fmla="*/ 2474718 h 2474718"/>
              <a:gd name="connsiteX4" fmla="*/ 0 w 9167786"/>
              <a:gd name="connsiteY4" fmla="*/ 2375696 h 2474718"/>
              <a:gd name="connsiteX0" fmla="*/ 2887 w 9170673"/>
              <a:gd name="connsiteY0" fmla="*/ 2375696 h 2474718"/>
              <a:gd name="connsiteX1" fmla="*/ 9170673 w 9170673"/>
              <a:gd name="connsiteY1" fmla="*/ 0 h 2474718"/>
              <a:gd name="connsiteX2" fmla="*/ 9155184 w 9170673"/>
              <a:gd name="connsiteY2" fmla="*/ 2451580 h 2474718"/>
              <a:gd name="connsiteX3" fmla="*/ 0 w 9170673"/>
              <a:gd name="connsiteY3" fmla="*/ 2474718 h 2474718"/>
              <a:gd name="connsiteX4" fmla="*/ 2887 w 9170673"/>
              <a:gd name="connsiteY4" fmla="*/ 2375696 h 2474718"/>
              <a:gd name="connsiteX0" fmla="*/ 2887 w 9170673"/>
              <a:gd name="connsiteY0" fmla="*/ 2375696 h 2457785"/>
              <a:gd name="connsiteX1" fmla="*/ 9170673 w 9170673"/>
              <a:gd name="connsiteY1" fmla="*/ 0 h 2457785"/>
              <a:gd name="connsiteX2" fmla="*/ 9155184 w 9170673"/>
              <a:gd name="connsiteY2" fmla="*/ 2451580 h 2457785"/>
              <a:gd name="connsiteX3" fmla="*/ 0 w 9170673"/>
              <a:gd name="connsiteY3" fmla="*/ 2457785 h 2457785"/>
              <a:gd name="connsiteX4" fmla="*/ 2887 w 9170673"/>
              <a:gd name="connsiteY4" fmla="*/ 2375696 h 2457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0673" h="2457785">
                <a:moveTo>
                  <a:pt x="2887" y="2375696"/>
                </a:moveTo>
                <a:cubicBezTo>
                  <a:pt x="23548" y="2372367"/>
                  <a:pt x="7344315" y="2502055"/>
                  <a:pt x="9170673" y="0"/>
                </a:cubicBezTo>
                <a:cubicBezTo>
                  <a:pt x="9168091" y="819774"/>
                  <a:pt x="9157766" y="1631806"/>
                  <a:pt x="9155184" y="2451580"/>
                </a:cubicBezTo>
                <a:lnTo>
                  <a:pt x="0" y="2457785"/>
                </a:lnTo>
                <a:cubicBezTo>
                  <a:pt x="-1" y="2415623"/>
                  <a:pt x="2888" y="2417858"/>
                  <a:pt x="2887" y="2375696"/>
                </a:cubicBezTo>
                <a:close/>
              </a:path>
            </a:pathLst>
          </a:cu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457199" y="457200"/>
            <a:ext cx="8229600" cy="772250"/>
          </a:xfrm>
          <a:effectLst>
            <a:outerShdw blurRad="50800" dist="38100" dir="2700000" algn="tl" rotWithShape="0">
              <a:prstClr val="black">
                <a:alpha val="40000"/>
              </a:prstClr>
            </a:outerShdw>
          </a:effectLst>
        </p:spPr>
        <p:txBody>
          <a:bodyPr/>
          <a:lstStyle>
            <a:lvl1pPr algn="l">
              <a:defRPr sz="4000" b="1" cap="none">
                <a:solidFill>
                  <a:srgbClr val="FFFF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415653"/>
            <a:ext cx="8229600" cy="1500187"/>
          </a:xfrm>
          <a:effectLst>
            <a:outerShdw blurRad="50800" dist="38100" dir="2700000" algn="tl" rotWithShape="0">
              <a:prstClr val="black">
                <a:alpha val="40000"/>
              </a:prstClr>
            </a:outerShdw>
          </a:effectLst>
        </p:spPr>
        <p:txBody>
          <a:bodyPr/>
          <a:lstStyle>
            <a:lvl1pPr marL="0" indent="0" algn="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5" name="Slide Number Placeholder 3"/>
          <p:cNvSpPr>
            <a:spLocks noGrp="1"/>
          </p:cNvSpPr>
          <p:nvPr>
            <p:ph type="sldNum" sz="quarter" idx="10"/>
          </p:nvPr>
        </p:nvSpPr>
        <p:spPr/>
        <p:txBody>
          <a:bodyPr/>
          <a:lstStyle>
            <a:lvl1pPr>
              <a:defRPr dirty="0" smtClean="0">
                <a:solidFill>
                  <a:schemeClr val="bg1"/>
                </a:solidFill>
              </a:defRPr>
            </a:lvl1pPr>
          </a:lstStyle>
          <a:p>
            <a:pPr>
              <a:defRPr/>
            </a:pPr>
            <a:r>
              <a:rPr lang="en-US"/>
              <a:t>U.S. Department of Commerce | National Oceanic and Atmospheric Administration | NOAA Fisheries | Page </a:t>
            </a:r>
            <a:fld id="{C339C300-961D-451B-9F75-65B5859DA47C}" type="slidenum">
              <a:rPr lang="en-US"/>
              <a:pPr>
                <a:defRPr/>
              </a:pPr>
              <a:t>‹#›</a:t>
            </a:fld>
            <a:endParaRPr lang="en-US"/>
          </a:p>
        </p:txBody>
      </p:sp>
    </p:spTree>
    <p:extLst>
      <p:ext uri="{BB962C8B-B14F-4D97-AF65-F5344CB8AC3E}">
        <p14:creationId xmlns:p14="http://schemas.microsoft.com/office/powerpoint/2010/main" val="3867580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Boat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201988" y="2707457"/>
            <a:ext cx="5484812" cy="1224439"/>
          </a:xfrm>
        </p:spPr>
        <p:txBody>
          <a:bodyPr/>
          <a:lstStyle/>
          <a:p>
            <a:pPr lvl="0"/>
            <a:r>
              <a:rPr lang="en-US" dirty="0" smtClean="0"/>
              <a:t>Click to edit Master text styles</a:t>
            </a:r>
          </a:p>
        </p:txBody>
      </p:sp>
      <p:sp>
        <p:nvSpPr>
          <p:cNvPr id="6" name="Text Placeholder 5"/>
          <p:cNvSpPr>
            <a:spLocks noGrp="1"/>
          </p:cNvSpPr>
          <p:nvPr>
            <p:ph type="body" sz="quarter" idx="11"/>
          </p:nvPr>
        </p:nvSpPr>
        <p:spPr>
          <a:xfrm>
            <a:off x="463550" y="3118590"/>
            <a:ext cx="1293813" cy="752475"/>
          </a:xfrm>
        </p:spPr>
        <p:txBody>
          <a:bodyPr lIns="0" tIns="0" rIns="0" bIns="0">
            <a:normAutofit/>
          </a:bodyPr>
          <a:lstStyle>
            <a:lvl1pPr algn="l">
              <a:defRPr sz="1800" b="1">
                <a:solidFill>
                  <a:schemeClr val="accent1"/>
                </a:solidFill>
              </a:defRPr>
            </a:lvl1pPr>
          </a:lstStyle>
          <a:p>
            <a:pPr lvl="0"/>
            <a:r>
              <a:rPr lang="en-US" smtClean="0"/>
              <a:t>Click to edit Master text styles</a:t>
            </a:r>
          </a:p>
        </p:txBody>
      </p:sp>
      <p:sp>
        <p:nvSpPr>
          <p:cNvPr id="8" name="Text Placeholder 7"/>
          <p:cNvSpPr>
            <a:spLocks noGrp="1"/>
          </p:cNvSpPr>
          <p:nvPr>
            <p:ph type="body" sz="quarter" idx="12"/>
          </p:nvPr>
        </p:nvSpPr>
        <p:spPr>
          <a:xfrm>
            <a:off x="3201988" y="4282303"/>
            <a:ext cx="5484812" cy="577850"/>
          </a:xfrm>
        </p:spPr>
        <p:txBody>
          <a:bodyPr>
            <a:normAutofit/>
          </a:bodyPr>
          <a:lstStyle>
            <a:lvl1pPr>
              <a:defRPr sz="1800"/>
            </a:lvl1pPr>
          </a:lstStyle>
          <a:p>
            <a:pPr lvl="0"/>
            <a:r>
              <a:rPr lang="en-US" smtClean="0"/>
              <a:t>Click to edit Master text styles</a:t>
            </a:r>
          </a:p>
        </p:txBody>
      </p:sp>
    </p:spTree>
    <p:extLst>
      <p:ext uri="{BB962C8B-B14F-4D97-AF65-F5344CB8AC3E}">
        <p14:creationId xmlns:p14="http://schemas.microsoft.com/office/powerpoint/2010/main" val="39885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A8BAE8BD-F33C-498A-99CA-696F1A7E203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0E557E33-E06E-44F7-B22A-11F790ED3E8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5425"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371600"/>
            <a:ext cx="4037013"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68356DEE-BE13-4321-8C1D-BCC0D8D0CBA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9253393E-81DD-4871-990D-2520C336DA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7540F498-867A-44E5-B814-2BC17338D9C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529392F2-750D-4188-B299-A40F60F883E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76D19334-A0B3-41F5-82B2-AEE980DA291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BB4B9D53-90B0-4BAC-94A8-61BD5D6D2E3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4838" cy="865187"/>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457200" y="1371600"/>
            <a:ext cx="8224838" cy="50260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457200" y="6245225"/>
            <a:ext cx="2128838" cy="4714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pPr>
              <a:defRPr/>
            </a:pPr>
            <a:endParaRPr lang="en-US"/>
          </a:p>
        </p:txBody>
      </p:sp>
      <p:sp>
        <p:nvSpPr>
          <p:cNvPr id="1028" name="Rectangle 4"/>
          <p:cNvSpPr>
            <a:spLocks noGrp="1" noChangeArrowheads="1"/>
          </p:cNvSpPr>
          <p:nvPr>
            <p:ph type="ftr"/>
          </p:nvPr>
        </p:nvSpPr>
        <p:spPr bwMode="auto">
          <a:xfrm>
            <a:off x="3124200" y="6245225"/>
            <a:ext cx="2890838" cy="4714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pPr>
              <a:defRPr/>
            </a:pPr>
            <a:endParaRPr lang="en-US"/>
          </a:p>
        </p:txBody>
      </p:sp>
      <p:sp>
        <p:nvSpPr>
          <p:cNvPr id="1029" name="Rectangle 5"/>
          <p:cNvSpPr>
            <a:spLocks noGrp="1" noChangeArrowheads="1"/>
          </p:cNvSpPr>
          <p:nvPr>
            <p:ph type="sldNum"/>
          </p:nvPr>
        </p:nvSpPr>
        <p:spPr bwMode="auto">
          <a:xfrm>
            <a:off x="7446963" y="6472238"/>
            <a:ext cx="1595437" cy="31591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pPr>
              <a:defRPr/>
            </a:pPr>
            <a:fld id="{922B07CD-2AA7-455E-8410-923C944958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2pPr>
      <a:lvl3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3pPr>
      <a:lvl4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4pPr>
      <a:lvl5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5pPr>
      <a:lvl6pPr marL="25146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6pPr>
      <a:lvl7pPr marL="29718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7pPr>
      <a:lvl8pPr marL="34290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8pPr>
      <a:lvl9pPr marL="3886200" indent="-228600" algn="ctr" defTabSz="457200" rtl="0" fontAlgn="base">
        <a:spcBef>
          <a:spcPct val="0"/>
        </a:spcBef>
        <a:spcAft>
          <a:spcPct val="0"/>
        </a:spcAft>
        <a:buClr>
          <a:srgbClr val="000000"/>
        </a:buClr>
        <a:buSzPct val="100000"/>
        <a:buFont typeface="Times New Roman" pitchFamily="18" charset="0"/>
        <a:defRPr sz="4400">
          <a:solidFill>
            <a:srgbClr val="000000"/>
          </a:solidFill>
          <a:latin typeface="Arial" charset="0"/>
          <a:ea typeface="DejaVu Sans" pitchFamily="34" charset="2"/>
          <a:cs typeface="DejaVu Sans" pitchFamily="34" charset="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buChar char="–"/>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buChar char="•"/>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6pPr>
      <a:lvl7pPr marL="29718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7pPr>
      <a:lvl8pPr marL="34290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8pPr>
      <a:lvl9pPr marL="38862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2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2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oleObject" Target="../embeddings/oleObject2.bin"/><Relationship Id="rId7" Type="http://schemas.openxmlformats.org/officeDocument/2006/relationships/image" Target="../media/image27.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26.wmf"/><Relationship Id="rId5" Type="http://schemas.openxmlformats.org/officeDocument/2006/relationships/oleObject" Target="../embeddings/oleObject3.bin"/><Relationship Id="rId4" Type="http://schemas.openxmlformats.org/officeDocument/2006/relationships/image" Target="../media/image25.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24.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304800" y="1219200"/>
            <a:ext cx="8445500" cy="1143000"/>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0066FF"/>
                </a:solidFill>
              </a:rPr>
              <a:t>Introduction to Stock Synthesis</a:t>
            </a:r>
          </a:p>
        </p:txBody>
      </p:sp>
      <p:sp>
        <p:nvSpPr>
          <p:cNvPr id="2051" name="Rectangle 2"/>
          <p:cNvSpPr>
            <a:spLocks noGrp="1" noChangeArrowheads="1"/>
          </p:cNvSpPr>
          <p:nvPr>
            <p:ph type="subTitle" idx="4294967295"/>
          </p:nvPr>
        </p:nvSpPr>
        <p:spPr>
          <a:xfrm>
            <a:off x="914400" y="2895600"/>
            <a:ext cx="7315200" cy="1976437"/>
          </a:xfrm>
        </p:spPr>
        <p:txBody>
          <a:bodyPr lIns="0" tIns="28080" rIns="0" bIns="0"/>
          <a:lstStyle/>
          <a:p>
            <a:pPr marL="0" indent="0" algn="ctr" eaLnBrk="1" hangingPunct="1">
              <a:buFont typeface="Times New Roman" pitchFamily="18" charse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Richard </a:t>
            </a:r>
            <a:r>
              <a:rPr lang="en-US" sz="2800" dirty="0" err="1" smtClean="0"/>
              <a:t>Methot</a:t>
            </a:r>
            <a:endParaRPr lang="en-US" sz="2800" dirty="0" smtClean="0"/>
          </a:p>
          <a:p>
            <a:pPr marL="0" indent="0" algn="ctr" eaLnBrk="1" hangingPunct="1">
              <a:buFont typeface="Times New Roman" pitchFamily="18" charse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Science Advisor for Stock Assessments</a:t>
            </a:r>
          </a:p>
          <a:p>
            <a:pPr marL="0" indent="0" algn="ctr" eaLnBrk="1" hangingPunct="1">
              <a:buFont typeface="Times New Roman" pitchFamily="18" charse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NOAA Fisheries</a:t>
            </a:r>
          </a:p>
          <a:p>
            <a:pPr marL="0" indent="0" algn="ctr" eaLnBrk="1" hangingPunct="1">
              <a:buFont typeface="Times New Roman" pitchFamily="18" charse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smtClean="0"/>
              <a:t>Seattle, WA</a:t>
            </a:r>
          </a:p>
        </p:txBody>
      </p:sp>
      <p:pic>
        <p:nvPicPr>
          <p:cNvPr id="205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5" y="5400675"/>
            <a:ext cx="144780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5720">
                <a:solidFill>
                  <a:srgbClr val="000000"/>
                </a:solidFill>
                <a:round/>
                <a:headEnd/>
                <a:tailEnd/>
              </a14:hiddenLine>
            </a:ext>
          </a:extLst>
        </p:spPr>
      </p:pic>
      <p:pic>
        <p:nvPicPr>
          <p:cNvPr id="2053"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7175" y="5400675"/>
            <a:ext cx="19939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5720">
                <a:solidFill>
                  <a:srgbClr val="000000"/>
                </a:solidFill>
                <a:round/>
                <a:headEnd/>
                <a:tailEnd/>
              </a14:hiddenLine>
            </a:ext>
          </a:extLst>
        </p:spPr>
      </p:pic>
      <p:pic>
        <p:nvPicPr>
          <p:cNvPr id="205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7600" y="5400675"/>
            <a:ext cx="1463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5720">
                <a:solidFill>
                  <a:srgbClr val="000000"/>
                </a:solidFill>
                <a:round/>
                <a:headEnd/>
                <a:tailEnd/>
              </a14:hiddenLine>
            </a:ext>
          </a:extLst>
        </p:spPr>
      </p:pic>
      <p:pic>
        <p:nvPicPr>
          <p:cNvPr id="2055"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t="28252"/>
          <a:stretch>
            <a:fillRect/>
          </a:stretch>
        </p:blipFill>
        <p:spPr bwMode="auto">
          <a:xfrm>
            <a:off x="5257800" y="5400675"/>
            <a:ext cx="14716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5720">
                <a:solidFill>
                  <a:srgbClr val="000000"/>
                </a:solidFill>
                <a:round/>
                <a:headEnd/>
                <a:tailEnd/>
              </a14:hiddenLine>
            </a:ext>
          </a:extLst>
        </p:spPr>
      </p:pic>
      <p:pic>
        <p:nvPicPr>
          <p:cNvPr id="2056"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94475" y="5400675"/>
            <a:ext cx="240506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5720">
                <a:solidFill>
                  <a:srgbClr val="000000"/>
                </a:solidFill>
                <a:round/>
                <a:headEnd/>
                <a:tailEnd/>
              </a14:hiddenLine>
            </a:ext>
          </a:extLst>
        </p:spPr>
      </p:pic>
    </p:spTree>
    <p:extLst>
      <p:ext uri="{BB962C8B-B14F-4D97-AF65-F5344CB8AC3E}">
        <p14:creationId xmlns:p14="http://schemas.microsoft.com/office/powerpoint/2010/main" val="4019469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2"/>
          </p:nvPr>
        </p:nvSpPr>
        <p:spPr>
          <a:noFill/>
        </p:spPr>
        <p:txBody>
          <a:bodyPr/>
          <a:lstStyle/>
          <a:p>
            <a:fld id="{F26A9DB8-7639-4D55-A748-CA97F8086B8C}" type="slidenum">
              <a:rPr lang="en-US" smtClean="0"/>
              <a:pPr/>
              <a:t>10</a:t>
            </a:fld>
            <a:endParaRPr lang="en-US" smtClean="0"/>
          </a:p>
        </p:txBody>
      </p:sp>
      <p:sp>
        <p:nvSpPr>
          <p:cNvPr id="5123" name="Rectangle 1"/>
          <p:cNvSpPr>
            <a:spLocks noGrp="1" noChangeArrowheads="1"/>
          </p:cNvSpPr>
          <p:nvPr>
            <p:ph type="title"/>
          </p:nvPr>
        </p:nvSpPr>
        <p:spPr>
          <a:xfrm>
            <a:off x="457200" y="228600"/>
            <a:ext cx="8228013" cy="9620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Benefits of Stock Synthesis</a:t>
            </a:r>
          </a:p>
        </p:txBody>
      </p:sp>
      <p:sp>
        <p:nvSpPr>
          <p:cNvPr id="5124" name="Text Box 2"/>
          <p:cNvSpPr txBox="1">
            <a:spLocks noChangeArrowheads="1"/>
          </p:cNvSpPr>
          <p:nvPr/>
        </p:nvSpPr>
        <p:spPr bwMode="auto">
          <a:xfrm>
            <a:off x="457200" y="1371600"/>
            <a:ext cx="8228013" cy="5029200"/>
          </a:xfrm>
          <a:prstGeom prst="rect">
            <a:avLst/>
          </a:prstGeom>
          <a:noFill/>
          <a:ln w="9525">
            <a:noFill/>
            <a:round/>
            <a:headEnd/>
            <a:tailEnd/>
          </a:ln>
        </p:spPr>
        <p:txBody>
          <a:bodyPr lIns="90000" tIns="46800" rIns="90000" bIns="46800"/>
          <a:lstStyle/>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Flexible range of options for many population processes</a:t>
            </a:r>
          </a:p>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Integrates many sources of data</a:t>
            </a:r>
          </a:p>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Propagates uncertainty well</a:t>
            </a:r>
          </a:p>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Works well from very simple to very complex models</a:t>
            </a:r>
          </a:p>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Widely used</a:t>
            </a:r>
          </a:p>
          <a:p>
            <a:pPr marL="682625" indent="-681038">
              <a:spcBef>
                <a:spcPts val="800"/>
              </a:spcBef>
              <a:buFont typeface="Times New Roman" pitchFamily="18" charset="0"/>
              <a:buChar char="•"/>
              <a:tabLst>
                <a:tab pos="682625" algn="l"/>
                <a:tab pos="1139825" algn="l"/>
                <a:tab pos="1597025" algn="l"/>
                <a:tab pos="2054225" algn="l"/>
                <a:tab pos="2511425" algn="l"/>
                <a:tab pos="2968625" algn="l"/>
                <a:tab pos="3425825" algn="l"/>
                <a:tab pos="3883025" algn="l"/>
                <a:tab pos="4340225" algn="l"/>
                <a:tab pos="4797425" algn="l"/>
                <a:tab pos="5254625" algn="l"/>
                <a:tab pos="5711825" algn="l"/>
                <a:tab pos="6169025" algn="l"/>
                <a:tab pos="6626225" algn="l"/>
                <a:tab pos="7083425" algn="l"/>
                <a:tab pos="7540625" algn="l"/>
                <a:tab pos="7997825" algn="l"/>
                <a:tab pos="8455025" algn="l"/>
                <a:tab pos="8912225" algn="l"/>
                <a:tab pos="9369425" algn="l"/>
                <a:tab pos="9826625" algn="l"/>
              </a:tabLst>
            </a:pPr>
            <a:r>
              <a:rPr lang="en-US" sz="3200">
                <a:solidFill>
                  <a:srgbClr val="000000"/>
                </a:solidFill>
              </a:rPr>
              <a:t>Evolving based on decades of development and exploration</a:t>
            </a:r>
          </a:p>
        </p:txBody>
      </p:sp>
    </p:spTree>
    <p:extLst>
      <p:ext uri="{BB962C8B-B14F-4D97-AF65-F5344CB8AC3E}">
        <p14:creationId xmlns:p14="http://schemas.microsoft.com/office/powerpoint/2010/main" val="25170453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9pPr>
          </a:lstStyle>
          <a:p>
            <a:pPr eaLnBrk="1" hangingPunct="1"/>
            <a:fld id="{E3E1DD78-05B9-42DF-B801-710E88483162}" type="slidenum">
              <a:rPr lang="en-US" smtClean="0">
                <a:solidFill>
                  <a:srgbClr val="000000"/>
                </a:solidFill>
              </a:rPr>
              <a:pPr eaLnBrk="1" hangingPunct="1"/>
              <a:t>11</a:t>
            </a:fld>
            <a:endParaRPr lang="en-US" smtClean="0">
              <a:solidFill>
                <a:srgbClr val="000000"/>
              </a:solidFill>
            </a:endParaRPr>
          </a:p>
        </p:txBody>
      </p:sp>
      <p:sp>
        <p:nvSpPr>
          <p:cNvPr id="4099" name="Rectangle 1"/>
          <p:cNvSpPr>
            <a:spLocks noGrp="1" noChangeArrowheads="1"/>
          </p:cNvSpPr>
          <p:nvPr>
            <p:ph type="title"/>
          </p:nvPr>
        </p:nvSpPr>
        <p:spPr>
          <a:xfrm>
            <a:off x="457200" y="52388"/>
            <a:ext cx="8228013" cy="1312862"/>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Benefits of widespread use </a:t>
            </a:r>
            <a:br>
              <a:rPr lang="en-US" sz="4000" smtClean="0"/>
            </a:br>
            <a:r>
              <a:rPr lang="en-US" sz="4000" smtClean="0"/>
              <a:t>(of any modeling platform)</a:t>
            </a:r>
          </a:p>
        </p:txBody>
      </p:sp>
      <p:sp>
        <p:nvSpPr>
          <p:cNvPr id="4100"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8138" indent="-338138"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1pPr>
            <a:lvl2pPr marL="738188" indent="-280988"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2pPr>
            <a:lvl3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3pPr>
            <a:lvl4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4pPr>
            <a:lvl5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chemeClr val="bg1"/>
                </a:solidFill>
                <a:latin typeface="Arial" charset="0"/>
                <a:ea typeface="DejaVu Sans" pitchFamily="32" charset="2"/>
                <a:cs typeface="DejaVu Sans" pitchFamily="32" charset="2"/>
              </a:defRPr>
            </a:lvl9pPr>
          </a:lstStyle>
          <a:p>
            <a:pPr eaLnBrk="1" hangingPunct="1">
              <a:spcBef>
                <a:spcPts val="800"/>
              </a:spcBef>
              <a:buFont typeface="Arial" charset="0"/>
              <a:buChar char="•"/>
            </a:pPr>
            <a:r>
              <a:rPr lang="en-US" sz="3200" dirty="0">
                <a:solidFill>
                  <a:srgbClr val="000000"/>
                </a:solidFill>
              </a:rPr>
              <a:t>Bugs less likely to escape notice</a:t>
            </a:r>
          </a:p>
          <a:p>
            <a:pPr eaLnBrk="1" hangingPunct="1">
              <a:spcBef>
                <a:spcPts val="800"/>
              </a:spcBef>
              <a:buFont typeface="Arial" charset="0"/>
              <a:buChar char="•"/>
            </a:pPr>
            <a:r>
              <a:rPr lang="en-US" sz="3200" dirty="0">
                <a:solidFill>
                  <a:srgbClr val="000000"/>
                </a:solidFill>
              </a:rPr>
              <a:t>More comparison with other models</a:t>
            </a:r>
          </a:p>
          <a:p>
            <a:pPr eaLnBrk="1" hangingPunct="1">
              <a:spcBef>
                <a:spcPts val="800"/>
              </a:spcBef>
              <a:buFont typeface="Arial" charset="0"/>
              <a:buChar char="•"/>
            </a:pPr>
            <a:r>
              <a:rPr lang="en-US" sz="3200" dirty="0">
                <a:solidFill>
                  <a:srgbClr val="000000"/>
                </a:solidFill>
              </a:rPr>
              <a:t>More development of associated tools </a:t>
            </a:r>
            <a:br>
              <a:rPr lang="en-US" sz="3200" dirty="0">
                <a:solidFill>
                  <a:srgbClr val="000000"/>
                </a:solidFill>
              </a:rPr>
            </a:br>
            <a:r>
              <a:rPr lang="en-US" sz="3200" dirty="0">
                <a:solidFill>
                  <a:srgbClr val="000000"/>
                </a:solidFill>
              </a:rPr>
              <a:t>(e.g. for making plots)</a:t>
            </a:r>
          </a:p>
          <a:p>
            <a:pPr eaLnBrk="1" hangingPunct="1">
              <a:spcBef>
                <a:spcPts val="800"/>
              </a:spcBef>
              <a:buFont typeface="Arial" charset="0"/>
              <a:buChar char="•"/>
            </a:pPr>
            <a:r>
              <a:rPr lang="en-US" sz="3200" dirty="0">
                <a:solidFill>
                  <a:srgbClr val="000000"/>
                </a:solidFill>
              </a:rPr>
              <a:t>Facilitates sharing knowledge</a:t>
            </a:r>
          </a:p>
          <a:p>
            <a:pPr lvl="1" eaLnBrk="1" hangingPunct="1">
              <a:spcBef>
                <a:spcPts val="700"/>
              </a:spcBef>
              <a:buFont typeface="Arial" charset="0"/>
              <a:buChar char="•"/>
            </a:pPr>
            <a:r>
              <a:rPr lang="en-US" sz="2800" dirty="0">
                <a:solidFill>
                  <a:srgbClr val="000000"/>
                </a:solidFill>
              </a:rPr>
              <a:t>common language among many scientists</a:t>
            </a:r>
          </a:p>
          <a:p>
            <a:pPr lvl="1" eaLnBrk="1" hangingPunct="1">
              <a:spcBef>
                <a:spcPts val="700"/>
              </a:spcBef>
              <a:buFont typeface="Arial" charset="0"/>
              <a:buChar char="•"/>
            </a:pPr>
            <a:r>
              <a:rPr lang="en-US" sz="2800" dirty="0">
                <a:solidFill>
                  <a:srgbClr val="000000"/>
                </a:solidFill>
              </a:rPr>
              <a:t>more advice on building models</a:t>
            </a:r>
          </a:p>
          <a:p>
            <a:pPr lvl="1" eaLnBrk="1" hangingPunct="1">
              <a:spcBef>
                <a:spcPts val="700"/>
              </a:spcBef>
              <a:buFont typeface="Arial" charset="0"/>
              <a:buChar char="•"/>
            </a:pPr>
            <a:r>
              <a:rPr lang="en-US" sz="2800" dirty="0">
                <a:solidFill>
                  <a:srgbClr val="000000"/>
                </a:solidFill>
              </a:rPr>
              <a:t>easier to understand each others’ results</a:t>
            </a:r>
          </a:p>
        </p:txBody>
      </p:sp>
    </p:spTree>
    <p:extLst>
      <p:ext uri="{BB962C8B-B14F-4D97-AF65-F5344CB8AC3E}">
        <p14:creationId xmlns:p14="http://schemas.microsoft.com/office/powerpoint/2010/main" val="3982318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tayloria\Pictures\WorldMapDoub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23160"/>
            <a:ext cx="18288000" cy="4450080"/>
          </a:xfrm>
          <a:prstGeom prst="rect">
            <a:avLst/>
          </a:prstGeom>
          <a:noFill/>
          <a:extLst>
            <a:ext uri="{909E8E84-426E-40DD-AFC4-6F175D3DCCD1}">
              <a14:hiddenFill xmlns:a14="http://schemas.microsoft.com/office/drawing/2010/main">
                <a:solidFill>
                  <a:srgbClr val="FFFFFF"/>
                </a:solidFill>
              </a14:hiddenFill>
            </a:ext>
          </a:extLst>
        </p:spPr>
      </p:pic>
      <p:sp>
        <p:nvSpPr>
          <p:cNvPr id="307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pitchFamily="32" charset="2"/>
                <a:cs typeface="DejaVu Sans" pitchFamily="32" charset="2"/>
              </a:defRPr>
            </a:lvl9pPr>
          </a:lstStyle>
          <a:p>
            <a:pPr eaLnBrk="1" hangingPunct="1"/>
            <a:fld id="{AE02DAFF-2FFD-44BD-8626-4ED02990A6F0}" type="slidenum">
              <a:rPr lang="en-US" smtClean="0">
                <a:solidFill>
                  <a:srgbClr val="000000"/>
                </a:solidFill>
              </a:rPr>
              <a:pPr eaLnBrk="1" hangingPunct="1"/>
              <a:t>12</a:t>
            </a:fld>
            <a:endParaRPr lang="en-US" dirty="0" smtClean="0">
              <a:solidFill>
                <a:srgbClr val="000000"/>
              </a:solidFill>
            </a:endParaRPr>
          </a:p>
        </p:txBody>
      </p:sp>
      <p:sp>
        <p:nvSpPr>
          <p:cNvPr id="3076" name="Rectangle 2"/>
          <p:cNvSpPr>
            <a:spLocks noGrp="1" noChangeArrowheads="1"/>
          </p:cNvSpPr>
          <p:nvPr>
            <p:ph type="title"/>
          </p:nvPr>
        </p:nvSpPr>
        <p:spPr>
          <a:xfrm>
            <a:off x="457200" y="228600"/>
            <a:ext cx="8228013" cy="9620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Stock Synthesis usage</a:t>
            </a:r>
          </a:p>
        </p:txBody>
      </p:sp>
      <p:sp>
        <p:nvSpPr>
          <p:cNvPr id="3077" name="AutoShape 3"/>
          <p:cNvSpPr>
            <a:spLocks noChangeArrowheads="1"/>
          </p:cNvSpPr>
          <p:nvPr/>
        </p:nvSpPr>
        <p:spPr bwMode="auto">
          <a:xfrm>
            <a:off x="1905000" y="4572000"/>
            <a:ext cx="685800" cy="428625"/>
          </a:xfrm>
          <a:prstGeom prst="wedgeRoundRectCallout">
            <a:avLst>
              <a:gd name="adj1" fmla="val -47648"/>
              <a:gd name="adj2" fmla="val 97996"/>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tuna, sharks</a:t>
            </a:r>
            <a:endParaRPr lang="en-US" sz="1200" dirty="0">
              <a:solidFill>
                <a:srgbClr val="000000"/>
              </a:solidFill>
            </a:endParaRPr>
          </a:p>
        </p:txBody>
      </p:sp>
      <p:sp>
        <p:nvSpPr>
          <p:cNvPr id="3078" name="AutoShape 4"/>
          <p:cNvSpPr>
            <a:spLocks noChangeArrowheads="1"/>
          </p:cNvSpPr>
          <p:nvPr/>
        </p:nvSpPr>
        <p:spPr bwMode="auto">
          <a:xfrm>
            <a:off x="609600" y="6105525"/>
            <a:ext cx="1905000" cy="609600"/>
          </a:xfrm>
          <a:prstGeom prst="wedgeRoundRectCallout">
            <a:avLst>
              <a:gd name="adj1" fmla="val -8750"/>
              <a:gd name="adj2" fmla="val -102343"/>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00"/>
                </a:solidFill>
              </a:rPr>
              <a:t>sharks, </a:t>
            </a:r>
            <a:r>
              <a:rPr lang="en-US" sz="1200" dirty="0" err="1">
                <a:solidFill>
                  <a:srgbClr val="000000"/>
                </a:solidFill>
              </a:rPr>
              <a:t>toothfish</a:t>
            </a:r>
            <a:r>
              <a:rPr lang="en-US" sz="1200" dirty="0">
                <a:solidFill>
                  <a:srgbClr val="000000"/>
                </a:solidFill>
              </a:rPr>
              <a:t>, various strange Australian fish</a:t>
            </a:r>
          </a:p>
        </p:txBody>
      </p:sp>
      <p:sp>
        <p:nvSpPr>
          <p:cNvPr id="3079" name="AutoShape 5"/>
          <p:cNvSpPr>
            <a:spLocks noChangeArrowheads="1"/>
          </p:cNvSpPr>
          <p:nvPr/>
        </p:nvSpPr>
        <p:spPr bwMode="auto">
          <a:xfrm>
            <a:off x="2667000" y="2105024"/>
            <a:ext cx="990600" cy="866776"/>
          </a:xfrm>
          <a:prstGeom prst="wedgeRoundRectCallout">
            <a:avLst>
              <a:gd name="adj1" fmla="val 52404"/>
              <a:gd name="adj2" fmla="val 110070"/>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00"/>
                </a:solidFill>
              </a:rPr>
              <a:t> </a:t>
            </a:r>
            <a:r>
              <a:rPr lang="en-US" sz="1200" dirty="0" smtClean="0">
                <a:solidFill>
                  <a:srgbClr val="000000"/>
                </a:solidFill>
              </a:rPr>
              <a:t>hake, about </a:t>
            </a:r>
            <a:r>
              <a:rPr lang="en-US" sz="1200" dirty="0">
                <a:solidFill>
                  <a:srgbClr val="000000"/>
                </a:solidFill>
              </a:rPr>
              <a:t>20 groundfish species</a:t>
            </a:r>
          </a:p>
        </p:txBody>
      </p:sp>
      <p:sp>
        <p:nvSpPr>
          <p:cNvPr id="3080" name="AutoShape 6"/>
          <p:cNvSpPr>
            <a:spLocks noChangeArrowheads="1"/>
          </p:cNvSpPr>
          <p:nvPr/>
        </p:nvSpPr>
        <p:spPr bwMode="auto">
          <a:xfrm>
            <a:off x="3124200" y="4114800"/>
            <a:ext cx="1295400" cy="457200"/>
          </a:xfrm>
          <a:prstGeom prst="wedgeRoundRectCallout">
            <a:avLst>
              <a:gd name="adj1" fmla="val 736"/>
              <a:gd name="adj2" fmla="val -104167"/>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00"/>
                </a:solidFill>
              </a:rPr>
              <a:t>tuna, sharks, small </a:t>
            </a:r>
            <a:r>
              <a:rPr lang="en-US" sz="1200" dirty="0" err="1">
                <a:solidFill>
                  <a:srgbClr val="000000"/>
                </a:solidFill>
              </a:rPr>
              <a:t>pelagics</a:t>
            </a:r>
            <a:endParaRPr lang="en-US" sz="1200" dirty="0">
              <a:solidFill>
                <a:srgbClr val="000000"/>
              </a:solidFill>
            </a:endParaRPr>
          </a:p>
        </p:txBody>
      </p:sp>
      <p:sp>
        <p:nvSpPr>
          <p:cNvPr id="3081" name="AutoShape 7"/>
          <p:cNvSpPr>
            <a:spLocks noChangeArrowheads="1"/>
          </p:cNvSpPr>
          <p:nvPr/>
        </p:nvSpPr>
        <p:spPr bwMode="auto">
          <a:xfrm>
            <a:off x="3962400" y="3476625"/>
            <a:ext cx="838200" cy="304800"/>
          </a:xfrm>
          <a:prstGeom prst="wedgeRoundRectCallout">
            <a:avLst>
              <a:gd name="adj1" fmla="val 15153"/>
              <a:gd name="adj2" fmla="val 117708"/>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 shrimp</a:t>
            </a:r>
          </a:p>
        </p:txBody>
      </p:sp>
      <p:sp>
        <p:nvSpPr>
          <p:cNvPr id="3083" name="AutoShape 9"/>
          <p:cNvSpPr>
            <a:spLocks noChangeArrowheads="1"/>
          </p:cNvSpPr>
          <p:nvPr/>
        </p:nvSpPr>
        <p:spPr bwMode="auto">
          <a:xfrm>
            <a:off x="1562100" y="3974199"/>
            <a:ext cx="685800" cy="457200"/>
          </a:xfrm>
          <a:prstGeom prst="wedgeRoundRectCallout">
            <a:avLst>
              <a:gd name="adj1" fmla="val 133125"/>
              <a:gd name="adj2" fmla="val -6250"/>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tuna,</a:t>
            </a:r>
            <a:r>
              <a:rPr lang="en-US" sz="1200" dirty="0">
                <a:solidFill>
                  <a:srgbClr val="000000"/>
                </a:solidFill>
              </a:rPr>
              <a:t/>
            </a:r>
            <a:br>
              <a:rPr lang="en-US" sz="1200" dirty="0">
                <a:solidFill>
                  <a:srgbClr val="000000"/>
                </a:solidFill>
              </a:rPr>
            </a:br>
            <a:r>
              <a:rPr lang="en-US" sz="1200" dirty="0" smtClean="0">
                <a:solidFill>
                  <a:srgbClr val="000000"/>
                </a:solidFill>
              </a:rPr>
              <a:t>marlin</a:t>
            </a:r>
            <a:endParaRPr lang="en-US" sz="1200" dirty="0">
              <a:solidFill>
                <a:srgbClr val="000000"/>
              </a:solidFill>
            </a:endParaRPr>
          </a:p>
        </p:txBody>
      </p:sp>
      <p:sp>
        <p:nvSpPr>
          <p:cNvPr id="3084" name="AutoShape 10"/>
          <p:cNvSpPr>
            <a:spLocks noChangeArrowheads="1"/>
          </p:cNvSpPr>
          <p:nvPr/>
        </p:nvSpPr>
        <p:spPr bwMode="auto">
          <a:xfrm>
            <a:off x="152400" y="3048000"/>
            <a:ext cx="609600" cy="304800"/>
          </a:xfrm>
          <a:prstGeom prst="wedgeRoundRectCallout">
            <a:avLst>
              <a:gd name="adj1" fmla="val 130731"/>
              <a:gd name="adj2" fmla="val 138023"/>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tuna</a:t>
            </a:r>
          </a:p>
        </p:txBody>
      </p:sp>
      <p:sp>
        <p:nvSpPr>
          <p:cNvPr id="3087" name="AutoShape 13"/>
          <p:cNvSpPr>
            <a:spLocks noChangeArrowheads="1"/>
          </p:cNvSpPr>
          <p:nvPr/>
        </p:nvSpPr>
        <p:spPr bwMode="auto">
          <a:xfrm>
            <a:off x="2590800" y="3429000"/>
            <a:ext cx="990600" cy="457200"/>
          </a:xfrm>
          <a:prstGeom prst="wedgeRoundRectCallout">
            <a:avLst>
              <a:gd name="adj1" fmla="val 70352"/>
              <a:gd name="adj2" fmla="val 38542"/>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 more groundfish</a:t>
            </a:r>
          </a:p>
        </p:txBody>
      </p:sp>
      <p:sp>
        <p:nvSpPr>
          <p:cNvPr id="18" name="AutoShape 5"/>
          <p:cNvSpPr>
            <a:spLocks noChangeArrowheads="1"/>
          </p:cNvSpPr>
          <p:nvPr/>
        </p:nvSpPr>
        <p:spPr bwMode="auto">
          <a:xfrm>
            <a:off x="7039896" y="3947160"/>
            <a:ext cx="990600" cy="685800"/>
          </a:xfrm>
          <a:prstGeom prst="wedgeRoundRectCallout">
            <a:avLst>
              <a:gd name="adj1" fmla="val -48000"/>
              <a:gd name="adj2" fmla="val -149590"/>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anglerfish, sardine, hake</a:t>
            </a:r>
            <a:endParaRPr lang="en-US" sz="1200" dirty="0">
              <a:solidFill>
                <a:srgbClr val="000000"/>
              </a:solidFill>
            </a:endParaRPr>
          </a:p>
        </p:txBody>
      </p:sp>
      <p:sp>
        <p:nvSpPr>
          <p:cNvPr id="19" name="AutoShape 9"/>
          <p:cNvSpPr>
            <a:spLocks noChangeArrowheads="1"/>
          </p:cNvSpPr>
          <p:nvPr/>
        </p:nvSpPr>
        <p:spPr bwMode="auto">
          <a:xfrm>
            <a:off x="8153400" y="5000625"/>
            <a:ext cx="685800" cy="342900"/>
          </a:xfrm>
          <a:prstGeom prst="wedgeRoundRectCallout">
            <a:avLst>
              <a:gd name="adj1" fmla="val -65561"/>
              <a:gd name="adj2" fmla="val -119124"/>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tuna</a:t>
            </a:r>
            <a:endParaRPr lang="en-US" sz="1200" dirty="0">
              <a:solidFill>
                <a:srgbClr val="000000"/>
              </a:solidFill>
            </a:endParaRPr>
          </a:p>
        </p:txBody>
      </p:sp>
      <p:sp>
        <p:nvSpPr>
          <p:cNvPr id="2" name="5-Point Star 1"/>
          <p:cNvSpPr/>
          <p:nvPr/>
        </p:nvSpPr>
        <p:spPr bwMode="auto">
          <a:xfrm>
            <a:off x="3581400" y="3381375"/>
            <a:ext cx="228600" cy="200025"/>
          </a:xfrm>
          <a:prstGeom prst="star5">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22" name="AutoShape 11"/>
          <p:cNvSpPr>
            <a:spLocks noChangeArrowheads="1"/>
          </p:cNvSpPr>
          <p:nvPr/>
        </p:nvSpPr>
        <p:spPr bwMode="auto">
          <a:xfrm>
            <a:off x="5105400" y="3657600"/>
            <a:ext cx="1066800" cy="457200"/>
          </a:xfrm>
          <a:prstGeom prst="wedgeRoundRectCallout">
            <a:avLst>
              <a:gd name="adj1" fmla="val -72755"/>
              <a:gd name="adj2" fmla="val -15625"/>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grouper,</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menhaden</a:t>
            </a:r>
            <a:endParaRPr lang="en-US" sz="1200" dirty="0">
              <a:solidFill>
                <a:srgbClr val="000000"/>
              </a:solidFill>
            </a:endParaRPr>
          </a:p>
        </p:txBody>
      </p:sp>
      <p:sp>
        <p:nvSpPr>
          <p:cNvPr id="21" name="AutoShape 8"/>
          <p:cNvSpPr>
            <a:spLocks noChangeArrowheads="1"/>
          </p:cNvSpPr>
          <p:nvPr/>
        </p:nvSpPr>
        <p:spPr bwMode="auto">
          <a:xfrm>
            <a:off x="5105400" y="2895600"/>
            <a:ext cx="990600" cy="609600"/>
          </a:xfrm>
          <a:prstGeom prst="wedgeRoundRectCallout">
            <a:avLst>
              <a:gd name="adj1" fmla="val -52565"/>
              <a:gd name="adj2" fmla="val 71727"/>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00"/>
                </a:solidFill>
              </a:rPr>
              <a:t>groundfish,</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err="1">
                <a:solidFill>
                  <a:srgbClr val="000000"/>
                </a:solidFill>
              </a:rPr>
              <a:t>surfclam</a:t>
            </a:r>
            <a:endParaRPr lang="en-US" sz="1200" dirty="0">
              <a:solidFill>
                <a:srgbClr val="000000"/>
              </a:solidFill>
            </a:endParaRPr>
          </a:p>
        </p:txBody>
      </p:sp>
      <p:sp>
        <p:nvSpPr>
          <p:cNvPr id="23" name="AutoShape 12"/>
          <p:cNvSpPr>
            <a:spLocks noChangeArrowheads="1"/>
          </p:cNvSpPr>
          <p:nvPr/>
        </p:nvSpPr>
        <p:spPr bwMode="auto">
          <a:xfrm>
            <a:off x="5181600" y="4191000"/>
            <a:ext cx="1066800" cy="457200"/>
          </a:xfrm>
          <a:prstGeom prst="wedgeRoundRectCallout">
            <a:avLst>
              <a:gd name="adj1" fmla="val -89521"/>
              <a:gd name="adj2" fmla="val -86829"/>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00"/>
                </a:solidFill>
              </a:rPr>
              <a:t>mackerel, tuna</a:t>
            </a:r>
          </a:p>
        </p:txBody>
      </p:sp>
      <p:sp>
        <p:nvSpPr>
          <p:cNvPr id="24" name="AutoShape 10"/>
          <p:cNvSpPr>
            <a:spLocks noChangeArrowheads="1"/>
          </p:cNvSpPr>
          <p:nvPr/>
        </p:nvSpPr>
        <p:spPr bwMode="auto">
          <a:xfrm>
            <a:off x="1295400" y="2514600"/>
            <a:ext cx="762000" cy="457200"/>
          </a:xfrm>
          <a:prstGeom prst="wedgeRoundRectCallout">
            <a:avLst>
              <a:gd name="adj1" fmla="val 107398"/>
              <a:gd name="adj2" fmla="val 104690"/>
              <a:gd name="adj3" fmla="val 16667"/>
            </a:avLst>
          </a:prstGeom>
          <a:solidFill>
            <a:srgbClr val="FFFFFF">
              <a:alpha val="74901"/>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cod, flatfish</a:t>
            </a:r>
            <a:endParaRPr lang="en-US" sz="1200" dirty="0">
              <a:solidFill>
                <a:srgbClr val="000000"/>
              </a:solidFill>
            </a:endParaRPr>
          </a:p>
        </p:txBody>
      </p:sp>
      <p:sp>
        <p:nvSpPr>
          <p:cNvPr id="25" name="AutoShape 3"/>
          <p:cNvSpPr>
            <a:spLocks noChangeArrowheads="1"/>
          </p:cNvSpPr>
          <p:nvPr/>
        </p:nvSpPr>
        <p:spPr bwMode="auto">
          <a:xfrm>
            <a:off x="2390775" y="5572125"/>
            <a:ext cx="800100" cy="295275"/>
          </a:xfrm>
          <a:prstGeom prst="wedgeRoundRectCallout">
            <a:avLst>
              <a:gd name="adj1" fmla="val -85148"/>
              <a:gd name="adj2" fmla="val 5702"/>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snapper</a:t>
            </a:r>
            <a:endParaRPr lang="en-US" sz="1200" dirty="0">
              <a:solidFill>
                <a:srgbClr val="000000"/>
              </a:solidFill>
            </a:endParaRPr>
          </a:p>
        </p:txBody>
      </p:sp>
      <p:sp>
        <p:nvSpPr>
          <p:cNvPr id="26" name="AutoShape 6"/>
          <p:cNvSpPr>
            <a:spLocks noChangeArrowheads="1"/>
          </p:cNvSpPr>
          <p:nvPr/>
        </p:nvSpPr>
        <p:spPr bwMode="auto">
          <a:xfrm>
            <a:off x="3429000" y="5467350"/>
            <a:ext cx="1511490" cy="552450"/>
          </a:xfrm>
          <a:prstGeom prst="wedgeRoundRectCallout">
            <a:avLst>
              <a:gd name="adj1" fmla="val 59442"/>
              <a:gd name="adj2" fmla="val -54700"/>
              <a:gd name="adj3" fmla="val 16667"/>
            </a:avLst>
          </a:prstGeom>
          <a:solidFill>
            <a:srgbClr val="FFFFFF">
              <a:alpha val="50195"/>
            </a:srgbClr>
          </a:solidFill>
          <a:ln w="9360">
            <a:solidFill>
              <a:srgbClr val="000000"/>
            </a:solidFill>
            <a:miter lim="800000"/>
            <a:headEnd/>
            <a:tailEnd/>
          </a:ln>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000000"/>
                </a:solidFill>
              </a:rPr>
              <a:t>Many stocks in Chile &amp; Argentina</a:t>
            </a:r>
            <a:endParaRPr lang="en-US" sz="1200" dirty="0">
              <a:solidFill>
                <a:srgbClr val="000000"/>
              </a:solidFill>
            </a:endParaRPr>
          </a:p>
        </p:txBody>
      </p:sp>
    </p:spTree>
    <p:extLst>
      <p:ext uri="{BB962C8B-B14F-4D97-AF65-F5344CB8AC3E}">
        <p14:creationId xmlns:p14="http://schemas.microsoft.com/office/powerpoint/2010/main" val="26292542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2725" y="0"/>
            <a:ext cx="8474075" cy="838200"/>
          </a:xfrm>
        </p:spPr>
        <p:txBody>
          <a:bodyPr/>
          <a:lstStyle/>
          <a:p>
            <a:pPr eaLnBrk="1" hangingPunct="1"/>
            <a:r>
              <a:rPr lang="en-US" altLang="en-US" smtClean="0"/>
              <a:t>VPA vs. SCAA</a:t>
            </a:r>
          </a:p>
        </p:txBody>
      </p:sp>
      <p:sp>
        <p:nvSpPr>
          <p:cNvPr id="5123" name="Rectangle 4"/>
          <p:cNvSpPr>
            <a:spLocks noGrp="1" noChangeArrowheads="1"/>
          </p:cNvSpPr>
          <p:nvPr>
            <p:ph type="body" sz="half" idx="1"/>
          </p:nvPr>
        </p:nvSpPr>
        <p:spPr>
          <a:xfrm>
            <a:off x="0" y="3962400"/>
            <a:ext cx="4495800" cy="2398713"/>
          </a:xfrm>
        </p:spPr>
        <p:txBody>
          <a:bodyPr/>
          <a:lstStyle/>
          <a:p>
            <a:pPr eaLnBrk="1" hangingPunct="1">
              <a:lnSpc>
                <a:spcPct val="80000"/>
              </a:lnSpc>
            </a:pPr>
            <a:r>
              <a:rPr lang="en-US" altLang="en-US" sz="2400" smtClean="0"/>
              <a:t>Calibrated VPA</a:t>
            </a:r>
          </a:p>
          <a:p>
            <a:pPr lvl="1" eaLnBrk="1" hangingPunct="1">
              <a:lnSpc>
                <a:spcPct val="80000"/>
              </a:lnSpc>
            </a:pPr>
            <a:r>
              <a:rPr lang="en-US" altLang="en-US" sz="2000" smtClean="0">
                <a:solidFill>
                  <a:srgbClr val="D60093"/>
                </a:solidFill>
              </a:rPr>
              <a:t>Estimates abundance of the oldest age and current cohorts </a:t>
            </a:r>
          </a:p>
          <a:p>
            <a:pPr lvl="1" eaLnBrk="1" hangingPunct="1">
              <a:lnSpc>
                <a:spcPct val="80000"/>
              </a:lnSpc>
            </a:pPr>
            <a:r>
              <a:rPr lang="en-US" altLang="en-US" sz="2000" smtClean="0">
                <a:solidFill>
                  <a:srgbClr val="CC0000"/>
                </a:solidFill>
              </a:rPr>
              <a:t>Calculates abundance back in time </a:t>
            </a:r>
          </a:p>
          <a:p>
            <a:pPr lvl="1" eaLnBrk="1" hangingPunct="1">
              <a:lnSpc>
                <a:spcPct val="80000"/>
              </a:lnSpc>
            </a:pPr>
            <a:r>
              <a:rPr lang="en-US" altLang="en-US" sz="2000" smtClean="0"/>
              <a:t>Assumes negligible error in the catch at age</a:t>
            </a:r>
          </a:p>
          <a:p>
            <a:pPr lvl="1" eaLnBrk="1" hangingPunct="1">
              <a:lnSpc>
                <a:spcPct val="80000"/>
              </a:lnSpc>
            </a:pPr>
            <a:r>
              <a:rPr lang="en-US" altLang="en-US" sz="2000" smtClean="0"/>
              <a:t>F-at-age mostly unconstrained</a:t>
            </a:r>
          </a:p>
          <a:p>
            <a:pPr lvl="1" eaLnBrk="1" hangingPunct="1">
              <a:lnSpc>
                <a:spcPct val="80000"/>
              </a:lnSpc>
            </a:pPr>
            <a:endParaRPr lang="en-US" altLang="en-US" sz="2000" smtClean="0"/>
          </a:p>
        </p:txBody>
      </p:sp>
      <p:sp>
        <p:nvSpPr>
          <p:cNvPr id="5124" name="Rectangle 5"/>
          <p:cNvSpPr>
            <a:spLocks noGrp="1" noChangeArrowheads="1"/>
          </p:cNvSpPr>
          <p:nvPr>
            <p:ph type="body" sz="half" idx="2"/>
          </p:nvPr>
        </p:nvSpPr>
        <p:spPr>
          <a:xfrm>
            <a:off x="4495800" y="3962400"/>
            <a:ext cx="4217988" cy="2346325"/>
          </a:xfrm>
        </p:spPr>
        <p:txBody>
          <a:bodyPr/>
          <a:lstStyle/>
          <a:p>
            <a:pPr eaLnBrk="1" hangingPunct="1">
              <a:lnSpc>
                <a:spcPct val="80000"/>
              </a:lnSpc>
            </a:pPr>
            <a:r>
              <a:rPr lang="en-US" altLang="en-US" sz="2400" smtClean="0"/>
              <a:t>SCAA</a:t>
            </a:r>
          </a:p>
          <a:p>
            <a:pPr lvl="1" eaLnBrk="1" hangingPunct="1">
              <a:lnSpc>
                <a:spcPct val="80000"/>
              </a:lnSpc>
            </a:pPr>
            <a:r>
              <a:rPr lang="en-US" altLang="en-US" sz="2000" smtClean="0">
                <a:solidFill>
                  <a:schemeClr val="accent2"/>
                </a:solidFill>
              </a:rPr>
              <a:t>Estimates initial abundance at age, recruitments</a:t>
            </a:r>
            <a:r>
              <a:rPr lang="en-US" altLang="en-US" sz="2000" smtClean="0"/>
              <a:t>, fishing mortality, selectivity</a:t>
            </a:r>
          </a:p>
          <a:p>
            <a:pPr lvl="1" eaLnBrk="1" hangingPunct="1">
              <a:lnSpc>
                <a:spcPct val="80000"/>
              </a:lnSpc>
            </a:pPr>
            <a:r>
              <a:rPr lang="en-US" altLang="en-US" sz="2000" smtClean="0">
                <a:solidFill>
                  <a:srgbClr val="0066FF"/>
                </a:solidFill>
              </a:rPr>
              <a:t>Calculates abundance forward in time</a:t>
            </a:r>
          </a:p>
          <a:p>
            <a:pPr lvl="1" eaLnBrk="1" hangingPunct="1">
              <a:lnSpc>
                <a:spcPct val="80000"/>
              </a:lnSpc>
            </a:pPr>
            <a:r>
              <a:rPr lang="en-US" altLang="en-US" sz="2000" smtClean="0"/>
              <a:t>Allows error in the catch at age</a:t>
            </a:r>
          </a:p>
          <a:p>
            <a:pPr lvl="1" eaLnBrk="1" hangingPunct="1">
              <a:lnSpc>
                <a:spcPct val="80000"/>
              </a:lnSpc>
            </a:pPr>
            <a:endParaRPr lang="en-US" altLang="en-US" sz="2000" smtClean="0"/>
          </a:p>
        </p:txBody>
      </p:sp>
      <p:pic>
        <p:nvPicPr>
          <p:cNvPr id="512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143000"/>
            <a:ext cx="4814888"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Line 8"/>
          <p:cNvSpPr>
            <a:spLocks noChangeShapeType="1"/>
          </p:cNvSpPr>
          <p:nvPr/>
        </p:nvSpPr>
        <p:spPr bwMode="auto">
          <a:xfrm flipH="1" flipV="1">
            <a:off x="2530475" y="2286000"/>
            <a:ext cx="968375" cy="839788"/>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7" name="Line 9"/>
          <p:cNvSpPr>
            <a:spLocks noChangeShapeType="1"/>
          </p:cNvSpPr>
          <p:nvPr/>
        </p:nvSpPr>
        <p:spPr bwMode="auto">
          <a:xfrm flipH="1" flipV="1">
            <a:off x="2822575" y="1130300"/>
            <a:ext cx="1371600" cy="1181100"/>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8" name="Line 10"/>
          <p:cNvSpPr>
            <a:spLocks noChangeShapeType="1"/>
          </p:cNvSpPr>
          <p:nvPr/>
        </p:nvSpPr>
        <p:spPr bwMode="auto">
          <a:xfrm>
            <a:off x="4922838" y="2009775"/>
            <a:ext cx="1435100" cy="1179513"/>
          </a:xfrm>
          <a:prstGeom prst="line">
            <a:avLst/>
          </a:prstGeom>
          <a:noFill/>
          <a:ln w="76200">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9" name="Line 11"/>
          <p:cNvSpPr>
            <a:spLocks noChangeShapeType="1"/>
          </p:cNvSpPr>
          <p:nvPr/>
        </p:nvSpPr>
        <p:spPr bwMode="auto">
          <a:xfrm>
            <a:off x="5468938" y="1055688"/>
            <a:ext cx="1200150" cy="998537"/>
          </a:xfrm>
          <a:prstGeom prst="line">
            <a:avLst/>
          </a:prstGeom>
          <a:noFill/>
          <a:ln w="76200">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Slide Number Placeholder 9"/>
          <p:cNvSpPr>
            <a:spLocks noGrp="1"/>
          </p:cNvSpPr>
          <p:nvPr>
            <p:ph type="sldNum" sz="quarter" idx="12"/>
          </p:nvPr>
        </p:nvSpPr>
        <p:spPr/>
        <p:txBody>
          <a:bodyPr/>
          <a:lstStyle/>
          <a:p>
            <a:pPr>
              <a:defRPr/>
            </a:pPr>
            <a:fld id="{11DEE616-2538-4D73-A902-EED7C917DC11}" type="slidenum">
              <a:rPr lang="en-US"/>
              <a:pPr>
                <a:defRPr/>
              </a:pPr>
              <a:t>13</a:t>
            </a:fld>
            <a:endParaRPr lang="en-US"/>
          </a:p>
        </p:txBody>
      </p:sp>
    </p:spTree>
    <p:extLst>
      <p:ext uri="{BB962C8B-B14F-4D97-AF65-F5344CB8AC3E}">
        <p14:creationId xmlns:p14="http://schemas.microsoft.com/office/powerpoint/2010/main" val="2799921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792162"/>
          </a:xfrm>
        </p:spPr>
        <p:txBody>
          <a:bodyPr/>
          <a:lstStyle/>
          <a:p>
            <a:pPr eaLnBrk="1" hangingPunct="1"/>
            <a:r>
              <a:rPr lang="en-US" b="1" dirty="0" smtClean="0"/>
              <a:t>Fundamental Processes</a:t>
            </a:r>
          </a:p>
        </p:txBody>
      </p:sp>
      <p:pic>
        <p:nvPicPr>
          <p:cNvPr id="14339" name="Picture 8"/>
          <p:cNvPicPr>
            <a:picLocks noGrp="1" noChangeAspect="1" noChangeArrowheads="1"/>
          </p:cNvPicPr>
          <p:nvPr>
            <p:ph idx="1"/>
          </p:nvPr>
        </p:nvPicPr>
        <p:blipFill>
          <a:blip r:embed="rId2" cstate="print"/>
          <a:srcRect/>
          <a:stretch>
            <a:fillRect/>
          </a:stretch>
        </p:blipFill>
        <p:spPr>
          <a:xfrm>
            <a:off x="2438400" y="1447800"/>
            <a:ext cx="4525963" cy="4525963"/>
          </a:xfrm>
        </p:spPr>
      </p:pic>
      <p:sp>
        <p:nvSpPr>
          <p:cNvPr id="14340" name="TextBox 11"/>
          <p:cNvSpPr txBox="1">
            <a:spLocks noChangeArrowheads="1"/>
          </p:cNvSpPr>
          <p:nvPr/>
        </p:nvSpPr>
        <p:spPr bwMode="auto">
          <a:xfrm rot="2706438">
            <a:off x="3708121" y="2657282"/>
            <a:ext cx="2986088" cy="522288"/>
          </a:xfrm>
          <a:prstGeom prst="rect">
            <a:avLst/>
          </a:prstGeom>
          <a:noFill/>
          <a:ln w="9525">
            <a:noFill/>
            <a:miter lim="800000"/>
            <a:headEnd/>
            <a:tailEnd/>
          </a:ln>
        </p:spPr>
        <p:txBody>
          <a:bodyPr wrap="none">
            <a:spAutoFit/>
          </a:bodyPr>
          <a:lstStyle/>
          <a:p>
            <a:pPr marL="0" lvl="1"/>
            <a:r>
              <a:rPr lang="en-US" sz="2800" dirty="0">
                <a:solidFill>
                  <a:srgbClr val="00CD00"/>
                </a:solidFill>
                <a:latin typeface="Calibri" pitchFamily="34" charset="0"/>
              </a:rPr>
              <a:t>Mortality:  M and F</a:t>
            </a:r>
          </a:p>
        </p:txBody>
      </p:sp>
      <p:sp>
        <p:nvSpPr>
          <p:cNvPr id="14341" name="TextBox 12"/>
          <p:cNvSpPr txBox="1">
            <a:spLocks noChangeArrowheads="1"/>
          </p:cNvSpPr>
          <p:nvPr/>
        </p:nvSpPr>
        <p:spPr bwMode="auto">
          <a:xfrm rot="-5400000">
            <a:off x="968375" y="3070225"/>
            <a:ext cx="2244725" cy="523875"/>
          </a:xfrm>
          <a:prstGeom prst="rect">
            <a:avLst/>
          </a:prstGeom>
          <a:noFill/>
          <a:ln w="9525">
            <a:noFill/>
            <a:miter lim="800000"/>
            <a:headEnd/>
            <a:tailEnd/>
          </a:ln>
        </p:spPr>
        <p:txBody>
          <a:bodyPr wrap="none">
            <a:spAutoFit/>
          </a:bodyPr>
          <a:lstStyle/>
          <a:p>
            <a:pPr marL="0" lvl="1"/>
            <a:r>
              <a:rPr lang="en-US" sz="2800" dirty="0">
                <a:solidFill>
                  <a:srgbClr val="FF0000"/>
                </a:solidFill>
                <a:latin typeface="Calibri" pitchFamily="34" charset="0"/>
              </a:rPr>
              <a:t>Production:  R</a:t>
            </a:r>
          </a:p>
        </p:txBody>
      </p:sp>
      <p:sp>
        <p:nvSpPr>
          <p:cNvPr id="14342" name="TextBox 13"/>
          <p:cNvSpPr txBox="1">
            <a:spLocks noChangeArrowheads="1"/>
          </p:cNvSpPr>
          <p:nvPr/>
        </p:nvSpPr>
        <p:spPr bwMode="auto">
          <a:xfrm>
            <a:off x="3276600" y="5867400"/>
            <a:ext cx="3511550" cy="523875"/>
          </a:xfrm>
          <a:prstGeom prst="rect">
            <a:avLst/>
          </a:prstGeom>
          <a:noFill/>
          <a:ln w="9525">
            <a:noFill/>
            <a:miter lim="800000"/>
            <a:headEnd/>
            <a:tailEnd/>
          </a:ln>
        </p:spPr>
        <p:txBody>
          <a:bodyPr wrap="none">
            <a:spAutoFit/>
          </a:bodyPr>
          <a:lstStyle/>
          <a:p>
            <a:pPr marL="0" lvl="1"/>
            <a:r>
              <a:rPr lang="en-US" sz="2800" dirty="0" err="1">
                <a:solidFill>
                  <a:srgbClr val="0000FF"/>
                </a:solidFill>
                <a:latin typeface="Calibri" pitchFamily="34" charset="0"/>
              </a:rPr>
              <a:t>Catchability</a:t>
            </a:r>
            <a:r>
              <a:rPr lang="en-US" sz="2800" dirty="0">
                <a:solidFill>
                  <a:srgbClr val="0000FF"/>
                </a:solidFill>
                <a:latin typeface="Calibri" pitchFamily="34" charset="0"/>
              </a:rPr>
              <a:t>/Selectivity</a:t>
            </a:r>
          </a:p>
        </p:txBody>
      </p:sp>
      <p:sp>
        <p:nvSpPr>
          <p:cNvPr id="8" name="Slide Number Placeholder 7"/>
          <p:cNvSpPr>
            <a:spLocks noGrp="1"/>
          </p:cNvSpPr>
          <p:nvPr>
            <p:ph type="sldNum" sz="quarter" idx="12"/>
          </p:nvPr>
        </p:nvSpPr>
        <p:spPr/>
        <p:txBody>
          <a:bodyPr/>
          <a:lstStyle/>
          <a:p>
            <a:pPr>
              <a:defRPr/>
            </a:pPr>
            <a:fld id="{A4890EF1-EE63-4CC5-A71B-59A4FD39511D}"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Population Scenario</a:t>
            </a:r>
          </a:p>
        </p:txBody>
      </p:sp>
      <p:pic>
        <p:nvPicPr>
          <p:cNvPr id="15363" name="Picture 4"/>
          <p:cNvPicPr>
            <a:picLocks noGrp="1" noChangeAspect="1" noChangeArrowheads="1"/>
          </p:cNvPicPr>
          <p:nvPr>
            <p:ph idx="1"/>
          </p:nvPr>
        </p:nvPicPr>
        <p:blipFill>
          <a:blip r:embed="rId2" cstate="print"/>
          <a:srcRect/>
          <a:stretch>
            <a:fillRect/>
          </a:stretch>
        </p:blipFill>
        <p:spPr>
          <a:xfrm>
            <a:off x="0" y="1447800"/>
            <a:ext cx="4483100" cy="2882900"/>
          </a:xfrm>
        </p:spPr>
      </p:pic>
      <p:pic>
        <p:nvPicPr>
          <p:cNvPr id="15364" name="Picture 5"/>
          <p:cNvPicPr>
            <a:picLocks noChangeAspect="1" noChangeArrowheads="1"/>
          </p:cNvPicPr>
          <p:nvPr/>
        </p:nvPicPr>
        <p:blipFill>
          <a:blip r:embed="rId3" cstate="print"/>
          <a:srcRect/>
          <a:stretch>
            <a:fillRect/>
          </a:stretch>
        </p:blipFill>
        <p:spPr bwMode="auto">
          <a:xfrm>
            <a:off x="4495800" y="1447800"/>
            <a:ext cx="4514850" cy="2903538"/>
          </a:xfrm>
          <a:prstGeom prst="rect">
            <a:avLst/>
          </a:prstGeom>
          <a:noFill/>
          <a:ln w="9525">
            <a:noFill/>
            <a:miter lim="800000"/>
            <a:headEnd/>
            <a:tailEnd/>
          </a:ln>
        </p:spPr>
      </p:pic>
      <p:pic>
        <p:nvPicPr>
          <p:cNvPr id="15365" name="Picture 7"/>
          <p:cNvPicPr>
            <a:picLocks noChangeAspect="1" noChangeArrowheads="1"/>
          </p:cNvPicPr>
          <p:nvPr/>
        </p:nvPicPr>
        <p:blipFill>
          <a:blip r:embed="rId4" cstate="print"/>
          <a:srcRect b="19769"/>
          <a:stretch>
            <a:fillRect/>
          </a:stretch>
        </p:blipFill>
        <p:spPr bwMode="auto">
          <a:xfrm>
            <a:off x="228600" y="4191000"/>
            <a:ext cx="3933825" cy="2216150"/>
          </a:xfrm>
          <a:prstGeom prst="rect">
            <a:avLst/>
          </a:prstGeom>
          <a:noFill/>
          <a:ln w="9525">
            <a:noFill/>
            <a:miter lim="800000"/>
            <a:headEnd/>
            <a:tailEnd/>
          </a:ln>
        </p:spPr>
      </p:pic>
      <p:sp>
        <p:nvSpPr>
          <p:cNvPr id="11" name="Line Callout 1 10"/>
          <p:cNvSpPr/>
          <p:nvPr/>
        </p:nvSpPr>
        <p:spPr>
          <a:xfrm>
            <a:off x="4419600" y="4495800"/>
            <a:ext cx="3429000" cy="1447800"/>
          </a:xfrm>
          <a:prstGeom prst="borderCallout1">
            <a:avLst>
              <a:gd name="adj1" fmla="val 51592"/>
              <a:gd name="adj2" fmla="val -511"/>
              <a:gd name="adj3" fmla="val 107447"/>
              <a:gd name="adj4" fmla="val -3228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What process’ parameter is causing this deviation?</a:t>
            </a:r>
          </a:p>
        </p:txBody>
      </p:sp>
      <p:sp>
        <p:nvSpPr>
          <p:cNvPr id="7" name="Slide Number Placeholder 6"/>
          <p:cNvSpPr>
            <a:spLocks noGrp="1"/>
          </p:cNvSpPr>
          <p:nvPr>
            <p:ph type="sldNum" sz="quarter" idx="12"/>
          </p:nvPr>
        </p:nvSpPr>
        <p:spPr/>
        <p:txBody>
          <a:bodyPr/>
          <a:lstStyle/>
          <a:p>
            <a:pPr>
              <a:defRPr/>
            </a:pPr>
            <a:fld id="{85D6ED6A-8EF7-45C2-A39E-B8C4E4170962}" type="slidenum">
              <a:rPr lang="en-US"/>
              <a:pPr>
                <a:defRPr/>
              </a:pPr>
              <a:t>15</a:t>
            </a:fld>
            <a:endParaRPr lang="en-US"/>
          </a:p>
        </p:txBody>
      </p:sp>
    </p:spTree>
    <p:extLst>
      <p:ext uri="{BB962C8B-B14F-4D97-AF65-F5344CB8AC3E}">
        <p14:creationId xmlns:p14="http://schemas.microsoft.com/office/powerpoint/2010/main" val="2804533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b="1" smtClean="0"/>
              <a:t>Equally Likely Solutions</a:t>
            </a:r>
          </a:p>
        </p:txBody>
      </p:sp>
      <p:pic>
        <p:nvPicPr>
          <p:cNvPr id="16387" name="Picture 2"/>
          <p:cNvPicPr>
            <a:picLocks noGrp="1" noChangeAspect="1" noChangeArrowheads="1"/>
          </p:cNvPicPr>
          <p:nvPr>
            <p:ph idx="1"/>
          </p:nvPr>
        </p:nvPicPr>
        <p:blipFill>
          <a:blip r:embed="rId2" cstate="print"/>
          <a:srcRect/>
          <a:stretch>
            <a:fillRect/>
          </a:stretch>
        </p:blipFill>
        <p:spPr>
          <a:xfrm>
            <a:off x="304800" y="1600200"/>
            <a:ext cx="3841750" cy="2697163"/>
          </a:xfrm>
        </p:spPr>
      </p:pic>
      <p:pic>
        <p:nvPicPr>
          <p:cNvPr id="16388" name="Picture 4"/>
          <p:cNvPicPr>
            <a:picLocks noChangeAspect="1" noChangeArrowheads="1"/>
          </p:cNvPicPr>
          <p:nvPr/>
        </p:nvPicPr>
        <p:blipFill>
          <a:blip r:embed="rId3" cstate="print"/>
          <a:srcRect/>
          <a:stretch>
            <a:fillRect/>
          </a:stretch>
        </p:blipFill>
        <p:spPr bwMode="auto">
          <a:xfrm>
            <a:off x="228600" y="4095750"/>
            <a:ext cx="3933825" cy="2762250"/>
          </a:xfrm>
          <a:prstGeom prst="rect">
            <a:avLst/>
          </a:prstGeom>
          <a:noFill/>
          <a:ln w="9525">
            <a:noFill/>
            <a:miter lim="800000"/>
            <a:headEnd/>
            <a:tailEnd/>
          </a:ln>
        </p:spPr>
      </p:pic>
      <p:pic>
        <p:nvPicPr>
          <p:cNvPr id="16389" name="Picture 5"/>
          <p:cNvPicPr>
            <a:picLocks noChangeAspect="1" noChangeArrowheads="1"/>
          </p:cNvPicPr>
          <p:nvPr/>
        </p:nvPicPr>
        <p:blipFill>
          <a:blip r:embed="rId4" cstate="print"/>
          <a:srcRect/>
          <a:stretch>
            <a:fillRect/>
          </a:stretch>
        </p:blipFill>
        <p:spPr bwMode="auto">
          <a:xfrm>
            <a:off x="4191000" y="1600200"/>
            <a:ext cx="3933825" cy="2762250"/>
          </a:xfrm>
          <a:prstGeom prst="rect">
            <a:avLst/>
          </a:prstGeom>
          <a:noFill/>
          <a:ln w="9525">
            <a:noFill/>
            <a:miter lim="800000"/>
            <a:headEnd/>
            <a:tailEnd/>
          </a:ln>
        </p:spPr>
      </p:pic>
      <p:sp>
        <p:nvSpPr>
          <p:cNvPr id="16390" name="TextBox 7"/>
          <p:cNvSpPr txBox="1">
            <a:spLocks noChangeArrowheads="1"/>
          </p:cNvSpPr>
          <p:nvPr/>
        </p:nvSpPr>
        <p:spPr bwMode="auto">
          <a:xfrm>
            <a:off x="4343400" y="4419600"/>
            <a:ext cx="3962400" cy="2308225"/>
          </a:xfrm>
          <a:prstGeom prst="rect">
            <a:avLst/>
          </a:prstGeom>
          <a:noFill/>
          <a:ln w="9525">
            <a:noFill/>
            <a:miter lim="800000"/>
            <a:headEnd/>
            <a:tailEnd/>
          </a:ln>
        </p:spPr>
        <p:txBody>
          <a:bodyPr>
            <a:spAutoFit/>
          </a:bodyPr>
          <a:lstStyle/>
          <a:p>
            <a:pPr marL="347663" indent="-115888">
              <a:buFont typeface="Arial" charset="0"/>
              <a:buChar char="•"/>
            </a:pPr>
            <a:r>
              <a:rPr lang="en-US" dirty="0">
                <a:solidFill>
                  <a:schemeClr val="tx1"/>
                </a:solidFill>
                <a:latin typeface="Calibri" pitchFamily="34" charset="0"/>
              </a:rPr>
              <a:t>So, productivity, mortality and selectivity are confounded</a:t>
            </a:r>
          </a:p>
          <a:p>
            <a:pPr marL="347663" indent="-115888">
              <a:buFont typeface="Arial" charset="0"/>
              <a:buChar char="•"/>
            </a:pPr>
            <a:r>
              <a:rPr lang="en-US" dirty="0">
                <a:solidFill>
                  <a:schemeClr val="tx1"/>
                </a:solidFill>
                <a:latin typeface="Calibri" pitchFamily="34" charset="0"/>
              </a:rPr>
              <a:t>Attempt to estimate all 3 parameters with one datum would produce parameter correlation near 1.0</a:t>
            </a:r>
          </a:p>
          <a:p>
            <a:pPr marL="347663" indent="-115888">
              <a:buFont typeface="Arial" charset="0"/>
              <a:buChar char="•"/>
            </a:pPr>
            <a:r>
              <a:rPr lang="en-US" dirty="0">
                <a:solidFill>
                  <a:schemeClr val="tx1"/>
                </a:solidFill>
                <a:latin typeface="Calibri" pitchFamily="34" charset="0"/>
              </a:rPr>
              <a:t>Unique solutions require more data with sufficient contrast along relevant dimensions</a:t>
            </a:r>
          </a:p>
        </p:txBody>
      </p:sp>
      <p:sp>
        <p:nvSpPr>
          <p:cNvPr id="7" name="Slide Number Placeholder 6"/>
          <p:cNvSpPr>
            <a:spLocks noGrp="1"/>
          </p:cNvSpPr>
          <p:nvPr>
            <p:ph type="sldNum" sz="quarter" idx="12"/>
          </p:nvPr>
        </p:nvSpPr>
        <p:spPr/>
        <p:txBody>
          <a:bodyPr/>
          <a:lstStyle/>
          <a:p>
            <a:pPr>
              <a:defRPr/>
            </a:pPr>
            <a:fld id="{F028D3FC-00CC-401C-BA35-22CEBAF9C686}" type="slidenum">
              <a:rPr lang="en-US"/>
              <a:pPr>
                <a:defRPr/>
              </a:pPr>
              <a:t>16</a:t>
            </a:fld>
            <a:endParaRPr lang="en-US"/>
          </a:p>
        </p:txBody>
      </p:sp>
    </p:spTree>
    <p:extLst>
      <p:ext uri="{BB962C8B-B14F-4D97-AF65-F5344CB8AC3E}">
        <p14:creationId xmlns:p14="http://schemas.microsoft.com/office/powerpoint/2010/main" val="1355252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b="1" smtClean="0"/>
              <a:t>IA:  No Magic Bullet</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US" dirty="0" smtClean="0"/>
              <a:t>Allows many kinds of data, but data does not assure contrast</a:t>
            </a:r>
          </a:p>
          <a:p>
            <a:pPr eaLnBrk="1" fontAlgn="auto" hangingPunct="1">
              <a:spcAft>
                <a:spcPts val="0"/>
              </a:spcAft>
              <a:buFont typeface="Arial" pitchFamily="34" charset="0"/>
              <a:buChar char="•"/>
              <a:defRPr/>
            </a:pPr>
            <a:r>
              <a:rPr lang="en-US" dirty="0" smtClean="0"/>
              <a:t>Allows many processes to be investigated, but cannot magically remove confounding</a:t>
            </a:r>
          </a:p>
          <a:p>
            <a:pPr eaLnBrk="1" fontAlgn="auto" hangingPunct="1">
              <a:spcAft>
                <a:spcPts val="0"/>
              </a:spcAft>
              <a:buFont typeface="Arial" pitchFamily="34" charset="0"/>
              <a:buChar char="•"/>
              <a:defRPr/>
            </a:pPr>
            <a:r>
              <a:rPr lang="en-US" dirty="0" smtClean="0"/>
              <a:t>Fixing parameter values for some processes (M) will tighten confidence intervals by excluding some alternative explanations for the data</a:t>
            </a:r>
          </a:p>
          <a:p>
            <a:pPr eaLnBrk="1" fontAlgn="auto" hangingPunct="1">
              <a:spcAft>
                <a:spcPts val="0"/>
              </a:spcAft>
              <a:buFont typeface="Arial" pitchFamily="34" charset="0"/>
              <a:buChar char="•"/>
              <a:defRPr/>
            </a:pPr>
            <a:r>
              <a:rPr lang="en-US" dirty="0" smtClean="0"/>
              <a:t>Result probably will have more variance than result from a simpler model – that’s good</a:t>
            </a:r>
          </a:p>
          <a:p>
            <a:pPr eaLnBrk="1" fontAlgn="auto" hangingPunct="1">
              <a:spcAft>
                <a:spcPts val="0"/>
              </a:spcAft>
              <a:buFont typeface="Arial" pitchFamily="34" charset="0"/>
              <a:buChar char="•"/>
              <a:defRPr/>
            </a:pPr>
            <a:r>
              <a:rPr lang="en-US" dirty="0" smtClean="0"/>
              <a:t>A fishery interacting with its ecosystem is complex process; our models should not overly simplify this process just because the data are lacking</a:t>
            </a:r>
          </a:p>
        </p:txBody>
      </p:sp>
      <p:sp>
        <p:nvSpPr>
          <p:cNvPr id="4" name="Slide Number Placeholder 3"/>
          <p:cNvSpPr>
            <a:spLocks noGrp="1"/>
          </p:cNvSpPr>
          <p:nvPr>
            <p:ph type="sldNum" sz="quarter" idx="12"/>
          </p:nvPr>
        </p:nvSpPr>
        <p:spPr/>
        <p:txBody>
          <a:bodyPr/>
          <a:lstStyle/>
          <a:p>
            <a:pPr>
              <a:defRPr/>
            </a:pPr>
            <a:fld id="{37ADBF53-8089-4259-A362-F3D265051108}" type="slidenum">
              <a:rPr lang="en-US"/>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b="1" dirty="0" smtClean="0"/>
              <a:t>Tuning a Model</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smtClean="0"/>
              <a:t>Result will be a complex weighted average of fit to all included data;</a:t>
            </a:r>
          </a:p>
          <a:p>
            <a:pPr lvl="1" eaLnBrk="1" fontAlgn="auto" hangingPunct="1">
              <a:spcAft>
                <a:spcPts val="0"/>
              </a:spcAft>
              <a:buFont typeface="Arial" pitchFamily="34" charset="0"/>
              <a:buChar char="•"/>
              <a:defRPr/>
            </a:pPr>
            <a:r>
              <a:rPr lang="en-US" dirty="0" smtClean="0"/>
              <a:t>Type, contrast and precision of data determine its influence</a:t>
            </a:r>
          </a:p>
          <a:p>
            <a:pPr lvl="1" eaLnBrk="1" fontAlgn="auto" hangingPunct="1">
              <a:spcAft>
                <a:spcPts val="0"/>
              </a:spcAft>
              <a:buFont typeface="Arial" pitchFamily="34" charset="0"/>
              <a:buChar char="•"/>
              <a:defRPr/>
            </a:pPr>
            <a:r>
              <a:rPr lang="en-US" dirty="0" smtClean="0"/>
              <a:t>Examine residuals and root mean squared error of fit to data</a:t>
            </a:r>
          </a:p>
          <a:p>
            <a:pPr lvl="1" eaLnBrk="1" fontAlgn="auto" hangingPunct="1">
              <a:spcAft>
                <a:spcPts val="0"/>
              </a:spcAft>
              <a:buFont typeface="Arial" pitchFamily="34" charset="0"/>
              <a:buChar char="•"/>
              <a:defRPr/>
            </a:pPr>
            <a:r>
              <a:rPr lang="en-US" dirty="0" smtClean="0"/>
              <a:t>Parsimoniously, add enough process to remove pattern to residuals</a:t>
            </a:r>
          </a:p>
          <a:p>
            <a:pPr lvl="1" eaLnBrk="1" fontAlgn="auto" hangingPunct="1">
              <a:spcAft>
                <a:spcPts val="0"/>
              </a:spcAft>
              <a:buFont typeface="Arial" pitchFamily="34" charset="0"/>
              <a:buChar char="•"/>
              <a:defRPr/>
            </a:pPr>
            <a:r>
              <a:rPr lang="en-US" dirty="0" smtClean="0"/>
              <a:t>Judicious re-weighting of inputs to make error assumptions consistent</a:t>
            </a:r>
          </a:p>
        </p:txBody>
      </p:sp>
      <p:sp>
        <p:nvSpPr>
          <p:cNvPr id="4" name="Slide Number Placeholder 3"/>
          <p:cNvSpPr>
            <a:spLocks noGrp="1"/>
          </p:cNvSpPr>
          <p:nvPr>
            <p:ph type="sldNum" sz="quarter" idx="12"/>
          </p:nvPr>
        </p:nvSpPr>
        <p:spPr/>
        <p:txBody>
          <a:bodyPr/>
          <a:lstStyle/>
          <a:p>
            <a:pPr>
              <a:defRPr/>
            </a:pPr>
            <a:fld id="{7A0C156A-7514-4B88-A767-2C0D4F266B71}" type="slidenum">
              <a:rPr lang="en-US"/>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lstStyle/>
          <a:p>
            <a:pPr marL="457200" indent="-457200" algn="l">
              <a:buFont typeface="Arial" panose="020B0604020202020204" pitchFamily="34" charset="0"/>
              <a:buChar char="•"/>
            </a:pPr>
            <a:r>
              <a:rPr lang="en-US" altLang="en-US" sz="3200" dirty="0">
                <a:solidFill>
                  <a:schemeClr val="tx1"/>
                </a:solidFill>
              </a:rPr>
              <a:t>Don’t transform data to meet rigid model structure</a:t>
            </a:r>
          </a:p>
          <a:p>
            <a:pPr marL="457200" indent="-457200" algn="l">
              <a:buFont typeface="Arial" panose="020B0604020202020204" pitchFamily="34" charset="0"/>
              <a:buChar char="•"/>
            </a:pPr>
            <a:r>
              <a:rPr lang="en-US" altLang="en-US" sz="3200" dirty="0">
                <a:solidFill>
                  <a:schemeClr val="tx1"/>
                </a:solidFill>
              </a:rPr>
              <a:t>Do add processes to model to develop expected values for diverse, lightly processed data</a:t>
            </a:r>
          </a:p>
          <a:p>
            <a:pPr marL="1200150" lvl="1" indent="-457200">
              <a:buFont typeface="Arial" panose="020B0604020202020204" pitchFamily="34" charset="0"/>
              <a:buChar char="•"/>
            </a:pPr>
            <a:r>
              <a:rPr lang="en-US" altLang="en-US" sz="2800" dirty="0">
                <a:solidFill>
                  <a:schemeClr val="tx1"/>
                </a:solidFill>
              </a:rPr>
              <a:t>Improves understanding of processes</a:t>
            </a:r>
          </a:p>
          <a:p>
            <a:pPr marL="1200150" lvl="1" indent="-457200">
              <a:buFont typeface="Arial" panose="020B0604020202020204" pitchFamily="34" charset="0"/>
              <a:buChar char="•"/>
            </a:pPr>
            <a:r>
              <a:rPr lang="en-US" altLang="en-US" sz="2800" dirty="0">
                <a:solidFill>
                  <a:schemeClr val="tx1"/>
                </a:solidFill>
              </a:rPr>
              <a:t>Allows simultaneous use of more types of data</a:t>
            </a:r>
          </a:p>
          <a:p>
            <a:pPr marL="1200150" lvl="1" indent="-457200">
              <a:buFont typeface="Arial" panose="020B0604020202020204" pitchFamily="34" charset="0"/>
              <a:buChar char="•"/>
            </a:pPr>
            <a:r>
              <a:rPr lang="en-US" altLang="en-US" sz="2800" dirty="0">
                <a:solidFill>
                  <a:schemeClr val="tx1"/>
                </a:solidFill>
              </a:rPr>
              <a:t>Statistical properties of data are preserved and transferred to variance of final model results</a:t>
            </a:r>
          </a:p>
          <a:p>
            <a:pPr marL="457200" indent="-457200" algn="l">
              <a:buFont typeface="Arial" panose="020B0604020202020204" pitchFamily="34" charset="0"/>
              <a:buChar char="•"/>
            </a:pPr>
            <a:endParaRPr lang="en-US" altLang="en-US" sz="2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Bring model to the data</a:t>
            </a:r>
            <a:endParaRPr lang="en-US" altLang="en-US" sz="4000" dirty="0">
              <a:solidFill>
                <a:srgbClr val="1E5C90"/>
              </a:solidFill>
            </a:endParaRPr>
          </a:p>
        </p:txBody>
      </p:sp>
    </p:spTree>
    <p:extLst>
      <p:ext uri="{BB962C8B-B14F-4D97-AF65-F5344CB8AC3E}">
        <p14:creationId xmlns:p14="http://schemas.microsoft.com/office/powerpoint/2010/main" val="370519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8229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Objectives of stock assessment</a:t>
            </a:r>
            <a:endParaRPr lang="en-US" altLang="en-US" sz="4000" dirty="0">
              <a:solidFill>
                <a:srgbClr val="1E5C90"/>
              </a:solidFill>
            </a:endParaRPr>
          </a:p>
        </p:txBody>
      </p:sp>
      <p:sp>
        <p:nvSpPr>
          <p:cNvPr id="6" name="Oval 5"/>
          <p:cNvSpPr>
            <a:spLocks noChangeArrowheads="1"/>
          </p:cNvSpPr>
          <p:nvPr/>
        </p:nvSpPr>
        <p:spPr bwMode="auto">
          <a:xfrm>
            <a:off x="1638300" y="3152894"/>
            <a:ext cx="4724400" cy="1392382"/>
          </a:xfrm>
          <a:prstGeom prst="ellipse">
            <a:avLst/>
          </a:prstGeom>
          <a:solidFill>
            <a:srgbClr val="DDDDDD"/>
          </a:solidFill>
          <a:ln w="12700">
            <a:solidFill>
              <a:schemeClr val="tx1"/>
            </a:solidFill>
            <a:round/>
            <a:headEnd/>
            <a:tailEnd/>
          </a:ln>
          <a:effectLst>
            <a:outerShdw dist="107763" dir="2700000" algn="ctr" rotWithShape="0">
              <a:schemeClr val="bg2"/>
            </a:outerShdw>
          </a:effectLst>
        </p:spPr>
        <p:txBody>
          <a:bodyPr lIns="92075" tIns="46038" rIns="92075" bIns="46038"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defRPr/>
            </a:pPr>
            <a:r>
              <a:rPr lang="en-US" sz="1800" b="1" u="sng" dirty="0">
                <a:solidFill>
                  <a:srgbClr val="FF0000"/>
                </a:solidFill>
                <a:ea typeface="+mn-ea"/>
              </a:rPr>
              <a:t>POPULATION </a:t>
            </a:r>
            <a:r>
              <a:rPr lang="en-US" sz="1800" b="1" u="sng" dirty="0" smtClean="0">
                <a:solidFill>
                  <a:srgbClr val="FF0000"/>
                </a:solidFill>
                <a:ea typeface="+mn-ea"/>
              </a:rPr>
              <a:t>MODEL</a:t>
            </a:r>
          </a:p>
          <a:p>
            <a:pPr algn="ctr" eaLnBrk="0" hangingPunct="0">
              <a:defRPr/>
            </a:pPr>
            <a:r>
              <a:rPr lang="en-US" sz="1800" b="1" dirty="0" smtClean="0">
                <a:ea typeface="+mn-ea"/>
              </a:rPr>
              <a:t>Calculates time series of</a:t>
            </a:r>
            <a:endParaRPr lang="en-US" sz="1800" b="1" dirty="0">
              <a:ea typeface="+mn-ea"/>
            </a:endParaRPr>
          </a:p>
          <a:p>
            <a:pPr algn="ctr" eaLnBrk="0" hangingPunct="0">
              <a:defRPr/>
            </a:pPr>
            <a:r>
              <a:rPr lang="en-US" sz="1800" b="1" dirty="0" smtClean="0">
                <a:ea typeface="+mn-ea"/>
              </a:rPr>
              <a:t>Fish Abundance and Mortality</a:t>
            </a:r>
            <a:endParaRPr lang="en-US" sz="1800" b="1" dirty="0">
              <a:ea typeface="+mn-ea"/>
            </a:endParaRPr>
          </a:p>
        </p:txBody>
      </p:sp>
      <p:sp>
        <p:nvSpPr>
          <p:cNvPr id="7" name="Line 3"/>
          <p:cNvSpPr>
            <a:spLocks noChangeShapeType="1"/>
          </p:cNvSpPr>
          <p:nvPr/>
        </p:nvSpPr>
        <p:spPr bwMode="auto">
          <a:xfrm flipV="1">
            <a:off x="2324100" y="4621476"/>
            <a:ext cx="1676400" cy="381000"/>
          </a:xfrm>
          <a:prstGeom prst="line">
            <a:avLst/>
          </a:prstGeom>
          <a:noFill/>
          <a:ln w="38100">
            <a:solidFill>
              <a:schemeClr val="tx1"/>
            </a:solidFill>
            <a:round/>
            <a:headEnd type="stealth" w="med" len="lg"/>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8" name="Oval 7"/>
          <p:cNvSpPr>
            <a:spLocks noChangeArrowheads="1"/>
          </p:cNvSpPr>
          <p:nvPr/>
        </p:nvSpPr>
        <p:spPr bwMode="auto">
          <a:xfrm>
            <a:off x="723900" y="5078676"/>
            <a:ext cx="3200400" cy="914400"/>
          </a:xfrm>
          <a:prstGeom prst="ellipse">
            <a:avLst/>
          </a:prstGeom>
          <a:solidFill>
            <a:srgbClr val="DDDDDD"/>
          </a:solidFill>
          <a:ln w="12700">
            <a:solidFill>
              <a:schemeClr val="tx1"/>
            </a:solidFill>
            <a:round/>
            <a:headEnd/>
            <a:tailEnd/>
          </a:ln>
          <a:effectLst>
            <a:outerShdw dist="107763" dir="2700000" algn="ctr" rotWithShape="0">
              <a:schemeClr val="bg2"/>
            </a:outerShdw>
          </a:effectLst>
        </p:spPr>
        <p:txBody>
          <a:bodyPr lIns="92075" tIns="46038" rIns="92075" bIns="46038"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defRPr/>
            </a:pPr>
            <a:r>
              <a:rPr lang="en-US" sz="1800" b="1" u="sng" dirty="0" smtClean="0">
                <a:solidFill>
                  <a:srgbClr val="FF0000"/>
                </a:solidFill>
                <a:ea typeface="+mn-ea"/>
              </a:rPr>
              <a:t>STATUS</a:t>
            </a:r>
          </a:p>
          <a:p>
            <a:pPr algn="ctr" eaLnBrk="0" hangingPunct="0">
              <a:defRPr/>
            </a:pPr>
            <a:r>
              <a:rPr lang="en-US" sz="1800" b="1" dirty="0" smtClean="0">
                <a:ea typeface="+mn-ea"/>
              </a:rPr>
              <a:t>Overfishing?</a:t>
            </a:r>
          </a:p>
          <a:p>
            <a:pPr algn="ctr" eaLnBrk="0" hangingPunct="0">
              <a:defRPr/>
            </a:pPr>
            <a:r>
              <a:rPr lang="en-US" sz="1800" b="1" dirty="0" smtClean="0">
                <a:ea typeface="+mn-ea"/>
              </a:rPr>
              <a:t>Overfished?</a:t>
            </a:r>
            <a:endParaRPr lang="en-US" sz="1800" b="1" dirty="0">
              <a:ea typeface="+mn-ea"/>
            </a:endParaRPr>
          </a:p>
        </p:txBody>
      </p:sp>
      <p:sp>
        <p:nvSpPr>
          <p:cNvPr id="9" name="Oval 8"/>
          <p:cNvSpPr>
            <a:spLocks noChangeArrowheads="1"/>
          </p:cNvSpPr>
          <p:nvPr/>
        </p:nvSpPr>
        <p:spPr bwMode="auto">
          <a:xfrm>
            <a:off x="4076700" y="5078676"/>
            <a:ext cx="3276600" cy="914400"/>
          </a:xfrm>
          <a:prstGeom prst="ellipse">
            <a:avLst/>
          </a:prstGeom>
          <a:solidFill>
            <a:srgbClr val="DDDDDD"/>
          </a:solidFill>
          <a:ln w="12700">
            <a:solidFill>
              <a:schemeClr val="tx1"/>
            </a:solidFill>
            <a:round/>
            <a:headEnd/>
            <a:tailEnd/>
          </a:ln>
          <a:effectLst>
            <a:outerShdw dist="107763" dir="2700000" algn="ctr" rotWithShape="0">
              <a:schemeClr val="bg2"/>
            </a:outerShdw>
          </a:effectLst>
        </p:spPr>
        <p:txBody>
          <a:bodyPr lIns="92075" tIns="46038" rIns="92075" bIns="46038"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defRPr/>
            </a:pPr>
            <a:r>
              <a:rPr lang="en-US" sz="1800" b="1" u="sng" dirty="0" smtClean="0">
                <a:solidFill>
                  <a:srgbClr val="FF0000"/>
                </a:solidFill>
                <a:latin typeface="Arial" charset="0"/>
                <a:ea typeface="+mn-ea"/>
                <a:cs typeface="+mn-cs"/>
              </a:rPr>
              <a:t>FORECAST</a:t>
            </a:r>
          </a:p>
          <a:p>
            <a:pPr algn="ctr" eaLnBrk="0" hangingPunct="0">
              <a:defRPr/>
            </a:pPr>
            <a:r>
              <a:rPr lang="en-US" sz="1800" b="1" dirty="0" smtClean="0">
                <a:latin typeface="Arial" charset="0"/>
                <a:ea typeface="+mn-ea"/>
                <a:cs typeface="+mn-cs"/>
              </a:rPr>
              <a:t>Annual Catch Limit</a:t>
            </a:r>
            <a:endParaRPr lang="en-US" sz="1800" b="1" dirty="0">
              <a:latin typeface="Arial" charset="0"/>
              <a:ea typeface="+mn-ea"/>
              <a:cs typeface="+mn-cs"/>
            </a:endParaRPr>
          </a:p>
        </p:txBody>
      </p:sp>
      <p:sp>
        <p:nvSpPr>
          <p:cNvPr id="10" name="Line 6"/>
          <p:cNvSpPr>
            <a:spLocks noChangeShapeType="1"/>
          </p:cNvSpPr>
          <p:nvPr/>
        </p:nvSpPr>
        <p:spPr bwMode="auto">
          <a:xfrm flipH="1" flipV="1">
            <a:off x="4071938" y="4621476"/>
            <a:ext cx="1681162" cy="381000"/>
          </a:xfrm>
          <a:prstGeom prst="line">
            <a:avLst/>
          </a:prstGeom>
          <a:noFill/>
          <a:ln w="38100">
            <a:solidFill>
              <a:schemeClr val="tx1"/>
            </a:solidFill>
            <a:round/>
            <a:headEnd type="stealth" w="med" len="lg"/>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AutoShape 7"/>
          <p:cNvSpPr>
            <a:spLocks noChangeArrowheads="1"/>
          </p:cNvSpPr>
          <p:nvPr/>
        </p:nvSpPr>
        <p:spPr bwMode="auto">
          <a:xfrm>
            <a:off x="266700" y="1192476"/>
            <a:ext cx="2514600" cy="1295400"/>
          </a:xfrm>
          <a:prstGeom prst="roundRect">
            <a:avLst>
              <a:gd name="adj" fmla="val 16667"/>
            </a:avLst>
          </a:prstGeom>
          <a:solidFill>
            <a:srgbClr val="DDDDDD"/>
          </a:solidFill>
          <a:ln w="9525">
            <a:solidFill>
              <a:schemeClr val="tx1"/>
            </a:solidFill>
            <a:round/>
            <a:headEnd/>
            <a:tailEnd/>
          </a:ln>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800" b="1" u="sng" dirty="0">
                <a:solidFill>
                  <a:srgbClr val="FF0000"/>
                </a:solidFill>
              </a:rPr>
              <a:t>CATCH</a:t>
            </a:r>
          </a:p>
          <a:p>
            <a:pPr algn="ctr" eaLnBrk="0" hangingPunct="0"/>
            <a:r>
              <a:rPr lang="en-US" sz="1600" b="1" cap="all" dirty="0" smtClean="0"/>
              <a:t>Commercial,</a:t>
            </a:r>
          </a:p>
          <a:p>
            <a:pPr algn="ctr" eaLnBrk="0" hangingPunct="0"/>
            <a:r>
              <a:rPr lang="en-US" sz="1600" b="1" cap="all" dirty="0" smtClean="0"/>
              <a:t>Recreational,</a:t>
            </a:r>
          </a:p>
          <a:p>
            <a:pPr algn="ctr" eaLnBrk="0" hangingPunct="0"/>
            <a:r>
              <a:rPr lang="en-US" sz="1600" b="1" cap="all" dirty="0" err="1" smtClean="0"/>
              <a:t>Bycatch</a:t>
            </a:r>
            <a:r>
              <a:rPr lang="en-US" sz="1600" b="1" cap="all" dirty="0" smtClean="0"/>
              <a:t> (Observers)</a:t>
            </a:r>
            <a:endParaRPr lang="en-US" sz="1600" b="1" cap="all" dirty="0"/>
          </a:p>
        </p:txBody>
      </p:sp>
      <p:sp>
        <p:nvSpPr>
          <p:cNvPr id="12" name="AutoShape 8"/>
          <p:cNvSpPr>
            <a:spLocks noChangeArrowheads="1"/>
          </p:cNvSpPr>
          <p:nvPr/>
        </p:nvSpPr>
        <p:spPr bwMode="auto">
          <a:xfrm>
            <a:off x="5448300" y="1205341"/>
            <a:ext cx="2286000" cy="1295400"/>
          </a:xfrm>
          <a:prstGeom prst="roundRect">
            <a:avLst>
              <a:gd name="adj" fmla="val 16667"/>
            </a:avLst>
          </a:prstGeom>
          <a:solidFill>
            <a:srgbClr val="DDDDDD"/>
          </a:solidFill>
          <a:ln w="9525">
            <a:solidFill>
              <a:schemeClr val="tx1"/>
            </a:solidFill>
            <a:round/>
            <a:headEnd/>
            <a:tailEnd/>
          </a:ln>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800" b="1" u="sng" dirty="0">
                <a:solidFill>
                  <a:srgbClr val="FF0000"/>
                </a:solidFill>
              </a:rPr>
              <a:t>BIOLOGY</a:t>
            </a:r>
            <a:endParaRPr lang="en-US" sz="1600" b="1" dirty="0">
              <a:solidFill>
                <a:srgbClr val="FF0000"/>
              </a:solidFill>
            </a:endParaRPr>
          </a:p>
          <a:p>
            <a:pPr algn="ctr" eaLnBrk="0" hangingPunct="0"/>
            <a:r>
              <a:rPr lang="en-US" sz="1600" b="1" dirty="0"/>
              <a:t> </a:t>
            </a:r>
            <a:r>
              <a:rPr lang="en-US" sz="1600" b="1" dirty="0" smtClean="0"/>
              <a:t>AGE, GROWTH</a:t>
            </a:r>
            <a:r>
              <a:rPr lang="en-US" sz="1600" b="1" dirty="0"/>
              <a:t>, </a:t>
            </a:r>
          </a:p>
          <a:p>
            <a:pPr algn="ctr" eaLnBrk="0" hangingPunct="0"/>
            <a:r>
              <a:rPr lang="en-US" sz="1600" b="1" dirty="0"/>
              <a:t> MATURITY</a:t>
            </a:r>
          </a:p>
        </p:txBody>
      </p:sp>
      <p:sp>
        <p:nvSpPr>
          <p:cNvPr id="13" name="AutoShape 9"/>
          <p:cNvSpPr>
            <a:spLocks noChangeArrowheads="1"/>
          </p:cNvSpPr>
          <p:nvPr/>
        </p:nvSpPr>
        <p:spPr bwMode="auto">
          <a:xfrm>
            <a:off x="2852738" y="1192476"/>
            <a:ext cx="2519362" cy="1295400"/>
          </a:xfrm>
          <a:prstGeom prst="roundRect">
            <a:avLst>
              <a:gd name="adj" fmla="val 16667"/>
            </a:avLst>
          </a:prstGeom>
          <a:solidFill>
            <a:srgbClr val="DDDDDD"/>
          </a:solidFill>
          <a:ln w="9525">
            <a:solidFill>
              <a:schemeClr val="tx1"/>
            </a:solidFill>
            <a:round/>
            <a:headEnd/>
            <a:tailEnd/>
          </a:ln>
        </p:spPr>
        <p:txBody>
          <a:bodyPr wrap="square"/>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defRPr/>
            </a:pPr>
            <a:r>
              <a:rPr lang="en-US" sz="1800" b="1" u="sng" dirty="0">
                <a:solidFill>
                  <a:srgbClr val="FF0000"/>
                </a:solidFill>
              </a:rPr>
              <a:t>ABUNDANCE </a:t>
            </a:r>
            <a:endParaRPr lang="en-US" sz="1800" b="1" u="sng" dirty="0" smtClean="0">
              <a:solidFill>
                <a:srgbClr val="FF0000"/>
              </a:solidFill>
            </a:endParaRPr>
          </a:p>
          <a:p>
            <a:pPr algn="ctr" eaLnBrk="0" hangingPunct="0">
              <a:defRPr/>
            </a:pPr>
            <a:r>
              <a:rPr lang="en-US" sz="1600" b="1" dirty="0" smtClean="0"/>
              <a:t>NOAA VESSEL and CHARTER SURVEYS,</a:t>
            </a:r>
          </a:p>
          <a:p>
            <a:pPr algn="ctr" eaLnBrk="0" hangingPunct="0">
              <a:defRPr/>
            </a:pPr>
            <a:r>
              <a:rPr lang="en-US" sz="1600" b="1" dirty="0" smtClean="0"/>
              <a:t>FISHERY CATCH RATE</a:t>
            </a:r>
            <a:endParaRPr lang="en-US" sz="1600" b="1" dirty="0"/>
          </a:p>
        </p:txBody>
      </p:sp>
      <p:sp>
        <p:nvSpPr>
          <p:cNvPr id="14" name="Line 10"/>
          <p:cNvSpPr>
            <a:spLocks noChangeShapeType="1"/>
          </p:cNvSpPr>
          <p:nvPr/>
        </p:nvSpPr>
        <p:spPr bwMode="auto">
          <a:xfrm>
            <a:off x="1638300" y="2487876"/>
            <a:ext cx="2362200" cy="609600"/>
          </a:xfrm>
          <a:prstGeom prst="line">
            <a:avLst/>
          </a:prstGeom>
          <a:noFill/>
          <a:ln w="28575">
            <a:solidFill>
              <a:schemeClr val="tx1"/>
            </a:solidFill>
            <a:round/>
            <a:headEnd/>
            <a:tailEnd type="triangle" w="lg" len="lg"/>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5" name="Line 11"/>
          <p:cNvSpPr>
            <a:spLocks noChangeShapeType="1"/>
          </p:cNvSpPr>
          <p:nvPr/>
        </p:nvSpPr>
        <p:spPr bwMode="auto">
          <a:xfrm flipH="1">
            <a:off x="4000500" y="2487876"/>
            <a:ext cx="0" cy="609600"/>
          </a:xfrm>
          <a:prstGeom prst="line">
            <a:avLst/>
          </a:prstGeom>
          <a:noFill/>
          <a:ln w="28575">
            <a:solidFill>
              <a:schemeClr val="tx1"/>
            </a:solidFill>
            <a:round/>
            <a:headEnd/>
            <a:tailEnd type="triangle" w="lg" len="lg"/>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6" name="Line 12"/>
          <p:cNvSpPr>
            <a:spLocks noChangeShapeType="1"/>
          </p:cNvSpPr>
          <p:nvPr/>
        </p:nvSpPr>
        <p:spPr bwMode="auto">
          <a:xfrm flipH="1">
            <a:off x="4000500" y="2487876"/>
            <a:ext cx="2362200" cy="609600"/>
          </a:xfrm>
          <a:prstGeom prst="line">
            <a:avLst/>
          </a:prstGeom>
          <a:noFill/>
          <a:ln w="28575">
            <a:solidFill>
              <a:schemeClr val="tx1"/>
            </a:solidFill>
            <a:round/>
            <a:headEnd/>
            <a:tailEnd type="triangle" w="lg" len="lg"/>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7" name="AutoShape 13"/>
          <p:cNvSpPr>
            <a:spLocks noChangeArrowheads="1"/>
          </p:cNvSpPr>
          <p:nvPr/>
        </p:nvSpPr>
        <p:spPr bwMode="auto">
          <a:xfrm>
            <a:off x="6819900" y="2640276"/>
            <a:ext cx="2057400" cy="1295400"/>
          </a:xfrm>
          <a:prstGeom prst="roundRect">
            <a:avLst>
              <a:gd name="adj" fmla="val 16667"/>
            </a:avLst>
          </a:prstGeom>
          <a:solidFill>
            <a:srgbClr val="DDDDDD"/>
          </a:solidFill>
          <a:ln w="952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en-US" sz="1400" b="1" u="sng" dirty="0"/>
              <a:t>ADVANCED MODELS</a:t>
            </a:r>
          </a:p>
          <a:p>
            <a:pPr eaLnBrk="0" hangingPunct="0"/>
            <a:r>
              <a:rPr lang="en-US" sz="1400" b="1" dirty="0"/>
              <a:t>  HABITAT</a:t>
            </a:r>
          </a:p>
          <a:p>
            <a:pPr eaLnBrk="0" hangingPunct="0"/>
            <a:r>
              <a:rPr lang="en-US" sz="1400" b="1" dirty="0"/>
              <a:t>  CLIMATE</a:t>
            </a:r>
          </a:p>
          <a:p>
            <a:pPr eaLnBrk="0" hangingPunct="0"/>
            <a:r>
              <a:rPr lang="en-US" sz="1400" b="1" dirty="0"/>
              <a:t>  ECOSYSTEM</a:t>
            </a:r>
          </a:p>
          <a:p>
            <a:pPr eaLnBrk="0" hangingPunct="0"/>
            <a:r>
              <a:rPr lang="en-US" sz="1400" b="1" dirty="0"/>
              <a:t>  MANMADE STRESS</a:t>
            </a:r>
            <a:endParaRPr lang="en-US" sz="1400" b="1" dirty="0">
              <a:latin typeface="Times New Roman" pitchFamily="18" charset="0"/>
            </a:endParaRPr>
          </a:p>
        </p:txBody>
      </p:sp>
      <p:sp>
        <p:nvSpPr>
          <p:cNvPr id="18" name="Line 14"/>
          <p:cNvSpPr>
            <a:spLocks noChangeShapeType="1"/>
          </p:cNvSpPr>
          <p:nvPr/>
        </p:nvSpPr>
        <p:spPr bwMode="auto">
          <a:xfrm flipH="1">
            <a:off x="6362700" y="3249876"/>
            <a:ext cx="457200" cy="436418"/>
          </a:xfrm>
          <a:prstGeom prst="line">
            <a:avLst/>
          </a:prstGeom>
          <a:noFill/>
          <a:ln w="25400">
            <a:solidFill>
              <a:schemeClr val="tx1"/>
            </a:solidFill>
            <a:prstDash val="sysDot"/>
            <a:round/>
            <a:headEnd/>
            <a:tailEnd type="triangle" w="lg" len="lg"/>
          </a:ln>
        </p:spPr>
        <p:txBody>
          <a:bodyPr wrap="square"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9" name="AutoShape 15"/>
          <p:cNvSpPr>
            <a:spLocks noChangeArrowheads="1"/>
          </p:cNvSpPr>
          <p:nvPr/>
        </p:nvSpPr>
        <p:spPr bwMode="auto">
          <a:xfrm>
            <a:off x="6819900" y="4240476"/>
            <a:ext cx="2057400" cy="533400"/>
          </a:xfrm>
          <a:prstGeom prst="roundRect">
            <a:avLst>
              <a:gd name="adj" fmla="val 16667"/>
            </a:avLst>
          </a:prstGeom>
          <a:solidFill>
            <a:srgbClr val="DDDDDD"/>
          </a:solidFill>
          <a:ln w="952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en-US" sz="1400" b="1"/>
              <a:t>SOCIOECONOMICS</a:t>
            </a:r>
            <a:endParaRPr lang="en-US" sz="1400" b="1">
              <a:latin typeface="Times New Roman" pitchFamily="18" charset="0"/>
            </a:endParaRPr>
          </a:p>
        </p:txBody>
      </p:sp>
      <p:sp>
        <p:nvSpPr>
          <p:cNvPr id="20" name="Line 16"/>
          <p:cNvSpPr>
            <a:spLocks noChangeShapeType="1"/>
          </p:cNvSpPr>
          <p:nvPr/>
        </p:nvSpPr>
        <p:spPr bwMode="auto">
          <a:xfrm flipH="1">
            <a:off x="5829300" y="4545276"/>
            <a:ext cx="990600" cy="457200"/>
          </a:xfrm>
          <a:prstGeom prst="line">
            <a:avLst/>
          </a:prstGeom>
          <a:noFill/>
          <a:ln w="25400">
            <a:solidFill>
              <a:schemeClr val="tx1"/>
            </a:solidFill>
            <a:prstDash val="sysDot"/>
            <a:round/>
            <a:headEnd/>
            <a:tailEnd type="triangle" w="lg" len="lg"/>
          </a:ln>
        </p:spPr>
        <p:txBody>
          <a:bodyPr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Tree>
    <p:extLst>
      <p:ext uri="{BB962C8B-B14F-4D97-AF65-F5344CB8AC3E}">
        <p14:creationId xmlns:p14="http://schemas.microsoft.com/office/powerpoint/2010/main" val="2708252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noFill/>
        </p:spPr>
        <p:txBody>
          <a:bodyPr/>
          <a:lstStyle/>
          <a:p>
            <a:fld id="{B97618D6-3240-4542-A05F-A7439756C738}" type="slidenum">
              <a:rPr lang="en-US" smtClean="0"/>
              <a:pPr/>
              <a:t>20</a:t>
            </a:fld>
            <a:endParaRPr lang="en-US" smtClean="0"/>
          </a:p>
        </p:txBody>
      </p:sp>
      <p:pic>
        <p:nvPicPr>
          <p:cNvPr id="8195" name="Picture 1"/>
          <p:cNvPicPr>
            <a:picLocks noChangeAspect="1" noChangeArrowheads="1"/>
          </p:cNvPicPr>
          <p:nvPr/>
        </p:nvPicPr>
        <p:blipFill>
          <a:blip r:embed="rId3" cstate="print"/>
          <a:srcRect t="31296"/>
          <a:stretch>
            <a:fillRect/>
          </a:stretch>
        </p:blipFill>
        <p:spPr bwMode="auto">
          <a:xfrm>
            <a:off x="160338" y="2057400"/>
            <a:ext cx="4714875" cy="4495800"/>
          </a:xfrm>
          <a:prstGeom prst="rect">
            <a:avLst/>
          </a:prstGeom>
          <a:noFill/>
          <a:ln w="45720">
            <a:noFill/>
            <a:round/>
            <a:headEnd/>
            <a:tailEnd/>
          </a:ln>
        </p:spPr>
      </p:pic>
      <p:sp>
        <p:nvSpPr>
          <p:cNvPr id="8196" name="Rectangle 2"/>
          <p:cNvSpPr>
            <a:spLocks noGrp="1" noChangeArrowheads="1"/>
          </p:cNvSpPr>
          <p:nvPr>
            <p:ph type="title"/>
          </p:nvPr>
        </p:nvSpPr>
        <p:spPr>
          <a:xfrm>
            <a:off x="457200" y="228600"/>
            <a:ext cx="8228013" cy="960438"/>
          </a:xfrm>
          <a:solidFill>
            <a:srgbClr val="FFFFFF">
              <a:alpha val="34117"/>
            </a:srgbClr>
          </a:solidFill>
        </p:spPr>
        <p:txBody>
          <a:bodyPr lIns="91440" tIns="45720" rIns="91440" bIns="4572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Age-Length Structured Population</a:t>
            </a:r>
          </a:p>
        </p:txBody>
      </p:sp>
      <p:pic>
        <p:nvPicPr>
          <p:cNvPr id="8197" name="Picture 3"/>
          <p:cNvPicPr>
            <a:picLocks noChangeAspect="1" noChangeArrowheads="1"/>
          </p:cNvPicPr>
          <p:nvPr/>
        </p:nvPicPr>
        <p:blipFill>
          <a:blip r:embed="rId4" cstate="print"/>
          <a:srcRect/>
          <a:stretch>
            <a:fillRect/>
          </a:stretch>
        </p:blipFill>
        <p:spPr bwMode="auto">
          <a:xfrm>
            <a:off x="4038600" y="1243013"/>
            <a:ext cx="4957763" cy="2625725"/>
          </a:xfrm>
          <a:prstGeom prst="rect">
            <a:avLst/>
          </a:prstGeom>
          <a:noFill/>
          <a:ln w="45720">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30F9DAC3-ED0D-494B-8149-95C4062ACE8D}" type="slidenum">
              <a:rPr lang="en-US" smtClean="0"/>
              <a:pPr/>
              <a:t>21</a:t>
            </a:fld>
            <a:endParaRPr lang="en-US" smtClean="0"/>
          </a:p>
        </p:txBody>
      </p:sp>
      <p:pic>
        <p:nvPicPr>
          <p:cNvPr id="9219" name="Picture 8"/>
          <p:cNvPicPr>
            <a:picLocks noChangeAspect="1" noChangeArrowheads="1"/>
          </p:cNvPicPr>
          <p:nvPr/>
        </p:nvPicPr>
        <p:blipFill>
          <a:blip r:embed="rId3" cstate="print"/>
          <a:srcRect t="27318"/>
          <a:stretch>
            <a:fillRect/>
          </a:stretch>
        </p:blipFill>
        <p:spPr bwMode="auto">
          <a:xfrm>
            <a:off x="288925" y="1447800"/>
            <a:ext cx="4206875" cy="4257675"/>
          </a:xfrm>
          <a:prstGeom prst="rect">
            <a:avLst/>
          </a:prstGeom>
          <a:noFill/>
          <a:ln w="9525">
            <a:noFill/>
            <a:miter lim="800000"/>
            <a:headEnd/>
            <a:tailEnd/>
          </a:ln>
        </p:spPr>
      </p:pic>
      <p:pic>
        <p:nvPicPr>
          <p:cNvPr id="9220" name="Picture 9"/>
          <p:cNvPicPr>
            <a:picLocks noChangeAspect="1" noChangeArrowheads="1"/>
          </p:cNvPicPr>
          <p:nvPr/>
        </p:nvPicPr>
        <p:blipFill>
          <a:blip r:embed="rId4" cstate="print"/>
          <a:srcRect t="28250"/>
          <a:stretch>
            <a:fillRect/>
          </a:stretch>
        </p:blipFill>
        <p:spPr bwMode="auto">
          <a:xfrm>
            <a:off x="4638675" y="1457325"/>
            <a:ext cx="4276725" cy="4257675"/>
          </a:xfrm>
          <a:prstGeom prst="rect">
            <a:avLst/>
          </a:prstGeom>
          <a:noFill/>
          <a:ln w="9525">
            <a:noFill/>
            <a:miter lim="800000"/>
            <a:headEnd/>
            <a:tailEnd/>
          </a:ln>
        </p:spPr>
      </p:pic>
      <p:sp>
        <p:nvSpPr>
          <p:cNvPr id="9221" name="Rectangle 3"/>
          <p:cNvSpPr>
            <a:spLocks noGrp="1" noChangeArrowheads="1"/>
          </p:cNvSpPr>
          <p:nvPr>
            <p:ph type="title"/>
          </p:nvPr>
        </p:nvSpPr>
        <p:spPr>
          <a:xfrm>
            <a:off x="457200" y="228600"/>
            <a:ext cx="8228013" cy="9620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Sampling &amp; Observation Processes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2"/>
          </p:nvPr>
        </p:nvSpPr>
        <p:spPr>
          <a:noFill/>
        </p:spPr>
        <p:txBody>
          <a:bodyPr/>
          <a:lstStyle/>
          <a:p>
            <a:fld id="{EA01B499-7F63-4309-8C1B-B4B3B735C782}" type="slidenum">
              <a:rPr lang="en-US" smtClean="0"/>
              <a:pPr/>
              <a:t>22</a:t>
            </a:fld>
            <a:endParaRPr lang="en-US" smtClean="0"/>
          </a:p>
        </p:txBody>
      </p:sp>
      <p:pic>
        <p:nvPicPr>
          <p:cNvPr id="10243" name="Picture 1"/>
          <p:cNvPicPr>
            <a:picLocks noChangeAspect="1" noChangeArrowheads="1"/>
          </p:cNvPicPr>
          <p:nvPr/>
        </p:nvPicPr>
        <p:blipFill>
          <a:blip r:embed="rId3" cstate="print"/>
          <a:srcRect/>
          <a:stretch>
            <a:fillRect/>
          </a:stretch>
        </p:blipFill>
        <p:spPr bwMode="auto">
          <a:xfrm>
            <a:off x="382588" y="1371600"/>
            <a:ext cx="4113212" cy="2178050"/>
          </a:xfrm>
          <a:prstGeom prst="rect">
            <a:avLst/>
          </a:prstGeom>
          <a:noFill/>
          <a:ln w="45720">
            <a:noFill/>
            <a:round/>
            <a:headEnd/>
            <a:tailEnd/>
          </a:ln>
        </p:spPr>
      </p:pic>
      <p:pic>
        <p:nvPicPr>
          <p:cNvPr id="10244" name="Picture 2"/>
          <p:cNvPicPr>
            <a:picLocks noChangeAspect="1" noChangeArrowheads="1"/>
          </p:cNvPicPr>
          <p:nvPr/>
        </p:nvPicPr>
        <p:blipFill>
          <a:blip r:embed="rId4" cstate="print"/>
          <a:srcRect/>
          <a:stretch>
            <a:fillRect/>
          </a:stretch>
        </p:blipFill>
        <p:spPr bwMode="auto">
          <a:xfrm>
            <a:off x="382588" y="3536950"/>
            <a:ext cx="4113212" cy="2178050"/>
          </a:xfrm>
          <a:prstGeom prst="rect">
            <a:avLst/>
          </a:prstGeom>
          <a:noFill/>
          <a:ln w="45720">
            <a:noFill/>
            <a:round/>
            <a:headEnd/>
            <a:tailEnd/>
          </a:ln>
        </p:spPr>
      </p:pic>
      <p:pic>
        <p:nvPicPr>
          <p:cNvPr id="10245" name="Picture 3"/>
          <p:cNvPicPr>
            <a:picLocks noChangeArrowheads="1"/>
          </p:cNvPicPr>
          <p:nvPr/>
        </p:nvPicPr>
        <p:blipFill>
          <a:blip r:embed="rId5" cstate="print"/>
          <a:srcRect/>
          <a:stretch>
            <a:fillRect/>
          </a:stretch>
        </p:blipFill>
        <p:spPr bwMode="auto">
          <a:xfrm>
            <a:off x="4419600" y="1371600"/>
            <a:ext cx="4113213" cy="2178050"/>
          </a:xfrm>
          <a:prstGeom prst="rect">
            <a:avLst/>
          </a:prstGeom>
          <a:noFill/>
          <a:ln w="45720">
            <a:noFill/>
            <a:round/>
            <a:headEnd/>
            <a:tailEnd/>
          </a:ln>
        </p:spPr>
      </p:pic>
      <p:pic>
        <p:nvPicPr>
          <p:cNvPr id="10246" name="Picture 4"/>
          <p:cNvPicPr>
            <a:picLocks noChangeArrowheads="1"/>
          </p:cNvPicPr>
          <p:nvPr/>
        </p:nvPicPr>
        <p:blipFill>
          <a:blip r:embed="rId6" cstate="print"/>
          <a:srcRect/>
          <a:stretch>
            <a:fillRect/>
          </a:stretch>
        </p:blipFill>
        <p:spPr bwMode="auto">
          <a:xfrm>
            <a:off x="4419600" y="3540125"/>
            <a:ext cx="4113213" cy="2174875"/>
          </a:xfrm>
          <a:prstGeom prst="rect">
            <a:avLst/>
          </a:prstGeom>
          <a:noFill/>
          <a:ln w="45720">
            <a:noFill/>
            <a:round/>
            <a:headEnd/>
            <a:tailEnd/>
          </a:ln>
        </p:spPr>
      </p:pic>
      <p:sp>
        <p:nvSpPr>
          <p:cNvPr id="10247" name="Rectangle 5"/>
          <p:cNvSpPr>
            <a:spLocks noGrp="1" noChangeArrowheads="1"/>
          </p:cNvSpPr>
          <p:nvPr>
            <p:ph type="title"/>
          </p:nvPr>
        </p:nvSpPr>
        <p:spPr>
          <a:xfrm>
            <a:off x="457200" y="228600"/>
            <a:ext cx="8228013" cy="9620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smtClean="0"/>
              <a:t>Expected Values for Observations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2"/>
          </p:nvPr>
        </p:nvSpPr>
        <p:spPr>
          <a:noFill/>
        </p:spPr>
        <p:txBody>
          <a:bodyPr/>
          <a:lstStyle/>
          <a:p>
            <a:fld id="{57D8A563-EA5C-4D5B-8681-9752C56C0E4B}" type="slidenum">
              <a:rPr lang="en-US" smtClean="0"/>
              <a:pPr/>
              <a:t>23</a:t>
            </a:fld>
            <a:endParaRPr lang="en-US" smtClean="0"/>
          </a:p>
        </p:txBody>
      </p:sp>
      <p:sp>
        <p:nvSpPr>
          <p:cNvPr id="12291" name="Text Box 1"/>
          <p:cNvSpPr txBox="1">
            <a:spLocks noChangeArrowheads="1"/>
          </p:cNvSpPr>
          <p:nvPr/>
        </p:nvSpPr>
        <p:spPr bwMode="auto">
          <a:xfrm>
            <a:off x="4267200" y="1058863"/>
            <a:ext cx="4572000" cy="9906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a:solidFill>
                  <a:srgbClr val="000000"/>
                </a:solidFill>
              </a:rPr>
              <a:t>AREA</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Age-specific movement between areas</a:t>
            </a:r>
          </a:p>
        </p:txBody>
      </p:sp>
      <p:sp>
        <p:nvSpPr>
          <p:cNvPr id="12292" name="Text Box 2"/>
          <p:cNvSpPr txBox="1">
            <a:spLocks noChangeArrowheads="1"/>
          </p:cNvSpPr>
          <p:nvPr/>
        </p:nvSpPr>
        <p:spPr bwMode="auto">
          <a:xfrm>
            <a:off x="4267200" y="2089150"/>
            <a:ext cx="4572000" cy="8382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a:solidFill>
                  <a:srgbClr val="000000"/>
                </a:solidFill>
              </a:rPr>
              <a:t>FLEET / SURVEY</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Length-, age-, gender selectivity</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solidFill>
                <a:srgbClr val="000000"/>
              </a:solidFill>
            </a:endParaRPr>
          </a:p>
        </p:txBody>
      </p:sp>
      <p:sp>
        <p:nvSpPr>
          <p:cNvPr id="12293" name="Text Box 3"/>
          <p:cNvSpPr txBox="1">
            <a:spLocks noChangeArrowheads="1"/>
          </p:cNvSpPr>
          <p:nvPr/>
        </p:nvSpPr>
        <p:spPr bwMode="auto">
          <a:xfrm>
            <a:off x="228600" y="1058863"/>
            <a:ext cx="3884613" cy="22860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a:solidFill>
                  <a:srgbClr val="000000"/>
                </a:solidFill>
              </a:rPr>
              <a:t>NUMBERS-AT-AGE</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Cohorts: gender, birth season, growth pattern;</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“Morphs” can be nested within cohorts to achieve size-survivorship;</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Distributed among areas</a:t>
            </a:r>
          </a:p>
        </p:txBody>
      </p:sp>
      <p:sp>
        <p:nvSpPr>
          <p:cNvPr id="12294" name="Text Box 4"/>
          <p:cNvSpPr txBox="1">
            <a:spLocks noChangeArrowheads="1"/>
          </p:cNvSpPr>
          <p:nvPr/>
        </p:nvSpPr>
        <p:spPr bwMode="auto">
          <a:xfrm>
            <a:off x="228600" y="3497263"/>
            <a:ext cx="3884613" cy="28956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a:solidFill>
                  <a:srgbClr val="000000"/>
                </a:solidFill>
              </a:rPr>
              <a:t>RECRUITMENT</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Expected recruitment is a function of total female spawning biomass;</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Optional environmental input;</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apportioned among cohorts and morphs;</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Forecast recruitments are estimated, so get variance</a:t>
            </a:r>
          </a:p>
        </p:txBody>
      </p:sp>
      <p:sp>
        <p:nvSpPr>
          <p:cNvPr id="12295" name="Text Box 5"/>
          <p:cNvSpPr txBox="1">
            <a:spLocks noChangeArrowheads="1"/>
          </p:cNvSpPr>
          <p:nvPr/>
        </p:nvSpPr>
        <p:spPr bwMode="auto">
          <a:xfrm>
            <a:off x="4267200" y="2963863"/>
            <a:ext cx="4572000" cy="13716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a:solidFill>
                  <a:srgbClr val="000000"/>
                </a:solidFill>
              </a:rPr>
              <a:t>CATCH</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F to match observed catch;</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Catch partitioned into retained and discarded, with discard mortality</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solidFill>
                <a:srgbClr val="000000"/>
              </a:solidFill>
            </a:endParaRP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solidFill>
                <a:srgbClr val="000000"/>
              </a:solidFill>
            </a:endParaRPr>
          </a:p>
        </p:txBody>
      </p:sp>
      <p:sp>
        <p:nvSpPr>
          <p:cNvPr id="12296" name="Text Box 6"/>
          <p:cNvSpPr txBox="1">
            <a:spLocks noChangeArrowheads="1"/>
          </p:cNvSpPr>
          <p:nvPr/>
        </p:nvSpPr>
        <p:spPr bwMode="auto">
          <a:xfrm>
            <a:off x="4267200" y="4411663"/>
            <a:ext cx="4572000" cy="1752600"/>
          </a:xfrm>
          <a:prstGeom prst="rect">
            <a:avLst/>
          </a:prstGeom>
          <a:solidFill>
            <a:srgbClr val="99CCFF"/>
          </a:solidFill>
          <a:ln w="9360">
            <a:solidFill>
              <a:srgbClr val="FFFFFF"/>
            </a:solidFill>
            <a:miter lim="800000"/>
            <a:headEnd/>
            <a:tailEnd/>
          </a:ln>
        </p:spPr>
        <p:txBody>
          <a:bodyPr lIns="90000" tIns="46800" rIns="90000" bIns="46800"/>
          <a:lstStyle/>
          <a:p>
            <a:pPr algn="ct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u="sng" dirty="0">
                <a:solidFill>
                  <a:srgbClr val="000000"/>
                </a:solidFill>
              </a:rPr>
              <a:t>PARAMETERS</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rPr>
              <a:t>Can have prior/penalty;</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Time-vary </a:t>
            </a:r>
            <a:r>
              <a:rPr lang="en-US" sz="2000" dirty="0">
                <a:solidFill>
                  <a:srgbClr val="000000"/>
                </a:solidFill>
              </a:rPr>
              <a:t>as time blocks, random annual deviations, or a function of input environmental data</a:t>
            </a:r>
          </a:p>
          <a:p>
            <a:pPr>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solidFill>
                <a:srgbClr val="000000"/>
              </a:solidFill>
            </a:endParaRPr>
          </a:p>
        </p:txBody>
      </p:sp>
      <p:sp>
        <p:nvSpPr>
          <p:cNvPr id="12297" name="Rectangle 7"/>
          <p:cNvSpPr>
            <a:spLocks noGrp="1" noChangeArrowheads="1"/>
          </p:cNvSpPr>
          <p:nvPr>
            <p:ph type="title"/>
          </p:nvPr>
        </p:nvSpPr>
        <p:spPr>
          <a:xfrm>
            <a:off x="457200" y="273050"/>
            <a:ext cx="8228013" cy="871538"/>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mtClean="0"/>
              <a:t>Stock Synthesis Structure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2"/>
          </p:nvPr>
        </p:nvSpPr>
        <p:spPr>
          <a:noFill/>
        </p:spPr>
        <p:txBody>
          <a:bodyPr/>
          <a:lstStyle/>
          <a:p>
            <a:fld id="{CAA1A21F-A3FA-4D65-BCE7-92C946DDF55A}" type="slidenum">
              <a:rPr lang="en-US" smtClean="0"/>
              <a:pPr/>
              <a:t>24</a:t>
            </a:fld>
            <a:endParaRPr lang="en-US" smtClean="0"/>
          </a:p>
        </p:txBody>
      </p:sp>
      <p:sp>
        <p:nvSpPr>
          <p:cNvPr id="11267" name="Text Box 1"/>
          <p:cNvSpPr txBox="1">
            <a:spLocks noChangeArrowheads="1"/>
          </p:cNvSpPr>
          <p:nvPr/>
        </p:nvSpPr>
        <p:spPr bwMode="auto">
          <a:xfrm>
            <a:off x="457200" y="1397000"/>
            <a:ext cx="4038600" cy="1593850"/>
          </a:xfrm>
          <a:prstGeom prst="rect">
            <a:avLst/>
          </a:prstGeom>
          <a:solidFill>
            <a:srgbClr val="99CCFF"/>
          </a:solidFill>
          <a:ln w="9360">
            <a:solidFill>
              <a:srgbClr val="FFFFFF"/>
            </a:solidFill>
            <a:miter lim="800000"/>
            <a:headEnd/>
            <a:tailEnd/>
          </a:ln>
        </p:spPr>
        <p:txBody>
          <a:bodyPr lIns="90000" tIns="46800" rIns="90000" bIns="46800"/>
          <a:lstStyle/>
          <a:p>
            <a:pPr marL="457200" indent="-4572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2950"/>
                </a:solidFill>
              </a:rPr>
              <a:t>Retained catch</a:t>
            </a:r>
          </a:p>
          <a:p>
            <a:pPr marL="457200" indent="-4572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2950"/>
                </a:solidFill>
              </a:rPr>
              <a:t>CPUE and survey</a:t>
            </a:r>
            <a:br>
              <a:rPr lang="en-US" sz="2800" dirty="0">
                <a:solidFill>
                  <a:srgbClr val="002950"/>
                </a:solidFill>
              </a:rPr>
            </a:br>
            <a:r>
              <a:rPr lang="en-US" sz="2800" dirty="0">
                <a:solidFill>
                  <a:srgbClr val="002950"/>
                </a:solidFill>
              </a:rPr>
              <a:t> abundance</a:t>
            </a:r>
          </a:p>
        </p:txBody>
      </p:sp>
      <p:sp>
        <p:nvSpPr>
          <p:cNvPr id="11268" name="Text Box 2"/>
          <p:cNvSpPr txBox="1">
            <a:spLocks noChangeArrowheads="1"/>
          </p:cNvSpPr>
          <p:nvPr/>
        </p:nvSpPr>
        <p:spPr bwMode="auto">
          <a:xfrm>
            <a:off x="4648200" y="1447800"/>
            <a:ext cx="4038600" cy="3962400"/>
          </a:xfrm>
          <a:prstGeom prst="rect">
            <a:avLst/>
          </a:prstGeom>
          <a:noFill/>
          <a:ln w="9525">
            <a:noFill/>
            <a:round/>
            <a:headEnd/>
            <a:tailEnd/>
          </a:ln>
        </p:spPr>
        <p:txBody>
          <a:bodyPr wrap="none" anchor="ctr"/>
          <a:lstStyle/>
          <a:p>
            <a:endParaRPr lang="en-US"/>
          </a:p>
        </p:txBody>
      </p:sp>
      <p:sp>
        <p:nvSpPr>
          <p:cNvPr id="11269" name="Rectangle 3"/>
          <p:cNvSpPr>
            <a:spLocks noGrp="1" noChangeArrowheads="1"/>
          </p:cNvSpPr>
          <p:nvPr>
            <p:ph type="title"/>
          </p:nvPr>
        </p:nvSpPr>
        <p:spPr>
          <a:xfrm>
            <a:off x="457200" y="273050"/>
            <a:ext cx="8228013" cy="871538"/>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Stock Synthesis Data</a:t>
            </a:r>
          </a:p>
        </p:txBody>
      </p:sp>
      <p:sp>
        <p:nvSpPr>
          <p:cNvPr id="11270" name="Text Box 4"/>
          <p:cNvSpPr txBox="1">
            <a:spLocks noChangeArrowheads="1"/>
          </p:cNvSpPr>
          <p:nvPr/>
        </p:nvSpPr>
        <p:spPr bwMode="auto">
          <a:xfrm>
            <a:off x="4648200" y="1371600"/>
            <a:ext cx="4038600" cy="3200400"/>
          </a:xfrm>
          <a:prstGeom prst="rect">
            <a:avLst/>
          </a:prstGeom>
          <a:solidFill>
            <a:srgbClr val="99CCFF"/>
          </a:solidFill>
          <a:ln w="9360">
            <a:solidFill>
              <a:srgbClr val="FFFFFF"/>
            </a:solidFill>
            <a:miter lim="800000"/>
            <a:headEnd/>
            <a:tailEnd/>
          </a:ln>
        </p:spPr>
        <p:txBody>
          <a:bodyPr lIns="90000" tIns="46800" rIns="90000" bIns="46800"/>
          <a:lstStyle/>
          <a:p>
            <a:pPr marL="457200" indent="-4572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2950"/>
                </a:solidFill>
              </a:rPr>
              <a:t>Age </a:t>
            </a:r>
            <a:r>
              <a:rPr lang="en-US" sz="2800" dirty="0" smtClean="0">
                <a:solidFill>
                  <a:srgbClr val="002950"/>
                </a:solidFill>
              </a:rPr>
              <a:t>composition</a:t>
            </a:r>
          </a:p>
          <a:p>
            <a:pPr marL="739775" lvl="1" indent="-282575">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2950"/>
                </a:solidFill>
              </a:rPr>
              <a:t>Within length range</a:t>
            </a:r>
          </a:p>
          <a:p>
            <a:pPr marL="457200" indent="-457200">
              <a:buClrTx/>
              <a:buSzTx/>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smtClean="0">
                <a:solidFill>
                  <a:srgbClr val="002950"/>
                </a:solidFill>
              </a:rPr>
              <a:t>Size </a:t>
            </a:r>
            <a:r>
              <a:rPr lang="en-US" sz="2800" dirty="0">
                <a:solidFill>
                  <a:srgbClr val="002950"/>
                </a:solidFill>
              </a:rPr>
              <a:t>composition</a:t>
            </a:r>
          </a:p>
          <a:p>
            <a:pPr marL="739775" lvl="1" indent="-282575">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2950"/>
                </a:solidFill>
              </a:rPr>
              <a:t>By biomass or numbers</a:t>
            </a:r>
          </a:p>
          <a:p>
            <a:pPr marL="739775" lvl="1" indent="-282575">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2950"/>
                </a:solidFill>
              </a:rPr>
              <a:t>Within gender and discard/retained</a:t>
            </a:r>
          </a:p>
          <a:p>
            <a:pPr marL="739775" lvl="1" indent="-282575">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2950"/>
                </a:solidFill>
              </a:rPr>
              <a:t>Weight bins or length bins</a:t>
            </a:r>
          </a:p>
          <a:p>
            <a:pPr marL="457200" indent="-457200">
              <a:buClrTx/>
              <a:buSzTx/>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2950"/>
                </a:solidFill>
              </a:rPr>
              <a:t>Mean length-at-age</a:t>
            </a:r>
          </a:p>
        </p:txBody>
      </p:sp>
      <p:sp>
        <p:nvSpPr>
          <p:cNvPr id="11271" name="Text Box 5"/>
          <p:cNvSpPr txBox="1">
            <a:spLocks noChangeArrowheads="1"/>
          </p:cNvSpPr>
          <p:nvPr/>
        </p:nvSpPr>
        <p:spPr bwMode="auto">
          <a:xfrm>
            <a:off x="457200" y="3128963"/>
            <a:ext cx="4038600" cy="2057400"/>
          </a:xfrm>
          <a:prstGeom prst="rect">
            <a:avLst/>
          </a:prstGeom>
          <a:solidFill>
            <a:srgbClr val="99CCFF"/>
          </a:solidFill>
          <a:ln w="9360">
            <a:solidFill>
              <a:srgbClr val="FFFFFF"/>
            </a:solidFill>
            <a:miter lim="800000"/>
            <a:headEnd/>
            <a:tailEnd/>
          </a:ln>
        </p:spPr>
        <p:txBody>
          <a:bodyPr lIns="90000" tIns="46800" rIns="90000" bIns="46800"/>
          <a:lstStyle/>
          <a:p>
            <a:pPr marL="457200" indent="-4572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2950"/>
                </a:solidFill>
              </a:rPr>
              <a:t>Discard (% or </a:t>
            </a:r>
            <a:r>
              <a:rPr lang="en-US" sz="2800" dirty="0" smtClean="0">
                <a:solidFill>
                  <a:srgbClr val="002950"/>
                </a:solidFill>
              </a:rPr>
              <a:t>total)</a:t>
            </a:r>
            <a:endParaRPr lang="en-US" sz="2800" dirty="0">
              <a:solidFill>
                <a:srgbClr val="002950"/>
              </a:solidFill>
            </a:endParaRPr>
          </a:p>
          <a:p>
            <a:pPr marL="457200" indent="-4572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2950"/>
                </a:solidFill>
              </a:rPr>
              <a:t>Mean body weight</a:t>
            </a:r>
          </a:p>
          <a:p>
            <a:pPr marL="457200" indent="-4572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2950"/>
                </a:solidFill>
              </a:rPr>
              <a:t>Tag-recapture</a:t>
            </a:r>
          </a:p>
          <a:p>
            <a:pPr marL="457200" indent="-4572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2950"/>
                </a:solidFill>
              </a:rPr>
              <a:t>Stock composition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4525963"/>
          </a:xfrm>
        </p:spPr>
        <p:txBody>
          <a:bodyPr/>
          <a:lstStyle/>
          <a:p>
            <a:pPr marL="457200" indent="-457200" algn="l">
              <a:buFont typeface="Arial" panose="020B0604020202020204" pitchFamily="34" charset="0"/>
              <a:buChar char="•"/>
            </a:pPr>
            <a:r>
              <a:rPr lang="en-US" altLang="en-US" sz="3200" dirty="0" smtClean="0">
                <a:solidFill>
                  <a:schemeClr val="tx1"/>
                </a:solidFill>
              </a:rPr>
              <a:t>The goal is </a:t>
            </a:r>
            <a:r>
              <a:rPr lang="en-US" altLang="en-US" sz="3200" dirty="0" smtClean="0">
                <a:solidFill>
                  <a:schemeClr val="tx1"/>
                </a:solidFill>
              </a:rPr>
              <a:t>estimate the underlying process, given that observations have uncertainty and process has fluctuations</a:t>
            </a:r>
            <a:endParaRPr lang="en-US" altLang="en-US" sz="3200" dirty="0" smtClean="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Fitting to data</a:t>
            </a:r>
            <a:endParaRPr lang="en-US" altLang="en-US" sz="4000" dirty="0">
              <a:solidFill>
                <a:srgbClr val="1E5C90"/>
              </a:solidFill>
            </a:endParaRPr>
          </a:p>
        </p:txBody>
      </p:sp>
      <p:sp>
        <p:nvSpPr>
          <p:cNvPr id="5" name="Oval 5"/>
          <p:cNvSpPr>
            <a:spLocks noChangeArrowheads="1"/>
          </p:cNvSpPr>
          <p:nvPr/>
        </p:nvSpPr>
        <p:spPr bwMode="auto">
          <a:xfrm>
            <a:off x="3505200" y="5181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7" name="Line 7"/>
          <p:cNvSpPr>
            <a:spLocks noChangeShapeType="1"/>
          </p:cNvSpPr>
          <p:nvPr/>
        </p:nvSpPr>
        <p:spPr bwMode="auto">
          <a:xfrm>
            <a:off x="4836054" y="3314700"/>
            <a:ext cx="1058333" cy="2667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 Box 10"/>
          <p:cNvSpPr txBox="1">
            <a:spLocks noChangeArrowheads="1"/>
          </p:cNvSpPr>
          <p:nvPr/>
        </p:nvSpPr>
        <p:spPr bwMode="auto">
          <a:xfrm>
            <a:off x="2362630" y="3100149"/>
            <a:ext cx="25529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800" dirty="0" smtClean="0"/>
              <a:t>Minimize the difference</a:t>
            </a:r>
            <a:endParaRPr lang="en-US" altLang="en-US" sz="1800" dirty="0"/>
          </a:p>
        </p:txBody>
      </p:sp>
      <p:sp>
        <p:nvSpPr>
          <p:cNvPr id="9" name="Freeform 12"/>
          <p:cNvSpPr>
            <a:spLocks/>
          </p:cNvSpPr>
          <p:nvPr/>
        </p:nvSpPr>
        <p:spPr bwMode="auto">
          <a:xfrm>
            <a:off x="2057400" y="3657600"/>
            <a:ext cx="5410200" cy="1447800"/>
          </a:xfrm>
          <a:custGeom>
            <a:avLst/>
            <a:gdLst>
              <a:gd name="T0" fmla="*/ 0 w 3408"/>
              <a:gd name="T1" fmla="*/ 0 h 912"/>
              <a:gd name="T2" fmla="*/ 2147483647 w 3408"/>
              <a:gd name="T3" fmla="*/ 2147483647 h 912"/>
              <a:gd name="T4" fmla="*/ 2147483647 w 3408"/>
              <a:gd name="T5" fmla="*/ 2147483647 h 912"/>
              <a:gd name="T6" fmla="*/ 2147483647 w 3408"/>
              <a:gd name="T7" fmla="*/ 2147483647 h 912"/>
              <a:gd name="T8" fmla="*/ 2147483647 w 3408"/>
              <a:gd name="T9" fmla="*/ 2147483647 h 912"/>
              <a:gd name="T10" fmla="*/ 2147483647 w 3408"/>
              <a:gd name="T11" fmla="*/ 2147483647 h 912"/>
              <a:gd name="T12" fmla="*/ 2147483647 w 3408"/>
              <a:gd name="T13" fmla="*/ 0 h 9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08" h="912">
                <a:moveTo>
                  <a:pt x="0" y="0"/>
                </a:moveTo>
                <a:lnTo>
                  <a:pt x="960" y="912"/>
                </a:lnTo>
                <a:lnTo>
                  <a:pt x="1392" y="720"/>
                </a:lnTo>
                <a:lnTo>
                  <a:pt x="1968" y="912"/>
                </a:lnTo>
                <a:lnTo>
                  <a:pt x="2496" y="96"/>
                </a:lnTo>
                <a:lnTo>
                  <a:pt x="2928" y="768"/>
                </a:lnTo>
                <a:lnTo>
                  <a:pt x="3408" y="0"/>
                </a:lnTo>
              </a:path>
            </a:pathLst>
          </a:cu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Oval 14"/>
          <p:cNvSpPr>
            <a:spLocks noChangeArrowheads="1"/>
          </p:cNvSpPr>
          <p:nvPr/>
        </p:nvSpPr>
        <p:spPr bwMode="auto">
          <a:xfrm>
            <a:off x="4191000" y="4572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1" name="Oval 15"/>
          <p:cNvSpPr>
            <a:spLocks noChangeArrowheads="1"/>
          </p:cNvSpPr>
          <p:nvPr/>
        </p:nvSpPr>
        <p:spPr bwMode="auto">
          <a:xfrm>
            <a:off x="1981200" y="3810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2" name="Oval 16"/>
          <p:cNvSpPr>
            <a:spLocks noChangeArrowheads="1"/>
          </p:cNvSpPr>
          <p:nvPr/>
        </p:nvSpPr>
        <p:spPr bwMode="auto">
          <a:xfrm>
            <a:off x="5105400" y="5257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3" name="Oval 17"/>
          <p:cNvSpPr>
            <a:spLocks noChangeArrowheads="1"/>
          </p:cNvSpPr>
          <p:nvPr/>
        </p:nvSpPr>
        <p:spPr bwMode="auto">
          <a:xfrm>
            <a:off x="5943600" y="3200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4" name="Oval 18"/>
          <p:cNvSpPr>
            <a:spLocks noChangeArrowheads="1"/>
          </p:cNvSpPr>
          <p:nvPr/>
        </p:nvSpPr>
        <p:spPr bwMode="auto">
          <a:xfrm>
            <a:off x="6629400" y="4572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5" name="Oval 19"/>
          <p:cNvSpPr>
            <a:spLocks noChangeArrowheads="1"/>
          </p:cNvSpPr>
          <p:nvPr/>
        </p:nvSpPr>
        <p:spPr bwMode="auto">
          <a:xfrm>
            <a:off x="7391400" y="3276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6" name="Text Box 21"/>
          <p:cNvSpPr txBox="1">
            <a:spLocks noChangeArrowheads="1"/>
          </p:cNvSpPr>
          <p:nvPr/>
        </p:nvSpPr>
        <p:spPr bwMode="auto">
          <a:xfrm>
            <a:off x="5791200" y="3200400"/>
            <a:ext cx="354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4000"/>
              <a:t>{</a:t>
            </a:r>
          </a:p>
        </p:txBody>
      </p:sp>
      <p:sp>
        <p:nvSpPr>
          <p:cNvPr id="17" name="Text Box 6"/>
          <p:cNvSpPr txBox="1">
            <a:spLocks noChangeArrowheads="1"/>
          </p:cNvSpPr>
          <p:nvPr/>
        </p:nvSpPr>
        <p:spPr bwMode="auto">
          <a:xfrm>
            <a:off x="7653338" y="3505200"/>
            <a:ext cx="1210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dirty="0" smtClean="0"/>
              <a:t>Prediction</a:t>
            </a:r>
            <a:endParaRPr lang="en-US" altLang="en-US" sz="1800" dirty="0"/>
          </a:p>
        </p:txBody>
      </p:sp>
    </p:spTree>
    <p:extLst>
      <p:ext uri="{BB962C8B-B14F-4D97-AF65-F5344CB8AC3E}">
        <p14:creationId xmlns:p14="http://schemas.microsoft.com/office/powerpoint/2010/main" val="2058917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193925" y="1141413"/>
            <a:ext cx="6492875" cy="1398587"/>
          </a:xfrm>
        </p:spPr>
        <p:txBody>
          <a:bodyPr/>
          <a:lstStyle/>
          <a:p>
            <a:r>
              <a:rPr lang="en-US" altLang="en-US" sz="3600" dirty="0" smtClean="0">
                <a:cs typeface="Arial Narrow Bold" pitchFamily="34" charset="0"/>
              </a:rPr>
              <a:t>Stock assessment using the software “Stock Synthesis”</a:t>
            </a:r>
            <a:br>
              <a:rPr lang="en-US" altLang="en-US" sz="3600" dirty="0" smtClean="0">
                <a:cs typeface="Arial Narrow Bold" pitchFamily="34" charset="0"/>
              </a:rPr>
            </a:br>
            <a:r>
              <a:rPr lang="en-US" altLang="en-US" sz="3600" dirty="0" smtClean="0">
                <a:cs typeface="Arial Narrow Bold" pitchFamily="34" charset="0"/>
              </a:rPr>
              <a:t> </a:t>
            </a:r>
          </a:p>
        </p:txBody>
      </p:sp>
      <p:sp>
        <p:nvSpPr>
          <p:cNvPr id="10244" name="Text Placeholder 3"/>
          <p:cNvSpPr>
            <a:spLocks noGrp="1"/>
          </p:cNvSpPr>
          <p:nvPr>
            <p:ph type="body" sz="quarter" idx="11"/>
          </p:nvPr>
        </p:nvSpPr>
        <p:spPr>
          <a:xfrm>
            <a:off x="463550" y="3117850"/>
            <a:ext cx="1293813" cy="752475"/>
          </a:xfrm>
        </p:spPr>
        <p:txBody>
          <a:bodyPr/>
          <a:lstStyle/>
          <a:p>
            <a:r>
              <a:rPr lang="en-US" altLang="en-US" dirty="0" smtClean="0"/>
              <a:t>NWFSC</a:t>
            </a:r>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34343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8229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Objectives of stock assessment</a:t>
            </a:r>
            <a:endParaRPr lang="en-US" altLang="en-US" sz="4000" dirty="0">
              <a:solidFill>
                <a:srgbClr val="1E5C90"/>
              </a:solidFill>
            </a:endParaRPr>
          </a:p>
        </p:txBody>
      </p:sp>
      <p:sp>
        <p:nvSpPr>
          <p:cNvPr id="6" name="Oval 5"/>
          <p:cNvSpPr>
            <a:spLocks noChangeArrowheads="1"/>
          </p:cNvSpPr>
          <p:nvPr/>
        </p:nvSpPr>
        <p:spPr bwMode="auto">
          <a:xfrm>
            <a:off x="1638300" y="3152894"/>
            <a:ext cx="4724400" cy="1392382"/>
          </a:xfrm>
          <a:prstGeom prst="ellipse">
            <a:avLst/>
          </a:prstGeom>
          <a:solidFill>
            <a:srgbClr val="DDDDDD"/>
          </a:solidFill>
          <a:ln w="12700">
            <a:solidFill>
              <a:schemeClr val="tx1"/>
            </a:solidFill>
            <a:round/>
            <a:headEnd/>
            <a:tailEnd/>
          </a:ln>
          <a:effectLst>
            <a:outerShdw dist="107763" dir="2700000" algn="ctr" rotWithShape="0">
              <a:schemeClr val="bg2"/>
            </a:outerShdw>
          </a:effectLst>
        </p:spPr>
        <p:txBody>
          <a:bodyPr lIns="92075" tIns="46038" rIns="92075" bIns="46038"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defRPr/>
            </a:pPr>
            <a:r>
              <a:rPr lang="en-US" sz="1800" b="1" u="sng" dirty="0">
                <a:solidFill>
                  <a:srgbClr val="FF0000"/>
                </a:solidFill>
                <a:ea typeface="+mn-ea"/>
              </a:rPr>
              <a:t>POPULATION </a:t>
            </a:r>
            <a:r>
              <a:rPr lang="en-US" sz="1800" b="1" u="sng" dirty="0" smtClean="0">
                <a:solidFill>
                  <a:srgbClr val="FF0000"/>
                </a:solidFill>
                <a:ea typeface="+mn-ea"/>
              </a:rPr>
              <a:t>MODEL</a:t>
            </a:r>
          </a:p>
          <a:p>
            <a:pPr algn="ctr" eaLnBrk="0" hangingPunct="0">
              <a:defRPr/>
            </a:pPr>
            <a:r>
              <a:rPr lang="en-US" sz="1800" b="1" dirty="0" smtClean="0">
                <a:ea typeface="+mn-ea"/>
              </a:rPr>
              <a:t>Calculates time series of</a:t>
            </a:r>
            <a:endParaRPr lang="en-US" sz="1800" b="1" dirty="0">
              <a:ea typeface="+mn-ea"/>
            </a:endParaRPr>
          </a:p>
          <a:p>
            <a:pPr algn="ctr" eaLnBrk="0" hangingPunct="0">
              <a:defRPr/>
            </a:pPr>
            <a:r>
              <a:rPr lang="en-US" sz="1800" b="1" dirty="0" smtClean="0">
                <a:ea typeface="+mn-ea"/>
              </a:rPr>
              <a:t>Fish Abundance and Mortality</a:t>
            </a:r>
            <a:endParaRPr lang="en-US" sz="1800" b="1" dirty="0">
              <a:ea typeface="+mn-ea"/>
            </a:endParaRPr>
          </a:p>
        </p:txBody>
      </p:sp>
      <p:sp>
        <p:nvSpPr>
          <p:cNvPr id="7" name="Line 3"/>
          <p:cNvSpPr>
            <a:spLocks noChangeShapeType="1"/>
          </p:cNvSpPr>
          <p:nvPr/>
        </p:nvSpPr>
        <p:spPr bwMode="auto">
          <a:xfrm flipV="1">
            <a:off x="2324100" y="4621476"/>
            <a:ext cx="1676400" cy="381000"/>
          </a:xfrm>
          <a:prstGeom prst="line">
            <a:avLst/>
          </a:prstGeom>
          <a:noFill/>
          <a:ln w="38100">
            <a:solidFill>
              <a:schemeClr val="tx1"/>
            </a:solidFill>
            <a:round/>
            <a:headEnd type="stealth" w="med" len="lg"/>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8" name="Oval 7"/>
          <p:cNvSpPr>
            <a:spLocks noChangeArrowheads="1"/>
          </p:cNvSpPr>
          <p:nvPr/>
        </p:nvSpPr>
        <p:spPr bwMode="auto">
          <a:xfrm>
            <a:off x="723900" y="5078676"/>
            <a:ext cx="3200400" cy="914400"/>
          </a:xfrm>
          <a:prstGeom prst="ellipse">
            <a:avLst/>
          </a:prstGeom>
          <a:solidFill>
            <a:srgbClr val="DDDDDD"/>
          </a:solidFill>
          <a:ln w="12700">
            <a:solidFill>
              <a:schemeClr val="tx1"/>
            </a:solidFill>
            <a:round/>
            <a:headEnd/>
            <a:tailEnd/>
          </a:ln>
          <a:effectLst>
            <a:outerShdw dist="107763" dir="2700000" algn="ctr" rotWithShape="0">
              <a:schemeClr val="bg2"/>
            </a:outerShdw>
          </a:effectLst>
        </p:spPr>
        <p:txBody>
          <a:bodyPr lIns="92075" tIns="46038" rIns="92075" bIns="46038"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defRPr/>
            </a:pPr>
            <a:r>
              <a:rPr lang="en-US" sz="1800" b="1" u="sng" dirty="0" smtClean="0">
                <a:solidFill>
                  <a:srgbClr val="FF0000"/>
                </a:solidFill>
                <a:ea typeface="+mn-ea"/>
              </a:rPr>
              <a:t>STATUS</a:t>
            </a:r>
          </a:p>
          <a:p>
            <a:pPr algn="ctr" eaLnBrk="0" hangingPunct="0">
              <a:defRPr/>
            </a:pPr>
            <a:r>
              <a:rPr lang="en-US" sz="1800" b="1" dirty="0" smtClean="0">
                <a:ea typeface="+mn-ea"/>
              </a:rPr>
              <a:t>Overfishing?</a:t>
            </a:r>
          </a:p>
          <a:p>
            <a:pPr algn="ctr" eaLnBrk="0" hangingPunct="0">
              <a:defRPr/>
            </a:pPr>
            <a:r>
              <a:rPr lang="en-US" sz="1800" b="1" dirty="0" smtClean="0">
                <a:ea typeface="+mn-ea"/>
              </a:rPr>
              <a:t>Overfished?</a:t>
            </a:r>
            <a:endParaRPr lang="en-US" sz="1800" b="1" dirty="0">
              <a:ea typeface="+mn-ea"/>
            </a:endParaRPr>
          </a:p>
        </p:txBody>
      </p:sp>
      <p:sp>
        <p:nvSpPr>
          <p:cNvPr id="9" name="Oval 8"/>
          <p:cNvSpPr>
            <a:spLocks noChangeArrowheads="1"/>
          </p:cNvSpPr>
          <p:nvPr/>
        </p:nvSpPr>
        <p:spPr bwMode="auto">
          <a:xfrm>
            <a:off x="4076700" y="5078676"/>
            <a:ext cx="3276600" cy="914400"/>
          </a:xfrm>
          <a:prstGeom prst="ellipse">
            <a:avLst/>
          </a:prstGeom>
          <a:solidFill>
            <a:srgbClr val="DDDDDD"/>
          </a:solidFill>
          <a:ln w="12700">
            <a:solidFill>
              <a:schemeClr val="tx1"/>
            </a:solidFill>
            <a:round/>
            <a:headEnd/>
            <a:tailEnd/>
          </a:ln>
          <a:effectLst>
            <a:outerShdw dist="107763" dir="2700000" algn="ctr" rotWithShape="0">
              <a:schemeClr val="bg2"/>
            </a:outerShdw>
          </a:effectLst>
        </p:spPr>
        <p:txBody>
          <a:bodyPr lIns="92075" tIns="46038" rIns="92075" bIns="46038"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defRPr/>
            </a:pPr>
            <a:r>
              <a:rPr lang="en-US" sz="1800" b="1" u="sng" dirty="0" smtClean="0">
                <a:solidFill>
                  <a:srgbClr val="FF0000"/>
                </a:solidFill>
                <a:latin typeface="Arial" charset="0"/>
                <a:ea typeface="+mn-ea"/>
                <a:cs typeface="+mn-cs"/>
              </a:rPr>
              <a:t>FORECAST</a:t>
            </a:r>
          </a:p>
          <a:p>
            <a:pPr algn="ctr" eaLnBrk="0" hangingPunct="0">
              <a:defRPr/>
            </a:pPr>
            <a:r>
              <a:rPr lang="en-US" sz="1800" b="1" dirty="0" smtClean="0">
                <a:latin typeface="Arial" charset="0"/>
                <a:ea typeface="+mn-ea"/>
                <a:cs typeface="+mn-cs"/>
              </a:rPr>
              <a:t>Annual Catch Limit</a:t>
            </a:r>
            <a:endParaRPr lang="en-US" sz="1800" b="1" dirty="0">
              <a:latin typeface="Arial" charset="0"/>
              <a:ea typeface="+mn-ea"/>
              <a:cs typeface="+mn-cs"/>
            </a:endParaRPr>
          </a:p>
        </p:txBody>
      </p:sp>
      <p:sp>
        <p:nvSpPr>
          <p:cNvPr id="10" name="Line 6"/>
          <p:cNvSpPr>
            <a:spLocks noChangeShapeType="1"/>
          </p:cNvSpPr>
          <p:nvPr/>
        </p:nvSpPr>
        <p:spPr bwMode="auto">
          <a:xfrm flipH="1" flipV="1">
            <a:off x="4071938" y="4621476"/>
            <a:ext cx="1681162" cy="381000"/>
          </a:xfrm>
          <a:prstGeom prst="line">
            <a:avLst/>
          </a:prstGeom>
          <a:noFill/>
          <a:ln w="38100">
            <a:solidFill>
              <a:schemeClr val="tx1"/>
            </a:solidFill>
            <a:round/>
            <a:headEnd type="stealth" w="med" len="lg"/>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AutoShape 7"/>
          <p:cNvSpPr>
            <a:spLocks noChangeArrowheads="1"/>
          </p:cNvSpPr>
          <p:nvPr/>
        </p:nvSpPr>
        <p:spPr bwMode="auto">
          <a:xfrm>
            <a:off x="266700" y="1192476"/>
            <a:ext cx="2514600" cy="1295400"/>
          </a:xfrm>
          <a:prstGeom prst="roundRect">
            <a:avLst>
              <a:gd name="adj" fmla="val 16667"/>
            </a:avLst>
          </a:prstGeom>
          <a:solidFill>
            <a:srgbClr val="DDDDDD"/>
          </a:solidFill>
          <a:ln w="9525">
            <a:solidFill>
              <a:schemeClr val="tx1"/>
            </a:solidFill>
            <a:round/>
            <a:headEnd/>
            <a:tailEnd/>
          </a:ln>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800" b="1" u="sng" dirty="0">
                <a:solidFill>
                  <a:srgbClr val="FF0000"/>
                </a:solidFill>
              </a:rPr>
              <a:t>CATCH</a:t>
            </a:r>
          </a:p>
          <a:p>
            <a:pPr algn="ctr" eaLnBrk="0" hangingPunct="0"/>
            <a:r>
              <a:rPr lang="en-US" sz="1600" b="1" cap="all" dirty="0" smtClean="0"/>
              <a:t>Commercial,</a:t>
            </a:r>
          </a:p>
          <a:p>
            <a:pPr algn="ctr" eaLnBrk="0" hangingPunct="0"/>
            <a:r>
              <a:rPr lang="en-US" sz="1600" b="1" cap="all" dirty="0" smtClean="0"/>
              <a:t>Recreational,</a:t>
            </a:r>
          </a:p>
          <a:p>
            <a:pPr algn="ctr" eaLnBrk="0" hangingPunct="0"/>
            <a:r>
              <a:rPr lang="en-US" sz="1600" b="1" cap="all" dirty="0" err="1" smtClean="0"/>
              <a:t>Bycatch</a:t>
            </a:r>
            <a:r>
              <a:rPr lang="en-US" sz="1600" b="1" cap="all" dirty="0" smtClean="0"/>
              <a:t> (Observers)</a:t>
            </a:r>
            <a:endParaRPr lang="en-US" sz="1600" b="1" cap="all" dirty="0"/>
          </a:p>
        </p:txBody>
      </p:sp>
      <p:sp>
        <p:nvSpPr>
          <p:cNvPr id="12" name="AutoShape 8"/>
          <p:cNvSpPr>
            <a:spLocks noChangeArrowheads="1"/>
          </p:cNvSpPr>
          <p:nvPr/>
        </p:nvSpPr>
        <p:spPr bwMode="auto">
          <a:xfrm>
            <a:off x="5448300" y="1205341"/>
            <a:ext cx="2286000" cy="1295400"/>
          </a:xfrm>
          <a:prstGeom prst="roundRect">
            <a:avLst>
              <a:gd name="adj" fmla="val 16667"/>
            </a:avLst>
          </a:prstGeom>
          <a:solidFill>
            <a:srgbClr val="DDDDDD"/>
          </a:solidFill>
          <a:ln w="9525">
            <a:solidFill>
              <a:schemeClr val="tx1"/>
            </a:solidFill>
            <a:round/>
            <a:headEnd/>
            <a:tailEnd/>
          </a:ln>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800" b="1" u="sng" dirty="0">
                <a:solidFill>
                  <a:srgbClr val="FF0000"/>
                </a:solidFill>
              </a:rPr>
              <a:t>BIOLOGY</a:t>
            </a:r>
            <a:endParaRPr lang="en-US" sz="1600" b="1" dirty="0">
              <a:solidFill>
                <a:srgbClr val="FF0000"/>
              </a:solidFill>
            </a:endParaRPr>
          </a:p>
          <a:p>
            <a:pPr algn="ctr" eaLnBrk="0" hangingPunct="0"/>
            <a:r>
              <a:rPr lang="en-US" sz="1600" b="1" dirty="0"/>
              <a:t> </a:t>
            </a:r>
            <a:r>
              <a:rPr lang="en-US" sz="1600" b="1" dirty="0" smtClean="0"/>
              <a:t>AGE, GROWTH</a:t>
            </a:r>
            <a:r>
              <a:rPr lang="en-US" sz="1600" b="1" dirty="0"/>
              <a:t>, </a:t>
            </a:r>
          </a:p>
          <a:p>
            <a:pPr algn="ctr" eaLnBrk="0" hangingPunct="0"/>
            <a:r>
              <a:rPr lang="en-US" sz="1600" b="1" dirty="0"/>
              <a:t> MATURITY</a:t>
            </a:r>
          </a:p>
        </p:txBody>
      </p:sp>
      <p:sp>
        <p:nvSpPr>
          <p:cNvPr id="13" name="AutoShape 9"/>
          <p:cNvSpPr>
            <a:spLocks noChangeArrowheads="1"/>
          </p:cNvSpPr>
          <p:nvPr/>
        </p:nvSpPr>
        <p:spPr bwMode="auto">
          <a:xfrm>
            <a:off x="2852738" y="1192476"/>
            <a:ext cx="2519362" cy="1295400"/>
          </a:xfrm>
          <a:prstGeom prst="roundRect">
            <a:avLst>
              <a:gd name="adj" fmla="val 16667"/>
            </a:avLst>
          </a:prstGeom>
          <a:solidFill>
            <a:srgbClr val="DDDDDD"/>
          </a:solidFill>
          <a:ln w="9525">
            <a:solidFill>
              <a:schemeClr val="tx1"/>
            </a:solidFill>
            <a:round/>
            <a:headEnd/>
            <a:tailEnd/>
          </a:ln>
        </p:spPr>
        <p:txBody>
          <a:bodyPr wrap="square"/>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defRPr/>
            </a:pPr>
            <a:r>
              <a:rPr lang="en-US" sz="1800" b="1" u="sng" dirty="0">
                <a:solidFill>
                  <a:srgbClr val="FF0000"/>
                </a:solidFill>
              </a:rPr>
              <a:t>ABUNDANCE </a:t>
            </a:r>
            <a:endParaRPr lang="en-US" sz="1800" b="1" u="sng" dirty="0" smtClean="0">
              <a:solidFill>
                <a:srgbClr val="FF0000"/>
              </a:solidFill>
            </a:endParaRPr>
          </a:p>
          <a:p>
            <a:pPr algn="ctr" eaLnBrk="0" hangingPunct="0">
              <a:defRPr/>
            </a:pPr>
            <a:r>
              <a:rPr lang="en-US" sz="1600" b="1" dirty="0" smtClean="0"/>
              <a:t>NOAA VESSEL and CHARTER SURVEYS,</a:t>
            </a:r>
          </a:p>
          <a:p>
            <a:pPr algn="ctr" eaLnBrk="0" hangingPunct="0">
              <a:defRPr/>
            </a:pPr>
            <a:r>
              <a:rPr lang="en-US" sz="1600" b="1" dirty="0" smtClean="0"/>
              <a:t>FISHERY CATCH RATE</a:t>
            </a:r>
            <a:endParaRPr lang="en-US" sz="1600" b="1" dirty="0"/>
          </a:p>
        </p:txBody>
      </p:sp>
      <p:sp>
        <p:nvSpPr>
          <p:cNvPr id="14" name="Line 10"/>
          <p:cNvSpPr>
            <a:spLocks noChangeShapeType="1"/>
          </p:cNvSpPr>
          <p:nvPr/>
        </p:nvSpPr>
        <p:spPr bwMode="auto">
          <a:xfrm>
            <a:off x="1638300" y="2487876"/>
            <a:ext cx="2362200" cy="609600"/>
          </a:xfrm>
          <a:prstGeom prst="line">
            <a:avLst/>
          </a:prstGeom>
          <a:noFill/>
          <a:ln w="28575">
            <a:solidFill>
              <a:schemeClr val="tx1"/>
            </a:solidFill>
            <a:round/>
            <a:headEnd/>
            <a:tailEnd type="triangle" w="lg" len="lg"/>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5" name="Line 11"/>
          <p:cNvSpPr>
            <a:spLocks noChangeShapeType="1"/>
          </p:cNvSpPr>
          <p:nvPr/>
        </p:nvSpPr>
        <p:spPr bwMode="auto">
          <a:xfrm flipH="1">
            <a:off x="4000500" y="2487876"/>
            <a:ext cx="0" cy="609600"/>
          </a:xfrm>
          <a:prstGeom prst="line">
            <a:avLst/>
          </a:prstGeom>
          <a:noFill/>
          <a:ln w="28575">
            <a:solidFill>
              <a:schemeClr val="tx1"/>
            </a:solidFill>
            <a:round/>
            <a:headEnd/>
            <a:tailEnd type="triangle" w="lg" len="lg"/>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6" name="Line 12"/>
          <p:cNvSpPr>
            <a:spLocks noChangeShapeType="1"/>
          </p:cNvSpPr>
          <p:nvPr/>
        </p:nvSpPr>
        <p:spPr bwMode="auto">
          <a:xfrm flipH="1">
            <a:off x="4000500" y="2487876"/>
            <a:ext cx="2362200" cy="609600"/>
          </a:xfrm>
          <a:prstGeom prst="line">
            <a:avLst/>
          </a:prstGeom>
          <a:noFill/>
          <a:ln w="28575">
            <a:solidFill>
              <a:schemeClr val="tx1"/>
            </a:solidFill>
            <a:round/>
            <a:headEnd/>
            <a:tailEnd type="triangle" w="lg" len="lg"/>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7" name="AutoShape 13"/>
          <p:cNvSpPr>
            <a:spLocks noChangeArrowheads="1"/>
          </p:cNvSpPr>
          <p:nvPr/>
        </p:nvSpPr>
        <p:spPr bwMode="auto">
          <a:xfrm>
            <a:off x="6819900" y="2640276"/>
            <a:ext cx="2057400" cy="1295400"/>
          </a:xfrm>
          <a:prstGeom prst="roundRect">
            <a:avLst>
              <a:gd name="adj" fmla="val 16667"/>
            </a:avLst>
          </a:prstGeom>
          <a:solidFill>
            <a:srgbClr val="DDDDDD"/>
          </a:solidFill>
          <a:ln w="952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en-US" sz="1400" b="1" u="sng" dirty="0"/>
              <a:t>ADVANCED MODELS</a:t>
            </a:r>
          </a:p>
          <a:p>
            <a:pPr eaLnBrk="0" hangingPunct="0"/>
            <a:r>
              <a:rPr lang="en-US" sz="1400" b="1" dirty="0"/>
              <a:t>  HABITAT</a:t>
            </a:r>
          </a:p>
          <a:p>
            <a:pPr eaLnBrk="0" hangingPunct="0"/>
            <a:r>
              <a:rPr lang="en-US" sz="1400" b="1" dirty="0"/>
              <a:t>  CLIMATE</a:t>
            </a:r>
          </a:p>
          <a:p>
            <a:pPr eaLnBrk="0" hangingPunct="0"/>
            <a:r>
              <a:rPr lang="en-US" sz="1400" b="1" dirty="0"/>
              <a:t>  ECOSYSTEM</a:t>
            </a:r>
          </a:p>
          <a:p>
            <a:pPr eaLnBrk="0" hangingPunct="0"/>
            <a:r>
              <a:rPr lang="en-US" sz="1400" b="1" dirty="0"/>
              <a:t>  MANMADE STRESS</a:t>
            </a:r>
            <a:endParaRPr lang="en-US" sz="1400" b="1" dirty="0">
              <a:latin typeface="Times New Roman" pitchFamily="18" charset="0"/>
            </a:endParaRPr>
          </a:p>
        </p:txBody>
      </p:sp>
      <p:sp>
        <p:nvSpPr>
          <p:cNvPr id="18" name="Line 14"/>
          <p:cNvSpPr>
            <a:spLocks noChangeShapeType="1"/>
          </p:cNvSpPr>
          <p:nvPr/>
        </p:nvSpPr>
        <p:spPr bwMode="auto">
          <a:xfrm flipH="1">
            <a:off x="6362700" y="3249876"/>
            <a:ext cx="457200" cy="436418"/>
          </a:xfrm>
          <a:prstGeom prst="line">
            <a:avLst/>
          </a:prstGeom>
          <a:noFill/>
          <a:ln w="25400">
            <a:solidFill>
              <a:schemeClr val="tx1"/>
            </a:solidFill>
            <a:prstDash val="sysDot"/>
            <a:round/>
            <a:headEnd/>
            <a:tailEnd type="triangle" w="lg" len="lg"/>
          </a:ln>
        </p:spPr>
        <p:txBody>
          <a:bodyPr wrap="square"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9" name="AutoShape 15"/>
          <p:cNvSpPr>
            <a:spLocks noChangeArrowheads="1"/>
          </p:cNvSpPr>
          <p:nvPr/>
        </p:nvSpPr>
        <p:spPr bwMode="auto">
          <a:xfrm>
            <a:off x="6819900" y="4240476"/>
            <a:ext cx="2057400" cy="533400"/>
          </a:xfrm>
          <a:prstGeom prst="roundRect">
            <a:avLst>
              <a:gd name="adj" fmla="val 16667"/>
            </a:avLst>
          </a:prstGeom>
          <a:solidFill>
            <a:srgbClr val="DDDDDD"/>
          </a:solidFill>
          <a:ln w="9525">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r>
              <a:rPr lang="en-US" sz="1400" b="1"/>
              <a:t>SOCIOECONOMICS</a:t>
            </a:r>
            <a:endParaRPr lang="en-US" sz="1400" b="1">
              <a:latin typeface="Times New Roman" pitchFamily="18" charset="0"/>
            </a:endParaRPr>
          </a:p>
        </p:txBody>
      </p:sp>
      <p:sp>
        <p:nvSpPr>
          <p:cNvPr id="20" name="Line 16"/>
          <p:cNvSpPr>
            <a:spLocks noChangeShapeType="1"/>
          </p:cNvSpPr>
          <p:nvPr/>
        </p:nvSpPr>
        <p:spPr bwMode="auto">
          <a:xfrm flipH="1">
            <a:off x="5829300" y="4545276"/>
            <a:ext cx="990600" cy="457200"/>
          </a:xfrm>
          <a:prstGeom prst="line">
            <a:avLst/>
          </a:prstGeom>
          <a:noFill/>
          <a:ln w="25400">
            <a:solidFill>
              <a:schemeClr val="tx1"/>
            </a:solidFill>
            <a:prstDash val="sysDot"/>
            <a:round/>
            <a:headEnd/>
            <a:tailEnd type="triangle" w="lg" len="lg"/>
          </a:ln>
        </p:spPr>
        <p:txBody>
          <a:bodyPr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Tree>
    <p:extLst>
      <p:ext uri="{BB962C8B-B14F-4D97-AF65-F5344CB8AC3E}">
        <p14:creationId xmlns:p14="http://schemas.microsoft.com/office/powerpoint/2010/main" val="23307796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676275"/>
            <a:ext cx="9144000" cy="5437922"/>
          </a:xfrm>
        </p:spPr>
        <p:txBody>
          <a:bodyPr/>
          <a:lstStyle/>
          <a:p>
            <a:pPr marL="457200" indent="-457200" algn="l">
              <a:buFont typeface="Arial" panose="020B0604020202020204" pitchFamily="34" charset="0"/>
              <a:buChar char="•"/>
            </a:pPr>
            <a:r>
              <a:rPr lang="en-US" altLang="en-US" sz="2400" dirty="0" smtClean="0">
                <a:solidFill>
                  <a:schemeClr val="tx1"/>
                </a:solidFill>
              </a:rPr>
              <a:t>Catches</a:t>
            </a:r>
          </a:p>
          <a:p>
            <a:pPr marL="457200" indent="-457200" algn="l">
              <a:buFont typeface="Arial" panose="020B0604020202020204" pitchFamily="34" charset="0"/>
              <a:buChar char="•"/>
            </a:pPr>
            <a:r>
              <a:rPr lang="en-US" altLang="en-US" sz="2400" dirty="0" smtClean="0">
                <a:solidFill>
                  <a:schemeClr val="tx1"/>
                </a:solidFill>
              </a:rPr>
              <a:t>Guesstimate on depletion</a:t>
            </a:r>
          </a:p>
          <a:p>
            <a:pPr marL="457200" indent="-457200" algn="l">
              <a:buFont typeface="Arial" panose="020B0604020202020204" pitchFamily="34" charset="0"/>
              <a:buChar char="•"/>
            </a:pPr>
            <a:r>
              <a:rPr lang="en-US" altLang="en-US" sz="2400" dirty="0" smtClean="0">
                <a:solidFill>
                  <a:schemeClr val="tx1"/>
                </a:solidFill>
              </a:rPr>
              <a:t>Discards</a:t>
            </a:r>
          </a:p>
          <a:p>
            <a:pPr marL="457200" indent="-457200" algn="l">
              <a:buFont typeface="Arial" panose="020B0604020202020204" pitchFamily="34" charset="0"/>
              <a:buChar char="•"/>
            </a:pPr>
            <a:r>
              <a:rPr lang="en-US" altLang="en-US" sz="2400" dirty="0" smtClean="0">
                <a:solidFill>
                  <a:schemeClr val="tx1"/>
                </a:solidFill>
              </a:rPr>
              <a:t>Effort</a:t>
            </a:r>
          </a:p>
          <a:p>
            <a:pPr marL="457200" indent="-457200" algn="l">
              <a:buFont typeface="Arial" panose="020B0604020202020204" pitchFamily="34" charset="0"/>
              <a:buChar char="•"/>
            </a:pPr>
            <a:r>
              <a:rPr lang="en-US" altLang="en-US" sz="2400" dirty="0" smtClean="0">
                <a:solidFill>
                  <a:schemeClr val="tx1"/>
                </a:solidFill>
              </a:rPr>
              <a:t>Indices of abundance (fishery and/or survey)</a:t>
            </a:r>
          </a:p>
          <a:p>
            <a:pPr marL="457200" indent="-457200" algn="l">
              <a:buFont typeface="Arial" panose="020B0604020202020204" pitchFamily="34" charset="0"/>
              <a:buChar char="•"/>
            </a:pPr>
            <a:r>
              <a:rPr lang="en-US" altLang="en-US" sz="2400" dirty="0" smtClean="0">
                <a:solidFill>
                  <a:schemeClr val="tx1"/>
                </a:solidFill>
              </a:rPr>
              <a:t>Absolute abundance</a:t>
            </a:r>
          </a:p>
          <a:p>
            <a:pPr marL="457200" indent="-457200" algn="l">
              <a:buFont typeface="Arial" panose="020B0604020202020204" pitchFamily="34" charset="0"/>
              <a:buChar char="•"/>
            </a:pPr>
            <a:r>
              <a:rPr lang="en-US" altLang="en-US" sz="2400" dirty="0" smtClean="0">
                <a:solidFill>
                  <a:schemeClr val="tx1"/>
                </a:solidFill>
              </a:rPr>
              <a:t>Catch-at-age with ageing error</a:t>
            </a:r>
          </a:p>
          <a:p>
            <a:pPr marL="457200" indent="-457200" algn="l">
              <a:buFont typeface="Arial" panose="020B0604020202020204" pitchFamily="34" charset="0"/>
              <a:buChar char="•"/>
            </a:pPr>
            <a:r>
              <a:rPr lang="en-US" altLang="en-US" sz="2400" dirty="0" smtClean="0">
                <a:solidFill>
                  <a:schemeClr val="tx1"/>
                </a:solidFill>
              </a:rPr>
              <a:t>Catch-at-length</a:t>
            </a:r>
          </a:p>
          <a:p>
            <a:pPr marL="457200" indent="-457200" algn="l">
              <a:buFont typeface="Arial" panose="020B0604020202020204" pitchFamily="34" charset="0"/>
              <a:buChar char="•"/>
            </a:pPr>
            <a:r>
              <a:rPr lang="es-ES" altLang="en-US" sz="2400" dirty="0" err="1" smtClean="0">
                <a:solidFill>
                  <a:schemeClr val="tx1"/>
                </a:solidFill>
              </a:rPr>
              <a:t>Age-conditional-on-length</a:t>
            </a:r>
            <a:endParaRPr lang="es-ES" altLang="en-US" sz="2400" dirty="0" smtClean="0">
              <a:solidFill>
                <a:schemeClr val="tx1"/>
              </a:solidFill>
            </a:endParaRPr>
          </a:p>
          <a:p>
            <a:pPr marL="457200" indent="-457200" algn="l">
              <a:buFont typeface="Arial" panose="020B0604020202020204" pitchFamily="34" charset="0"/>
              <a:buChar char="•"/>
            </a:pPr>
            <a:r>
              <a:rPr lang="es-ES" altLang="en-US" sz="2400" dirty="0" err="1" smtClean="0">
                <a:solidFill>
                  <a:schemeClr val="tx1"/>
                </a:solidFill>
              </a:rPr>
              <a:t>Average</a:t>
            </a:r>
            <a:r>
              <a:rPr lang="es-ES" altLang="en-US" sz="2400" dirty="0" smtClean="0">
                <a:solidFill>
                  <a:schemeClr val="tx1"/>
                </a:solidFill>
              </a:rPr>
              <a:t> </a:t>
            </a:r>
            <a:r>
              <a:rPr lang="es-ES" altLang="en-US" sz="2400" dirty="0" err="1" smtClean="0">
                <a:solidFill>
                  <a:schemeClr val="tx1"/>
                </a:solidFill>
              </a:rPr>
              <a:t>length</a:t>
            </a:r>
            <a:r>
              <a:rPr lang="es-ES" altLang="en-US" sz="2400" dirty="0" smtClean="0">
                <a:solidFill>
                  <a:schemeClr val="tx1"/>
                </a:solidFill>
              </a:rPr>
              <a:t>-at-</a:t>
            </a:r>
            <a:r>
              <a:rPr lang="es-ES" altLang="en-US" sz="2400" dirty="0" err="1" smtClean="0">
                <a:solidFill>
                  <a:schemeClr val="tx1"/>
                </a:solidFill>
              </a:rPr>
              <a:t>age</a:t>
            </a:r>
            <a:r>
              <a:rPr lang="es-ES" altLang="en-US" sz="2400" dirty="0" smtClean="0">
                <a:solidFill>
                  <a:schemeClr val="tx1"/>
                </a:solidFill>
              </a:rPr>
              <a:t>, </a:t>
            </a:r>
            <a:r>
              <a:rPr lang="es-ES" altLang="en-US" sz="2400" dirty="0" err="1" smtClean="0">
                <a:solidFill>
                  <a:schemeClr val="tx1"/>
                </a:solidFill>
              </a:rPr>
              <a:t>average</a:t>
            </a:r>
            <a:r>
              <a:rPr lang="es-ES" altLang="en-US" sz="2400" dirty="0" smtClean="0">
                <a:solidFill>
                  <a:schemeClr val="tx1"/>
                </a:solidFill>
              </a:rPr>
              <a:t> </a:t>
            </a:r>
            <a:r>
              <a:rPr lang="es-ES" altLang="en-US" sz="2400" dirty="0" err="1" smtClean="0">
                <a:solidFill>
                  <a:schemeClr val="tx1"/>
                </a:solidFill>
              </a:rPr>
              <a:t>weight</a:t>
            </a:r>
            <a:r>
              <a:rPr lang="es-ES" altLang="en-US" sz="2400" dirty="0" smtClean="0">
                <a:solidFill>
                  <a:schemeClr val="tx1"/>
                </a:solidFill>
              </a:rPr>
              <a:t>-at-</a:t>
            </a:r>
            <a:r>
              <a:rPr lang="es-ES" altLang="en-US" sz="2400" dirty="0" err="1" smtClean="0">
                <a:solidFill>
                  <a:schemeClr val="tx1"/>
                </a:solidFill>
              </a:rPr>
              <a:t>length</a:t>
            </a:r>
            <a:endParaRPr lang="es-ES" altLang="en-US" sz="2400" dirty="0">
              <a:solidFill>
                <a:schemeClr val="tx1"/>
              </a:solidFill>
            </a:endParaRPr>
          </a:p>
          <a:p>
            <a:pPr marL="457200" indent="-457200" algn="l">
              <a:buFont typeface="Arial" panose="020B0604020202020204" pitchFamily="34" charset="0"/>
              <a:buChar char="•"/>
            </a:pPr>
            <a:r>
              <a:rPr lang="es-ES" altLang="en-US" sz="2400" dirty="0" err="1" smtClean="0">
                <a:solidFill>
                  <a:schemeClr val="tx1"/>
                </a:solidFill>
              </a:rPr>
              <a:t>Average</a:t>
            </a:r>
            <a:r>
              <a:rPr lang="es-ES" altLang="en-US" sz="2400" dirty="0" smtClean="0">
                <a:solidFill>
                  <a:schemeClr val="tx1"/>
                </a:solidFill>
              </a:rPr>
              <a:t> </a:t>
            </a:r>
            <a:r>
              <a:rPr lang="es-ES" altLang="en-US" sz="2400" dirty="0" err="1" smtClean="0">
                <a:solidFill>
                  <a:schemeClr val="tx1"/>
                </a:solidFill>
              </a:rPr>
              <a:t>weight</a:t>
            </a:r>
            <a:r>
              <a:rPr lang="es-ES" altLang="en-US" sz="2400" dirty="0" smtClean="0">
                <a:solidFill>
                  <a:schemeClr val="tx1"/>
                </a:solidFill>
              </a:rPr>
              <a:t>, </a:t>
            </a:r>
            <a:r>
              <a:rPr lang="es-ES" altLang="en-US" sz="2400" dirty="0" err="1" smtClean="0">
                <a:solidFill>
                  <a:schemeClr val="tx1"/>
                </a:solidFill>
              </a:rPr>
              <a:t>average</a:t>
            </a:r>
            <a:r>
              <a:rPr lang="es-ES" altLang="en-US" sz="2400" dirty="0" smtClean="0">
                <a:solidFill>
                  <a:schemeClr val="tx1"/>
                </a:solidFill>
              </a:rPr>
              <a:t> </a:t>
            </a:r>
            <a:r>
              <a:rPr lang="es-ES" altLang="en-US" sz="2400" dirty="0" err="1" smtClean="0">
                <a:solidFill>
                  <a:schemeClr val="tx1"/>
                </a:solidFill>
              </a:rPr>
              <a:t>length</a:t>
            </a:r>
            <a:endParaRPr lang="es-ES" altLang="en-US" sz="2400" dirty="0">
              <a:solidFill>
                <a:schemeClr val="tx1"/>
              </a:solidFill>
            </a:endParaRPr>
          </a:p>
          <a:p>
            <a:pPr marL="457200" indent="-457200" algn="l">
              <a:buFont typeface="Arial" panose="020B0604020202020204" pitchFamily="34" charset="0"/>
              <a:buChar char="•"/>
            </a:pPr>
            <a:r>
              <a:rPr lang="es-ES" altLang="en-US" sz="2400" dirty="0" err="1" smtClean="0">
                <a:solidFill>
                  <a:schemeClr val="tx1"/>
                </a:solidFill>
              </a:rPr>
              <a:t>Tagging</a:t>
            </a:r>
            <a:endParaRPr lang="es-ES" altLang="en-US" sz="24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8229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Types of data</a:t>
            </a:r>
            <a:endParaRPr lang="en-US" altLang="en-US" sz="4000" dirty="0">
              <a:solidFill>
                <a:srgbClr val="1E5C90"/>
              </a:solidFill>
            </a:endParaRPr>
          </a:p>
        </p:txBody>
      </p:sp>
    </p:spTree>
    <p:extLst>
      <p:ext uri="{BB962C8B-B14F-4D97-AF65-F5344CB8AC3E}">
        <p14:creationId xmlns:p14="http://schemas.microsoft.com/office/powerpoint/2010/main" val="28102776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4525963"/>
          </a:xfrm>
        </p:spPr>
        <p:txBody>
          <a:bodyPr/>
          <a:lstStyle/>
          <a:p>
            <a:pPr marL="457200" indent="-457200" algn="l">
              <a:buFont typeface="Arial" panose="020B0604020202020204" pitchFamily="34" charset="0"/>
              <a:buChar char="•"/>
            </a:pPr>
            <a:r>
              <a:rPr lang="en-US" altLang="en-US" sz="3200" dirty="0" smtClean="0">
                <a:solidFill>
                  <a:schemeClr val="tx1"/>
                </a:solidFill>
              </a:rPr>
              <a:t>The goal is </a:t>
            </a:r>
            <a:r>
              <a:rPr lang="en-US" altLang="en-US" sz="3200" dirty="0" smtClean="0">
                <a:solidFill>
                  <a:schemeClr val="tx1"/>
                </a:solidFill>
              </a:rPr>
              <a:t>estimate the underlying process from </a:t>
            </a:r>
            <a:r>
              <a:rPr lang="en-US" altLang="en-US" sz="3200" dirty="0" err="1" smtClean="0">
                <a:solidFill>
                  <a:schemeClr val="tx1"/>
                </a:solidFill>
              </a:rPr>
              <a:t>obs</a:t>
            </a:r>
            <a:r>
              <a:rPr lang="en-US" altLang="en-US" sz="3200" dirty="0" smtClean="0">
                <a:solidFill>
                  <a:schemeClr val="tx1"/>
                </a:solidFill>
              </a:rPr>
              <a:t> that have measurement error, and while accepting that process has fluctuations</a:t>
            </a:r>
            <a:endParaRPr lang="en-US" altLang="en-US" sz="3200" dirty="0" smtClean="0">
              <a:solidFill>
                <a:schemeClr val="tx1"/>
              </a:solidFill>
            </a:endParaRPr>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Modeler’s Goal</a:t>
            </a:r>
            <a:endParaRPr lang="en-US" altLang="en-US" sz="4000" dirty="0">
              <a:solidFill>
                <a:srgbClr val="1E5C90"/>
              </a:solidFill>
            </a:endParaRPr>
          </a:p>
        </p:txBody>
      </p:sp>
      <p:sp>
        <p:nvSpPr>
          <p:cNvPr id="5" name="Oval 5"/>
          <p:cNvSpPr>
            <a:spLocks noChangeArrowheads="1"/>
          </p:cNvSpPr>
          <p:nvPr/>
        </p:nvSpPr>
        <p:spPr bwMode="auto">
          <a:xfrm>
            <a:off x="3505200" y="5181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6" name="Text Box 6"/>
          <p:cNvSpPr txBox="1">
            <a:spLocks noChangeArrowheads="1"/>
          </p:cNvSpPr>
          <p:nvPr/>
        </p:nvSpPr>
        <p:spPr bwMode="auto">
          <a:xfrm>
            <a:off x="4544913" y="3078353"/>
            <a:ext cx="1428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dirty="0" smtClean="0"/>
              <a:t>Observation</a:t>
            </a:r>
            <a:endParaRPr lang="en-US" altLang="en-US" sz="1800" dirty="0"/>
          </a:p>
        </p:txBody>
      </p:sp>
      <p:sp>
        <p:nvSpPr>
          <p:cNvPr id="9" name="Freeform 12"/>
          <p:cNvSpPr>
            <a:spLocks/>
          </p:cNvSpPr>
          <p:nvPr/>
        </p:nvSpPr>
        <p:spPr bwMode="auto">
          <a:xfrm>
            <a:off x="2057400" y="3657600"/>
            <a:ext cx="5410200" cy="1447800"/>
          </a:xfrm>
          <a:custGeom>
            <a:avLst/>
            <a:gdLst>
              <a:gd name="T0" fmla="*/ 0 w 3408"/>
              <a:gd name="T1" fmla="*/ 0 h 912"/>
              <a:gd name="T2" fmla="*/ 2147483647 w 3408"/>
              <a:gd name="T3" fmla="*/ 2147483647 h 912"/>
              <a:gd name="T4" fmla="*/ 2147483647 w 3408"/>
              <a:gd name="T5" fmla="*/ 2147483647 h 912"/>
              <a:gd name="T6" fmla="*/ 2147483647 w 3408"/>
              <a:gd name="T7" fmla="*/ 2147483647 h 912"/>
              <a:gd name="T8" fmla="*/ 2147483647 w 3408"/>
              <a:gd name="T9" fmla="*/ 2147483647 h 912"/>
              <a:gd name="T10" fmla="*/ 2147483647 w 3408"/>
              <a:gd name="T11" fmla="*/ 2147483647 h 912"/>
              <a:gd name="T12" fmla="*/ 2147483647 w 3408"/>
              <a:gd name="T13" fmla="*/ 0 h 9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08" h="912">
                <a:moveTo>
                  <a:pt x="0" y="0"/>
                </a:moveTo>
                <a:lnTo>
                  <a:pt x="960" y="912"/>
                </a:lnTo>
                <a:lnTo>
                  <a:pt x="1392" y="720"/>
                </a:lnTo>
                <a:lnTo>
                  <a:pt x="1968" y="912"/>
                </a:lnTo>
                <a:lnTo>
                  <a:pt x="2496" y="96"/>
                </a:lnTo>
                <a:lnTo>
                  <a:pt x="2928" y="768"/>
                </a:lnTo>
                <a:lnTo>
                  <a:pt x="3408" y="0"/>
                </a:lnTo>
              </a:path>
            </a:pathLst>
          </a:cu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Oval 14"/>
          <p:cNvSpPr>
            <a:spLocks noChangeArrowheads="1"/>
          </p:cNvSpPr>
          <p:nvPr/>
        </p:nvSpPr>
        <p:spPr bwMode="auto">
          <a:xfrm>
            <a:off x="4191000" y="4572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1" name="Oval 15"/>
          <p:cNvSpPr>
            <a:spLocks noChangeArrowheads="1"/>
          </p:cNvSpPr>
          <p:nvPr/>
        </p:nvSpPr>
        <p:spPr bwMode="auto">
          <a:xfrm>
            <a:off x="1981200" y="3810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2" name="Oval 16"/>
          <p:cNvSpPr>
            <a:spLocks noChangeArrowheads="1"/>
          </p:cNvSpPr>
          <p:nvPr/>
        </p:nvSpPr>
        <p:spPr bwMode="auto">
          <a:xfrm>
            <a:off x="5105400" y="5257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3" name="Oval 17"/>
          <p:cNvSpPr>
            <a:spLocks noChangeArrowheads="1"/>
          </p:cNvSpPr>
          <p:nvPr/>
        </p:nvSpPr>
        <p:spPr bwMode="auto">
          <a:xfrm>
            <a:off x="5943600" y="3200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4" name="Oval 18"/>
          <p:cNvSpPr>
            <a:spLocks noChangeArrowheads="1"/>
          </p:cNvSpPr>
          <p:nvPr/>
        </p:nvSpPr>
        <p:spPr bwMode="auto">
          <a:xfrm>
            <a:off x="6629400" y="4572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5" name="Oval 19"/>
          <p:cNvSpPr>
            <a:spLocks noChangeArrowheads="1"/>
          </p:cNvSpPr>
          <p:nvPr/>
        </p:nvSpPr>
        <p:spPr bwMode="auto">
          <a:xfrm>
            <a:off x="7391400" y="3276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17" name="Text Box 6"/>
          <p:cNvSpPr txBox="1">
            <a:spLocks noChangeArrowheads="1"/>
          </p:cNvSpPr>
          <p:nvPr/>
        </p:nvSpPr>
        <p:spPr bwMode="auto">
          <a:xfrm>
            <a:off x="7653338" y="3505200"/>
            <a:ext cx="1210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dirty="0" smtClean="0"/>
              <a:t>Prediction</a:t>
            </a:r>
            <a:endParaRPr lang="en-US" altLang="en-US" sz="1800" dirty="0"/>
          </a:p>
        </p:txBody>
      </p:sp>
    </p:spTree>
    <p:extLst>
      <p:ext uri="{BB962C8B-B14F-4D97-AF65-F5344CB8AC3E}">
        <p14:creationId xmlns:p14="http://schemas.microsoft.com/office/powerpoint/2010/main" val="192154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914401"/>
            <a:ext cx="9144000" cy="5423338"/>
          </a:xfrm>
        </p:spPr>
        <p:txBody>
          <a:bodyPr/>
          <a:lstStyle/>
          <a:p>
            <a:pPr marL="457200" indent="-457200" algn="l">
              <a:buFont typeface="Arial" panose="020B0604020202020204" pitchFamily="34" charset="0"/>
              <a:buChar char="•"/>
            </a:pPr>
            <a:r>
              <a:rPr lang="en-US" altLang="en-US" sz="2800" dirty="0" smtClean="0">
                <a:solidFill>
                  <a:schemeClr val="tx1"/>
                </a:solidFill>
              </a:rPr>
              <a:t>Long time series of quality catch-at-age and index data are often not available. In response we may:</a:t>
            </a:r>
          </a:p>
          <a:p>
            <a:pPr marL="1200150" lvl="1" indent="-457200">
              <a:buFont typeface="Arial" panose="020B0604020202020204" pitchFamily="34" charset="0"/>
              <a:buChar char="•"/>
            </a:pPr>
            <a:r>
              <a:rPr lang="en-US" altLang="en-US" sz="2800" dirty="0" smtClean="0">
                <a:solidFill>
                  <a:schemeClr val="tx1"/>
                </a:solidFill>
              </a:rPr>
              <a:t>Truncate time series to shorter period; losing contrast</a:t>
            </a:r>
          </a:p>
          <a:p>
            <a:pPr marL="1200150" lvl="1" indent="-457200">
              <a:buFont typeface="Arial" panose="020B0604020202020204" pitchFamily="34" charset="0"/>
              <a:buChar char="•"/>
            </a:pPr>
            <a:r>
              <a:rPr lang="en-US" altLang="en-US" sz="2800" dirty="0" smtClean="0">
                <a:solidFill>
                  <a:schemeClr val="tx1"/>
                </a:solidFill>
              </a:rPr>
              <a:t>Create catch-at-age from inadequate data sources; losing sense of imprecision</a:t>
            </a:r>
          </a:p>
          <a:p>
            <a:pPr marL="1200150" lvl="1" indent="-457200">
              <a:buFont typeface="Arial" panose="020B0604020202020204" pitchFamily="34" charset="0"/>
              <a:buChar char="•"/>
            </a:pPr>
            <a:r>
              <a:rPr lang="en-US" altLang="en-US" sz="2800" dirty="0" smtClean="0">
                <a:solidFill>
                  <a:schemeClr val="tx1"/>
                </a:solidFill>
              </a:rPr>
              <a:t>Switch to biomass dynamics model with simple parameters linked to population r &amp; K</a:t>
            </a:r>
          </a:p>
          <a:p>
            <a:pPr marL="457200" indent="-457200" algn="l">
              <a:buFont typeface="Arial" panose="020B0604020202020204" pitchFamily="34" charset="0"/>
              <a:buChar char="•"/>
            </a:pPr>
            <a:r>
              <a:rPr lang="en-US" altLang="en-US" sz="2800" dirty="0" smtClean="0">
                <a:solidFill>
                  <a:schemeClr val="tx1"/>
                </a:solidFill>
              </a:rPr>
              <a:t>Integrated analysis can:</a:t>
            </a:r>
          </a:p>
          <a:p>
            <a:pPr marL="1200150" lvl="1" indent="-457200">
              <a:buFont typeface="Arial" panose="020B0604020202020204" pitchFamily="34" charset="0"/>
              <a:buChar char="•"/>
            </a:pPr>
            <a:r>
              <a:rPr lang="en-US" altLang="en-US" sz="2800" dirty="0" smtClean="0">
                <a:solidFill>
                  <a:schemeClr val="tx1"/>
                </a:solidFill>
              </a:rPr>
              <a:t>Span data-poor historical periods and current data-rich era</a:t>
            </a:r>
          </a:p>
          <a:p>
            <a:pPr marL="1200150" lvl="1" indent="-457200">
              <a:buFont typeface="Arial" panose="020B0604020202020204" pitchFamily="34" charset="0"/>
              <a:buChar char="•"/>
            </a:pPr>
            <a:r>
              <a:rPr lang="en-US" altLang="en-US" sz="2800" dirty="0" smtClean="0">
                <a:solidFill>
                  <a:schemeClr val="tx1"/>
                </a:solidFill>
              </a:rPr>
              <a:t>Compare its expected values to a wide variety of data types</a:t>
            </a:r>
          </a:p>
          <a:p>
            <a:pPr marL="1200150" lvl="1" indent="-457200">
              <a:buFont typeface="Arial" panose="020B0604020202020204" pitchFamily="34" charset="0"/>
              <a:buChar char="•"/>
            </a:pPr>
            <a:r>
              <a:rPr lang="en-US" altLang="en-US" sz="2800" dirty="0" smtClean="0">
                <a:solidFill>
                  <a:schemeClr val="tx1"/>
                </a:solidFill>
              </a:rPr>
              <a:t>Link to population dynamics through </a:t>
            </a:r>
            <a:r>
              <a:rPr lang="en-US" altLang="en-US" sz="2800" dirty="0" err="1" smtClean="0">
                <a:solidFill>
                  <a:schemeClr val="tx1"/>
                </a:solidFill>
              </a:rPr>
              <a:t>spawner</a:t>
            </a:r>
            <a:r>
              <a:rPr lang="en-US" altLang="en-US" sz="2800" dirty="0" smtClean="0">
                <a:solidFill>
                  <a:schemeClr val="tx1"/>
                </a:solidFill>
              </a:rPr>
              <a:t>-recruitment</a:t>
            </a:r>
            <a:endParaRPr lang="en-US" altLang="en-US" sz="2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Integrated Analysis</a:t>
            </a:r>
            <a:endParaRPr lang="en-US" altLang="en-US" sz="4000" dirty="0">
              <a:solidFill>
                <a:srgbClr val="1E5C90"/>
              </a:solidFill>
            </a:endParaRPr>
          </a:p>
        </p:txBody>
      </p:sp>
    </p:spTree>
    <p:extLst>
      <p:ext uri="{BB962C8B-B14F-4D97-AF65-F5344CB8AC3E}">
        <p14:creationId xmlns:p14="http://schemas.microsoft.com/office/powerpoint/2010/main" val="3675029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033074"/>
            <a:ext cx="9144000" cy="2599919"/>
          </a:xfrm>
        </p:spPr>
        <p:txBody>
          <a:bodyPr/>
          <a:lstStyle/>
          <a:p>
            <a:pPr marL="457200" indent="-457200" algn="l">
              <a:buFont typeface="Arial" panose="020B0604020202020204" pitchFamily="34" charset="0"/>
              <a:buChar char="•"/>
            </a:pPr>
            <a:r>
              <a:rPr lang="en-US" altLang="en-US" sz="2800" dirty="0">
                <a:solidFill>
                  <a:schemeClr val="tx1"/>
                </a:solidFill>
              </a:rPr>
              <a:t>State variables: In the future depend on </a:t>
            </a:r>
            <a:endParaRPr lang="en-US" altLang="en-US" sz="2800" dirty="0" smtClean="0">
              <a:solidFill>
                <a:schemeClr val="tx1"/>
              </a:solidFill>
            </a:endParaRPr>
          </a:p>
          <a:p>
            <a:pPr marL="1200150" lvl="1" indent="-457200">
              <a:buFont typeface="Arial" panose="020B0604020202020204" pitchFamily="34" charset="0"/>
              <a:buChar char="•"/>
            </a:pPr>
            <a:r>
              <a:rPr lang="en-US" altLang="en-US" sz="2800" dirty="0" smtClean="0">
                <a:solidFill>
                  <a:schemeClr val="tx1"/>
                </a:solidFill>
              </a:rPr>
              <a:t>Current state</a:t>
            </a:r>
            <a:endParaRPr lang="en-US" altLang="en-US" sz="2800" dirty="0">
              <a:solidFill>
                <a:schemeClr val="tx1"/>
              </a:solidFill>
            </a:endParaRPr>
          </a:p>
          <a:p>
            <a:pPr marL="1200150" lvl="1" indent="-457200">
              <a:buFont typeface="Arial" panose="020B0604020202020204" pitchFamily="34" charset="0"/>
              <a:buChar char="•"/>
            </a:pPr>
            <a:r>
              <a:rPr lang="en-US" altLang="en-US" sz="2800" dirty="0" smtClean="0">
                <a:solidFill>
                  <a:schemeClr val="tx1"/>
                </a:solidFill>
              </a:rPr>
              <a:t>Parameters</a:t>
            </a:r>
          </a:p>
          <a:p>
            <a:pPr marL="1200150" lvl="1" indent="-457200">
              <a:buFont typeface="Arial" panose="020B0604020202020204" pitchFamily="34" charset="0"/>
              <a:buChar char="•"/>
            </a:pPr>
            <a:r>
              <a:rPr lang="en-US" altLang="en-US" sz="2800" dirty="0" smtClean="0">
                <a:solidFill>
                  <a:schemeClr val="tx1"/>
                </a:solidFill>
              </a:rPr>
              <a:t>Forcing (external shocks)</a:t>
            </a:r>
          </a:p>
          <a:p>
            <a:pPr marL="1200150" lvl="1" indent="-457200">
              <a:buFont typeface="Arial" panose="020B0604020202020204" pitchFamily="34" charset="0"/>
              <a:buChar char="•"/>
            </a:pPr>
            <a:r>
              <a:rPr lang="en-US" altLang="en-US" sz="2800" dirty="0" smtClean="0">
                <a:solidFill>
                  <a:schemeClr val="tx1"/>
                </a:solidFill>
              </a:rPr>
              <a:t>Rules of change (equations)</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Components of population dynamic models</a:t>
            </a:r>
            <a:endParaRPr lang="en-US" altLang="en-US" sz="4000" dirty="0">
              <a:solidFill>
                <a:srgbClr val="1E5C90"/>
              </a:solidFill>
            </a:endParaRPr>
          </a:p>
        </p:txBody>
      </p:sp>
      <p:graphicFrame>
        <p:nvGraphicFramePr>
          <p:cNvPr id="5" name="Object 2"/>
          <p:cNvGraphicFramePr>
            <a:graphicFrameLocks noChangeAspect="1"/>
          </p:cNvGraphicFramePr>
          <p:nvPr>
            <p:extLst/>
          </p:nvPr>
        </p:nvGraphicFramePr>
        <p:xfrm>
          <a:off x="2786063" y="4240928"/>
          <a:ext cx="3740150" cy="852488"/>
        </p:xfrm>
        <a:graphic>
          <a:graphicData uri="http://schemas.openxmlformats.org/presentationml/2006/ole">
            <mc:AlternateContent xmlns:mc="http://schemas.openxmlformats.org/markup-compatibility/2006">
              <mc:Choice xmlns:v="urn:schemas-microsoft-com:vml" Requires="v">
                <p:oleObj spid="_x0000_s2051" name="Equation" r:id="rId3" imgW="1002865" imgH="228501" progId="Equation.DSMT4">
                  <p:embed/>
                </p:oleObj>
              </mc:Choice>
              <mc:Fallback>
                <p:oleObj name="Equation" r:id="rId3" imgW="1002865" imgH="228501"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4240928"/>
                        <a:ext cx="374015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4573037" y="3632993"/>
            <a:ext cx="2148985" cy="461665"/>
          </a:xfrm>
          <a:prstGeom prst="rect">
            <a:avLst/>
          </a:prstGeom>
          <a:noFill/>
        </p:spPr>
        <p:txBody>
          <a:bodyPr wrap="none">
            <a:spAutoFit/>
          </a:bodyPr>
          <a:lstStyle/>
          <a:p>
            <a:pPr algn="ctr" eaLnBrk="0" hangingPunct="0">
              <a:defRPr/>
            </a:pPr>
            <a:r>
              <a:rPr lang="en-US" sz="2400" dirty="0" smtClean="0">
                <a:solidFill>
                  <a:schemeClr val="accent5">
                    <a:lumMod val="50000"/>
                  </a:schemeClr>
                </a:solidFill>
                <a:latin typeface="Calibri" pitchFamily="34" charset="0"/>
                <a:cs typeface="Calibri" pitchFamily="34" charset="0"/>
              </a:rPr>
              <a:t>Rules of change</a:t>
            </a:r>
            <a:endParaRPr lang="en-US" sz="2400" dirty="0">
              <a:solidFill>
                <a:schemeClr val="accent5">
                  <a:lumMod val="50000"/>
                </a:schemeClr>
              </a:solidFill>
              <a:latin typeface="Calibri" pitchFamily="34" charset="0"/>
              <a:cs typeface="Calibri" pitchFamily="34" charset="0"/>
            </a:endParaRPr>
          </a:p>
        </p:txBody>
      </p:sp>
      <p:cxnSp>
        <p:nvCxnSpPr>
          <p:cNvPr id="7" name="Straight Arrow Connector 6"/>
          <p:cNvCxnSpPr/>
          <p:nvPr/>
        </p:nvCxnSpPr>
        <p:spPr bwMode="auto">
          <a:xfrm flipH="1">
            <a:off x="4462463" y="4017309"/>
            <a:ext cx="342900" cy="344487"/>
          </a:xfrm>
          <a:prstGeom prst="straightConnector1">
            <a:avLst/>
          </a:prstGeom>
          <a:solidFill>
            <a:schemeClr val="accent1"/>
          </a:solidFill>
          <a:ln w="25400" cap="flat" cmpd="sng" algn="ctr">
            <a:solidFill>
              <a:schemeClr val="accent5">
                <a:lumMod val="50000"/>
              </a:schemeClr>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a:cxnSpLocks noChangeShapeType="1"/>
          </p:cNvCxnSpPr>
          <p:nvPr/>
        </p:nvCxnSpPr>
        <p:spPr bwMode="auto">
          <a:xfrm flipH="1" flipV="1">
            <a:off x="5443538" y="4770438"/>
            <a:ext cx="442912" cy="874712"/>
          </a:xfrm>
          <a:prstGeom prst="straightConnector1">
            <a:avLst/>
          </a:prstGeom>
          <a:noFill/>
          <a:ln w="25400" algn="ctr">
            <a:solidFill>
              <a:srgbClr val="33CC33"/>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a:spLocks noChangeArrowheads="1"/>
          </p:cNvSpPr>
          <p:nvPr/>
        </p:nvSpPr>
        <p:spPr bwMode="auto">
          <a:xfrm>
            <a:off x="5265888" y="5645150"/>
            <a:ext cx="24317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a:spcBef>
                <a:spcPct val="0"/>
              </a:spcBef>
              <a:buFontTx/>
              <a:buNone/>
            </a:pPr>
            <a:r>
              <a:rPr lang="en-US" altLang="en-US" sz="2400" dirty="0" smtClean="0">
                <a:solidFill>
                  <a:srgbClr val="33CC33"/>
                </a:solidFill>
                <a:latin typeface="Calibri" pitchFamily="34" charset="0"/>
              </a:rPr>
              <a:t>Parameters</a:t>
            </a:r>
          </a:p>
          <a:p>
            <a:pPr algn="ctr">
              <a:spcBef>
                <a:spcPct val="0"/>
              </a:spcBef>
              <a:buFontTx/>
              <a:buNone/>
            </a:pPr>
            <a:r>
              <a:rPr lang="en-US" altLang="en-US" sz="2400" dirty="0" smtClean="0">
                <a:solidFill>
                  <a:srgbClr val="33CC33"/>
                </a:solidFill>
                <a:latin typeface="Calibri" pitchFamily="34" charset="0"/>
              </a:rPr>
              <a:t>(e.g., growth rate)</a:t>
            </a:r>
            <a:endParaRPr lang="en-US" altLang="en-US" sz="2400" dirty="0">
              <a:solidFill>
                <a:srgbClr val="33CC33"/>
              </a:solidFill>
              <a:latin typeface="Calibri" pitchFamily="34" charset="0"/>
            </a:endParaRPr>
          </a:p>
        </p:txBody>
      </p:sp>
      <p:cxnSp>
        <p:nvCxnSpPr>
          <p:cNvPr id="10" name="Straight Arrow Connector 9"/>
          <p:cNvCxnSpPr>
            <a:cxnSpLocks noChangeShapeType="1"/>
          </p:cNvCxnSpPr>
          <p:nvPr/>
        </p:nvCxnSpPr>
        <p:spPr bwMode="auto">
          <a:xfrm flipV="1">
            <a:off x="1666875" y="4724400"/>
            <a:ext cx="1219200" cy="488950"/>
          </a:xfrm>
          <a:prstGeom prst="straightConnector1">
            <a:avLst/>
          </a:prstGeom>
          <a:noFill/>
          <a:ln w="25400" algn="ctr">
            <a:solidFill>
              <a:srgbClr val="0000FF"/>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a:spLocks noChangeArrowheads="1"/>
          </p:cNvSpPr>
          <p:nvPr/>
        </p:nvSpPr>
        <p:spPr bwMode="auto">
          <a:xfrm>
            <a:off x="271463" y="5138738"/>
            <a:ext cx="23069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FontTx/>
              <a:buNone/>
            </a:pPr>
            <a:r>
              <a:rPr lang="en-US" altLang="en-US" sz="2400" dirty="0" smtClean="0">
                <a:solidFill>
                  <a:srgbClr val="0000FF"/>
                </a:solidFill>
                <a:latin typeface="Calibri" pitchFamily="34" charset="0"/>
              </a:rPr>
              <a:t>State variables in</a:t>
            </a:r>
          </a:p>
          <a:p>
            <a:pPr>
              <a:spcBef>
                <a:spcPct val="0"/>
              </a:spcBef>
              <a:buFontTx/>
              <a:buNone/>
            </a:pPr>
            <a:r>
              <a:rPr lang="en-US" altLang="en-US" sz="2400" dirty="0">
                <a:solidFill>
                  <a:srgbClr val="0000FF"/>
                </a:solidFill>
                <a:latin typeface="Calibri" pitchFamily="34" charset="0"/>
              </a:rPr>
              <a:t>n</a:t>
            </a:r>
            <a:r>
              <a:rPr lang="en-US" altLang="en-US" sz="2400" dirty="0" smtClean="0">
                <a:solidFill>
                  <a:srgbClr val="0000FF"/>
                </a:solidFill>
                <a:latin typeface="Calibri" pitchFamily="34" charset="0"/>
              </a:rPr>
              <a:t>ext time period</a:t>
            </a:r>
            <a:endParaRPr lang="en-US" altLang="en-US" sz="2400" dirty="0">
              <a:solidFill>
                <a:srgbClr val="0000FF"/>
              </a:solidFill>
              <a:latin typeface="Calibri" pitchFamily="34" charset="0"/>
            </a:endParaRPr>
          </a:p>
        </p:txBody>
      </p:sp>
      <p:sp>
        <p:nvSpPr>
          <p:cNvPr id="12" name="TextBox 11"/>
          <p:cNvSpPr txBox="1">
            <a:spLocks noChangeArrowheads="1"/>
          </p:cNvSpPr>
          <p:nvPr/>
        </p:nvSpPr>
        <p:spPr bwMode="auto">
          <a:xfrm>
            <a:off x="7205663" y="3906838"/>
            <a:ext cx="181543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FontTx/>
              <a:buNone/>
            </a:pPr>
            <a:r>
              <a:rPr lang="en-US" altLang="en-US" sz="2400" dirty="0" smtClean="0">
                <a:solidFill>
                  <a:srgbClr val="C00000"/>
                </a:solidFill>
                <a:latin typeface="Calibri" pitchFamily="34" charset="0"/>
              </a:rPr>
              <a:t>Forces</a:t>
            </a:r>
            <a:endParaRPr lang="en-US" altLang="en-US" sz="2400" dirty="0">
              <a:solidFill>
                <a:srgbClr val="C00000"/>
              </a:solidFill>
              <a:latin typeface="Calibri" pitchFamily="34" charset="0"/>
            </a:endParaRPr>
          </a:p>
          <a:p>
            <a:pPr>
              <a:spcBef>
                <a:spcPct val="0"/>
              </a:spcBef>
              <a:buFontTx/>
              <a:buNone/>
            </a:pPr>
            <a:r>
              <a:rPr lang="en-US" altLang="en-US" sz="2400" dirty="0">
                <a:solidFill>
                  <a:srgbClr val="C00000"/>
                </a:solidFill>
                <a:latin typeface="Calibri" pitchFamily="34" charset="0"/>
              </a:rPr>
              <a:t>(e.g. </a:t>
            </a:r>
            <a:r>
              <a:rPr lang="en-US" altLang="en-US" sz="2400" dirty="0" smtClean="0">
                <a:solidFill>
                  <a:srgbClr val="C00000"/>
                </a:solidFill>
                <a:latin typeface="Calibri" pitchFamily="34" charset="0"/>
              </a:rPr>
              <a:t>catches,</a:t>
            </a:r>
          </a:p>
          <a:p>
            <a:pPr>
              <a:spcBef>
                <a:spcPct val="0"/>
              </a:spcBef>
              <a:buFontTx/>
              <a:buNone/>
            </a:pPr>
            <a:r>
              <a:rPr lang="en-US" altLang="en-US" sz="2400" dirty="0" smtClean="0">
                <a:solidFill>
                  <a:srgbClr val="C00000"/>
                </a:solidFill>
                <a:latin typeface="Calibri" pitchFamily="34" charset="0"/>
              </a:rPr>
              <a:t> </a:t>
            </a:r>
            <a:r>
              <a:rPr lang="en-US" altLang="en-US" sz="2400" dirty="0" err="1" smtClean="0">
                <a:solidFill>
                  <a:srgbClr val="C00000"/>
                </a:solidFill>
                <a:latin typeface="Calibri" pitchFamily="34" charset="0"/>
              </a:rPr>
              <a:t>env</a:t>
            </a:r>
            <a:r>
              <a:rPr lang="en-US" altLang="en-US" sz="2400" dirty="0" smtClean="0">
                <a:solidFill>
                  <a:srgbClr val="C00000"/>
                </a:solidFill>
                <a:latin typeface="Calibri" pitchFamily="34" charset="0"/>
              </a:rPr>
              <a:t>.)</a:t>
            </a:r>
            <a:endParaRPr lang="en-US" altLang="en-US" sz="2400" dirty="0">
              <a:solidFill>
                <a:srgbClr val="C00000"/>
              </a:solidFill>
              <a:latin typeface="Calibri" pitchFamily="34" charset="0"/>
            </a:endParaRPr>
          </a:p>
        </p:txBody>
      </p:sp>
      <p:cxnSp>
        <p:nvCxnSpPr>
          <p:cNvPr id="13" name="Straight Arrow Connector 12"/>
          <p:cNvCxnSpPr>
            <a:cxnSpLocks noChangeShapeType="1"/>
          </p:cNvCxnSpPr>
          <p:nvPr/>
        </p:nvCxnSpPr>
        <p:spPr bwMode="auto">
          <a:xfrm flipH="1">
            <a:off x="6138863" y="4252913"/>
            <a:ext cx="957262" cy="252412"/>
          </a:xfrm>
          <a:prstGeom prst="straightConnector1">
            <a:avLst/>
          </a:prstGeom>
          <a:noFill/>
          <a:ln w="25400" algn="ctr">
            <a:solidFill>
              <a:srgbClr val="C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4"/>
          <p:cNvSpPr txBox="1">
            <a:spLocks noChangeArrowheads="1"/>
          </p:cNvSpPr>
          <p:nvPr/>
        </p:nvSpPr>
        <p:spPr bwMode="auto">
          <a:xfrm>
            <a:off x="2871788" y="5267325"/>
            <a:ext cx="20790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FontTx/>
              <a:buNone/>
            </a:pPr>
            <a:r>
              <a:rPr lang="en-US" altLang="en-US" sz="2400" dirty="0" smtClean="0">
                <a:solidFill>
                  <a:srgbClr val="0000FF"/>
                </a:solidFill>
                <a:latin typeface="Calibri" pitchFamily="34" charset="0"/>
              </a:rPr>
              <a:t>State variables</a:t>
            </a:r>
          </a:p>
          <a:p>
            <a:pPr>
              <a:spcBef>
                <a:spcPct val="0"/>
              </a:spcBef>
              <a:buFontTx/>
              <a:buNone/>
            </a:pPr>
            <a:r>
              <a:rPr lang="en-US" altLang="en-US" sz="2400" dirty="0" smtClean="0">
                <a:solidFill>
                  <a:srgbClr val="0000FF"/>
                </a:solidFill>
                <a:latin typeface="Calibri" pitchFamily="34" charset="0"/>
              </a:rPr>
              <a:t>(e.g., numbers)</a:t>
            </a:r>
            <a:endParaRPr lang="en-US" altLang="en-US" sz="2400" dirty="0">
              <a:solidFill>
                <a:srgbClr val="0000FF"/>
              </a:solidFill>
              <a:latin typeface="Calibri" pitchFamily="34" charset="0"/>
            </a:endParaRPr>
          </a:p>
        </p:txBody>
      </p:sp>
      <p:cxnSp>
        <p:nvCxnSpPr>
          <p:cNvPr id="15" name="Straight Arrow Connector 15"/>
          <p:cNvCxnSpPr>
            <a:cxnSpLocks noChangeShapeType="1"/>
          </p:cNvCxnSpPr>
          <p:nvPr/>
        </p:nvCxnSpPr>
        <p:spPr bwMode="auto">
          <a:xfrm flipV="1">
            <a:off x="4462463" y="4794250"/>
            <a:ext cx="415925" cy="515938"/>
          </a:xfrm>
          <a:prstGeom prst="straightConnector1">
            <a:avLst/>
          </a:prstGeom>
          <a:noFill/>
          <a:ln w="25400" algn="ctr">
            <a:solidFill>
              <a:srgbClr val="0000FF"/>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842065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422900"/>
          </a:xfrm>
        </p:spPr>
        <p:txBody>
          <a:bodyPr>
            <a:normAutofit fontScale="92500" lnSpcReduction="10000"/>
          </a:bodyPr>
          <a:lstStyle/>
          <a:p>
            <a:pPr marL="457200" indent="-457200" algn="l">
              <a:buFont typeface="Arial" panose="020B0604020202020204" pitchFamily="34" charset="0"/>
              <a:buChar char="•"/>
            </a:pPr>
            <a:r>
              <a:rPr lang="en-US" altLang="en-US" sz="3200" dirty="0">
                <a:solidFill>
                  <a:schemeClr val="tx1"/>
                </a:solidFill>
              </a:rPr>
              <a:t>Observation error (sampling and measurement error)</a:t>
            </a:r>
          </a:p>
          <a:p>
            <a:pPr marL="457200" indent="-457200" algn="l">
              <a:buFont typeface="Arial" panose="020B0604020202020204" pitchFamily="34" charset="0"/>
              <a:buChar char="•"/>
            </a:pPr>
            <a:r>
              <a:rPr lang="en-US" altLang="en-US" sz="3200" dirty="0" smtClean="0">
                <a:solidFill>
                  <a:schemeClr val="tx1"/>
                </a:solidFill>
              </a:rPr>
              <a:t>Process error (dynamics of the resource and the fishery)</a:t>
            </a:r>
          </a:p>
          <a:p>
            <a:pPr marL="457200" indent="-457200" algn="l">
              <a:buFont typeface="Arial" panose="020B0604020202020204" pitchFamily="34" charset="0"/>
              <a:buChar char="•"/>
            </a:pPr>
            <a:r>
              <a:rPr lang="en-US" altLang="en-US" sz="3200" dirty="0">
                <a:solidFill>
                  <a:schemeClr val="tx1"/>
                </a:solidFill>
              </a:rPr>
              <a:t>Model </a:t>
            </a:r>
            <a:r>
              <a:rPr lang="en-US" altLang="en-US" sz="3200" dirty="0" smtClean="0">
                <a:solidFill>
                  <a:schemeClr val="tx1"/>
                </a:solidFill>
              </a:rPr>
              <a:t>error </a:t>
            </a:r>
            <a:r>
              <a:rPr lang="en-US" altLang="en-US" sz="3200" dirty="0">
                <a:solidFill>
                  <a:schemeClr val="tx1"/>
                </a:solidFill>
              </a:rPr>
              <a:t>(model’s ability to capture dynamics)</a:t>
            </a:r>
          </a:p>
          <a:p>
            <a:pPr marL="457200" indent="-457200" algn="l">
              <a:buFont typeface="Arial" panose="020B0604020202020204" pitchFamily="34" charset="0"/>
              <a:buChar char="•"/>
            </a:pPr>
            <a:r>
              <a:rPr lang="en-US" altLang="en-US" sz="3200" dirty="0" smtClean="0">
                <a:solidFill>
                  <a:schemeClr val="tx1"/>
                </a:solidFill>
              </a:rPr>
              <a:t>Structure of the error (error distributions in likelihood)</a:t>
            </a:r>
          </a:p>
          <a:p>
            <a:pPr marL="457200" indent="-457200" algn="l">
              <a:buFont typeface="Arial" panose="020B0604020202020204" pitchFamily="34" charset="0"/>
              <a:buChar char="•"/>
            </a:pPr>
            <a:r>
              <a:rPr lang="en-US" altLang="en-US" sz="3200" dirty="0" smtClean="0">
                <a:solidFill>
                  <a:schemeClr val="tx1"/>
                </a:solidFill>
              </a:rPr>
              <a:t>Estimation error (accuracy of the model parameters)</a:t>
            </a:r>
          </a:p>
          <a:p>
            <a:pPr marL="457200" indent="-457200" algn="l">
              <a:buFont typeface="Arial" panose="020B0604020202020204" pitchFamily="34" charset="0"/>
              <a:buChar char="•"/>
            </a:pPr>
            <a:r>
              <a:rPr lang="en-US" altLang="en-US" sz="3200" dirty="0" smtClean="0">
                <a:solidFill>
                  <a:schemeClr val="tx1"/>
                </a:solidFill>
              </a:rPr>
              <a:t>Implementation error (management differs from intended)</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Sources of </a:t>
            </a:r>
            <a:r>
              <a:rPr lang="en-US" altLang="en-US" sz="4000" dirty="0" smtClean="0">
                <a:solidFill>
                  <a:srgbClr val="1E5C90"/>
                </a:solidFill>
              </a:rPr>
              <a:t>error,  </a:t>
            </a:r>
            <a:r>
              <a:rPr lang="en-US" altLang="en-US" sz="4000" dirty="0">
                <a:solidFill>
                  <a:srgbClr val="1E5C90"/>
                </a:solidFill>
              </a:rPr>
              <a:t>e</a:t>
            </a:r>
            <a:r>
              <a:rPr lang="en-US" altLang="en-US" sz="4000" dirty="0" smtClean="0">
                <a:solidFill>
                  <a:srgbClr val="1E5C90"/>
                </a:solidFill>
              </a:rPr>
              <a:t>.g. uncertainty</a:t>
            </a:r>
            <a:endParaRPr lang="en-US" altLang="en-US" sz="4000" dirty="0">
              <a:solidFill>
                <a:srgbClr val="1E5C90"/>
              </a:solidFill>
            </a:endParaRPr>
          </a:p>
        </p:txBody>
      </p:sp>
    </p:spTree>
    <p:extLst>
      <p:ext uri="{BB962C8B-B14F-4D97-AF65-F5344CB8AC3E}">
        <p14:creationId xmlns:p14="http://schemas.microsoft.com/office/powerpoint/2010/main" val="3491236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008992"/>
            <a:ext cx="9144000" cy="5344511"/>
          </a:xfrm>
        </p:spPr>
        <p:txBody>
          <a:bodyPr/>
          <a:lstStyle/>
          <a:p>
            <a:pPr marL="457200" indent="-457200" algn="l">
              <a:buFont typeface="Arial" panose="020B0604020202020204" pitchFamily="34" charset="0"/>
              <a:buChar char="•"/>
            </a:pPr>
            <a:r>
              <a:rPr lang="en-US" altLang="en-US" sz="2800" dirty="0" smtClean="0">
                <a:solidFill>
                  <a:schemeClr val="tx1"/>
                </a:solidFill>
              </a:rPr>
              <a:t>Estimation of parameters</a:t>
            </a:r>
          </a:p>
          <a:p>
            <a:pPr marL="1200150" lvl="1" indent="-457200">
              <a:buFont typeface="Arial" panose="020B0604020202020204" pitchFamily="34" charset="0"/>
              <a:buChar char="•"/>
            </a:pPr>
            <a:r>
              <a:rPr lang="en-US" altLang="en-US" sz="2400" dirty="0" smtClean="0">
                <a:solidFill>
                  <a:schemeClr val="tx1"/>
                </a:solidFill>
              </a:rPr>
              <a:t>Moments</a:t>
            </a:r>
          </a:p>
          <a:p>
            <a:pPr marL="1200150" lvl="1" indent="-457200">
              <a:buFont typeface="Arial" panose="020B0604020202020204" pitchFamily="34" charset="0"/>
              <a:buChar char="•"/>
            </a:pPr>
            <a:r>
              <a:rPr lang="en-US" altLang="en-US" sz="2400" dirty="0" smtClean="0">
                <a:solidFill>
                  <a:schemeClr val="tx1"/>
                </a:solidFill>
              </a:rPr>
              <a:t>Least squares</a:t>
            </a:r>
          </a:p>
          <a:p>
            <a:pPr marL="1200150" lvl="1" indent="-457200">
              <a:buFont typeface="Arial" panose="020B0604020202020204" pitchFamily="34" charset="0"/>
              <a:buChar char="•"/>
            </a:pPr>
            <a:r>
              <a:rPr lang="en-US" altLang="en-US" sz="2400" dirty="0" smtClean="0">
                <a:solidFill>
                  <a:schemeClr val="tx1"/>
                </a:solidFill>
              </a:rPr>
              <a:t>Maximum Likelihood (MLE)</a:t>
            </a:r>
          </a:p>
          <a:p>
            <a:pPr marL="1200150" lvl="1" indent="-457200">
              <a:buFont typeface="Arial" panose="020B0604020202020204" pitchFamily="34" charset="0"/>
              <a:buChar char="•"/>
            </a:pPr>
            <a:r>
              <a:rPr lang="en-US" altLang="en-US" sz="2400" dirty="0" smtClean="0">
                <a:solidFill>
                  <a:schemeClr val="tx1"/>
                </a:solidFill>
              </a:rPr>
              <a:t>Bayesian (MCMC)</a:t>
            </a:r>
            <a:endParaRPr lang="en-US" altLang="en-US" sz="2400" dirty="0">
              <a:solidFill>
                <a:schemeClr val="tx1"/>
              </a:solidFill>
            </a:endParaRPr>
          </a:p>
          <a:p>
            <a:pPr marL="457200" indent="-457200" algn="l">
              <a:buFont typeface="Arial" panose="020B0604020202020204" pitchFamily="34" charset="0"/>
              <a:buChar char="•"/>
            </a:pPr>
            <a:r>
              <a:rPr lang="en-US" altLang="en-US" sz="2800" dirty="0" smtClean="0">
                <a:solidFill>
                  <a:schemeClr val="tx1"/>
                </a:solidFill>
              </a:rPr>
              <a:t>Estimation of uncertainty</a:t>
            </a:r>
          </a:p>
          <a:p>
            <a:pPr marL="1200150" lvl="1" indent="-457200">
              <a:buFont typeface="Arial" panose="020B0604020202020204" pitchFamily="34" charset="0"/>
              <a:buChar char="•"/>
            </a:pPr>
            <a:r>
              <a:rPr lang="en-US" altLang="en-US" sz="2400" dirty="0" smtClean="0">
                <a:solidFill>
                  <a:schemeClr val="tx1"/>
                </a:solidFill>
              </a:rPr>
              <a:t>Delta method</a:t>
            </a:r>
          </a:p>
          <a:p>
            <a:pPr marL="1200150" lvl="1" indent="-457200">
              <a:buFont typeface="Arial" panose="020B0604020202020204" pitchFamily="34" charset="0"/>
              <a:buChar char="•"/>
            </a:pPr>
            <a:r>
              <a:rPr lang="en-US" altLang="en-US" sz="2400" dirty="0" smtClean="0">
                <a:solidFill>
                  <a:schemeClr val="tx1"/>
                </a:solidFill>
              </a:rPr>
              <a:t>Bootstrap</a:t>
            </a:r>
          </a:p>
          <a:p>
            <a:pPr marL="1200150" lvl="1" indent="-457200">
              <a:buFont typeface="Arial" panose="020B0604020202020204" pitchFamily="34" charset="0"/>
              <a:buChar char="•"/>
            </a:pPr>
            <a:r>
              <a:rPr lang="en-US" altLang="en-US" sz="2400" dirty="0" smtClean="0">
                <a:solidFill>
                  <a:schemeClr val="tx1"/>
                </a:solidFill>
              </a:rPr>
              <a:t>Asymptotic theoretical variance (MLE)</a:t>
            </a:r>
          </a:p>
          <a:p>
            <a:pPr marL="1200150" lvl="1" indent="-457200">
              <a:buFont typeface="Arial" panose="020B0604020202020204" pitchFamily="34" charset="0"/>
              <a:buChar char="•"/>
            </a:pPr>
            <a:r>
              <a:rPr lang="en-US" altLang="en-US" sz="2400" dirty="0" smtClean="0">
                <a:solidFill>
                  <a:schemeClr val="tx1"/>
                </a:solidFill>
              </a:rPr>
              <a:t>Likelihood profile (MLE)</a:t>
            </a:r>
          </a:p>
          <a:p>
            <a:pPr marL="1200150" lvl="1" indent="-457200">
              <a:buFont typeface="Arial" panose="020B0604020202020204" pitchFamily="34" charset="0"/>
              <a:buChar char="•"/>
            </a:pPr>
            <a:r>
              <a:rPr lang="en-US" altLang="en-US" sz="2400" dirty="0" smtClean="0">
                <a:solidFill>
                  <a:schemeClr val="tx1"/>
                </a:solidFill>
              </a:rPr>
              <a:t>Posterior distribution (Bayesian)</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Methods</a:t>
            </a:r>
            <a:endParaRPr lang="en-US" altLang="en-US" sz="4000" dirty="0">
              <a:solidFill>
                <a:srgbClr val="1E5C90"/>
              </a:solidFill>
            </a:endParaRPr>
          </a:p>
        </p:txBody>
      </p:sp>
    </p:spTree>
    <p:extLst>
      <p:ext uri="{BB962C8B-B14F-4D97-AF65-F5344CB8AC3E}">
        <p14:creationId xmlns:p14="http://schemas.microsoft.com/office/powerpoint/2010/main" val="12086088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257362"/>
          </a:xfrm>
        </p:spPr>
        <p:txBody>
          <a:bodyPr/>
          <a:lstStyle/>
          <a:p>
            <a:pPr marL="457200" indent="-457200" algn="l">
              <a:buFont typeface="Arial" panose="020B0604020202020204" pitchFamily="34" charset="0"/>
              <a:buChar char="•"/>
            </a:pPr>
            <a:r>
              <a:rPr lang="en-US" altLang="en-US" sz="3200" dirty="0" smtClean="0">
                <a:solidFill>
                  <a:schemeClr val="tx1"/>
                </a:solidFill>
              </a:rPr>
              <a:t>Should there be random process error?</a:t>
            </a:r>
          </a:p>
          <a:p>
            <a:pPr marL="457200" indent="-457200" algn="l">
              <a:buFont typeface="Arial" panose="020B0604020202020204" pitchFamily="34" charset="0"/>
              <a:buChar char="•"/>
            </a:pPr>
            <a:r>
              <a:rPr lang="en-US" altLang="en-US" sz="3200" dirty="0" smtClean="0">
                <a:solidFill>
                  <a:schemeClr val="tx1"/>
                </a:solidFill>
              </a:rPr>
              <a:t>Deterministic model (no process error)</a:t>
            </a:r>
          </a:p>
          <a:p>
            <a:pPr marL="457200" indent="-457200" algn="l">
              <a:buFont typeface="Arial" panose="020B0604020202020204" pitchFamily="34" charset="0"/>
              <a:buChar char="•"/>
            </a:pPr>
            <a:endParaRPr lang="en-US" altLang="en-US" sz="3200" dirty="0">
              <a:solidFill>
                <a:schemeClr val="tx1"/>
              </a:solidFill>
            </a:endParaRPr>
          </a:p>
          <a:p>
            <a:pPr marL="457200" indent="-457200" algn="l">
              <a:buFont typeface="Arial" panose="020B0604020202020204" pitchFamily="34" charset="0"/>
              <a:buChar char="•"/>
            </a:pPr>
            <a:endParaRPr lang="en-US" altLang="en-US" sz="3200" dirty="0" smtClean="0">
              <a:solidFill>
                <a:schemeClr val="tx1"/>
              </a:solidFill>
            </a:endParaRPr>
          </a:p>
          <a:p>
            <a:pPr marL="457200" indent="-457200" algn="l">
              <a:buFont typeface="Arial" panose="020B0604020202020204" pitchFamily="34" charset="0"/>
              <a:buChar char="•"/>
            </a:pPr>
            <a:r>
              <a:rPr lang="en-US" altLang="en-US" sz="3200" dirty="0" smtClean="0">
                <a:solidFill>
                  <a:schemeClr val="tx1"/>
                </a:solidFill>
              </a:rPr>
              <a:t>Stochastic model (with process error)</a:t>
            </a:r>
          </a:p>
          <a:p>
            <a:pPr marL="457200" indent="-457200" algn="l">
              <a:buFont typeface="Arial" panose="020B0604020202020204" pitchFamily="34" charset="0"/>
              <a:buChar char="•"/>
            </a:pPr>
            <a:endParaRPr lang="en-US" altLang="en-US" sz="3200" dirty="0">
              <a:solidFill>
                <a:schemeClr val="tx1"/>
              </a:solidFill>
            </a:endParaRPr>
          </a:p>
          <a:p>
            <a:pPr marL="457200" indent="-457200" algn="l">
              <a:buFont typeface="Arial" panose="020B0604020202020204" pitchFamily="34" charset="0"/>
              <a:buChar char="•"/>
            </a:pPr>
            <a:endParaRPr lang="en-US" altLang="en-US" dirty="0" smtClean="0">
              <a:solidFill>
                <a:schemeClr val="tx1"/>
              </a:solidFill>
            </a:endParaRPr>
          </a:p>
          <a:p>
            <a:pPr algn="l"/>
            <a:r>
              <a:rPr lang="en-US" altLang="en-US" sz="3200" dirty="0" smtClean="0">
                <a:solidFill>
                  <a:schemeClr val="tx1"/>
                </a:solidFill>
              </a:rPr>
              <a:t>               </a:t>
            </a:r>
            <a:r>
              <a:rPr lang="en-US" altLang="en-US" sz="2800" dirty="0" smtClean="0">
                <a:solidFill>
                  <a:schemeClr val="tx1"/>
                </a:solidFill>
              </a:rPr>
              <a:t>where </a:t>
            </a:r>
            <a:r>
              <a:rPr lang="en-US" altLang="en-US" sz="2800" i="1" dirty="0" err="1" smtClean="0">
                <a:solidFill>
                  <a:schemeClr val="tx1"/>
                </a:solidFill>
              </a:rPr>
              <a:t>w</a:t>
            </a:r>
            <a:r>
              <a:rPr lang="en-US" altLang="en-US" sz="2800" i="1" baseline="-25000" dirty="0" err="1" smtClean="0">
                <a:solidFill>
                  <a:schemeClr val="tx1"/>
                </a:solidFill>
              </a:rPr>
              <a:t>t</a:t>
            </a:r>
            <a:r>
              <a:rPr lang="en-US" altLang="en-US" sz="2800" dirty="0" smtClean="0">
                <a:solidFill>
                  <a:schemeClr val="tx1"/>
                </a:solidFill>
              </a:rPr>
              <a:t> is a random variable </a:t>
            </a:r>
          </a:p>
          <a:p>
            <a:pPr algn="l"/>
            <a:r>
              <a:rPr lang="en-US" altLang="en-US" sz="2800" dirty="0">
                <a:solidFill>
                  <a:schemeClr val="tx1"/>
                </a:solidFill>
              </a:rPr>
              <a:t> </a:t>
            </a:r>
            <a:r>
              <a:rPr lang="en-US" altLang="en-US" sz="2800" dirty="0" smtClean="0">
                <a:solidFill>
                  <a:schemeClr val="tx1"/>
                </a:solidFill>
              </a:rPr>
              <a:t>                (typically a normal distribution)</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Deterministic or stochastic process error</a:t>
            </a:r>
            <a:endParaRPr lang="en-US" altLang="en-US" sz="4000" dirty="0">
              <a:solidFill>
                <a:srgbClr val="1E5C90"/>
              </a:solidFill>
            </a:endParaRPr>
          </a:p>
        </p:txBody>
      </p:sp>
      <p:graphicFrame>
        <p:nvGraphicFramePr>
          <p:cNvPr id="2" name="Object 1"/>
          <p:cNvGraphicFramePr>
            <a:graphicFrameLocks noChangeAspect="1"/>
          </p:cNvGraphicFramePr>
          <p:nvPr>
            <p:extLst/>
          </p:nvPr>
        </p:nvGraphicFramePr>
        <p:xfrm>
          <a:off x="2790481" y="2402914"/>
          <a:ext cx="2822028" cy="777627"/>
        </p:xfrm>
        <a:graphic>
          <a:graphicData uri="http://schemas.openxmlformats.org/presentationml/2006/ole">
            <mc:AlternateContent xmlns:mc="http://schemas.openxmlformats.org/markup-compatibility/2006">
              <mc:Choice xmlns:v="urn:schemas-microsoft-com:vml" Requires="v">
                <p:oleObj spid="_x0000_s3076" name="Equation" r:id="rId3" imgW="1676400" imgH="431800" progId="Equation.DSMT4">
                  <p:embed/>
                </p:oleObj>
              </mc:Choice>
              <mc:Fallback>
                <p:oleObj name="Equation" r:id="rId3" imgW="1676400" imgH="431800" progId="Equation.DSMT4">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0481" y="2402914"/>
                        <a:ext cx="2822028" cy="777627"/>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nvPr>
        </p:nvGraphicFramePr>
        <p:xfrm>
          <a:off x="2659152" y="4191000"/>
          <a:ext cx="3305175" cy="749300"/>
        </p:xfrm>
        <a:graphic>
          <a:graphicData uri="http://schemas.openxmlformats.org/presentationml/2006/ole">
            <mc:AlternateContent xmlns:mc="http://schemas.openxmlformats.org/markup-compatibility/2006">
              <mc:Choice xmlns:v="urn:schemas-microsoft-com:vml" Requires="v">
                <p:oleObj spid="_x0000_s3077" name="Equation" r:id="rId5" imgW="2019300" imgH="457200" progId="Equation.DSMT4">
                  <p:embed/>
                </p:oleObj>
              </mc:Choice>
              <mc:Fallback>
                <p:oleObj name="Equation" r:id="rId5" imgW="2019300" imgH="457200" progId="Equation.DSMT4">
                  <p:embed/>
                  <p:pic>
                    <p:nvPicPr>
                      <p:cNvPr id="3"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9152" y="4191000"/>
                        <a:ext cx="33051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34200" y="1961340"/>
            <a:ext cx="2193925" cy="166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50075" y="3844176"/>
            <a:ext cx="2193925" cy="16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232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4525963"/>
          </a:xfrm>
        </p:spPr>
        <p:txBody>
          <a:bodyPr/>
          <a:lstStyle/>
          <a:p>
            <a:pPr marL="457200" indent="-457200" algn="l">
              <a:buFont typeface="Arial" panose="020B0604020202020204" pitchFamily="34" charset="0"/>
              <a:buChar char="•"/>
            </a:pPr>
            <a:r>
              <a:rPr lang="en-US" altLang="en-US" sz="3200" dirty="0" smtClean="0">
                <a:solidFill>
                  <a:schemeClr val="tx1"/>
                </a:solidFill>
              </a:rPr>
              <a:t>From sampling and measurement error</a:t>
            </a:r>
          </a:p>
          <a:p>
            <a:pPr marL="457200" indent="-457200" algn="l">
              <a:buFont typeface="Arial" panose="020B0604020202020204" pitchFamily="34" charset="0"/>
              <a:buChar char="•"/>
            </a:pPr>
            <a:r>
              <a:rPr lang="en-US" altLang="en-US" sz="3200" dirty="0" smtClean="0">
                <a:solidFill>
                  <a:schemeClr val="tx1"/>
                </a:solidFill>
              </a:rPr>
              <a:t>Individual observation error for each piece of data</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Observation error</a:t>
            </a:r>
            <a:endParaRPr lang="en-US" altLang="en-US" sz="4000" dirty="0">
              <a:solidFill>
                <a:srgbClr val="1E5C90"/>
              </a:solidFill>
            </a:endParaRPr>
          </a:p>
        </p:txBody>
      </p:sp>
    </p:spTree>
    <p:extLst>
      <p:ext uri="{BB962C8B-B14F-4D97-AF65-F5344CB8AC3E}">
        <p14:creationId xmlns:p14="http://schemas.microsoft.com/office/powerpoint/2010/main" val="23938163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4525963"/>
          </a:xfrm>
        </p:spPr>
        <p:txBody>
          <a:bodyPr/>
          <a:lstStyle/>
          <a:p>
            <a:pPr marL="457200" indent="-457200" algn="l">
              <a:buFont typeface="Arial" panose="020B0604020202020204" pitchFamily="34" charset="0"/>
              <a:buChar char="•"/>
            </a:pPr>
            <a:r>
              <a:rPr lang="en-US" altLang="en-US" sz="3200" dirty="0" smtClean="0">
                <a:solidFill>
                  <a:schemeClr val="tx1"/>
                </a:solidFill>
              </a:rPr>
              <a:t>Natural variation (time-specific variation)</a:t>
            </a:r>
          </a:p>
          <a:p>
            <a:pPr marL="457200" indent="-457200" algn="l">
              <a:buFont typeface="Arial" panose="020B0604020202020204" pitchFamily="34" charset="0"/>
              <a:buChar char="•"/>
            </a:pPr>
            <a:r>
              <a:rPr lang="en-US" altLang="en-US" sz="3200" dirty="0" smtClean="0">
                <a:solidFill>
                  <a:schemeClr val="tx1"/>
                </a:solidFill>
              </a:rPr>
              <a:t>Recruitment variability</a:t>
            </a:r>
          </a:p>
          <a:p>
            <a:pPr marL="457200" indent="-457200" algn="l">
              <a:buFont typeface="Arial" panose="020B0604020202020204" pitchFamily="34" charset="0"/>
              <a:buChar char="•"/>
            </a:pPr>
            <a:r>
              <a:rPr lang="en-US" altLang="en-US" sz="3200" dirty="0" smtClean="0">
                <a:solidFill>
                  <a:schemeClr val="tx1"/>
                </a:solidFill>
              </a:rPr>
              <a:t>Natural mortality</a:t>
            </a:r>
          </a:p>
          <a:p>
            <a:pPr marL="457200" indent="-457200" algn="l">
              <a:buFont typeface="Arial" panose="020B0604020202020204" pitchFamily="34" charset="0"/>
              <a:buChar char="•"/>
            </a:pPr>
            <a:r>
              <a:rPr lang="en-US" altLang="en-US" sz="3200" dirty="0" smtClean="0">
                <a:solidFill>
                  <a:schemeClr val="tx1"/>
                </a:solidFill>
              </a:rPr>
              <a:t>Selectivity</a:t>
            </a:r>
          </a:p>
          <a:p>
            <a:pPr marL="457200" indent="-457200" algn="l">
              <a:buFont typeface="Arial" panose="020B0604020202020204" pitchFamily="34" charset="0"/>
              <a:buChar char="•"/>
            </a:pPr>
            <a:r>
              <a:rPr lang="en-US" altLang="en-US" sz="3200" dirty="0" smtClean="0">
                <a:solidFill>
                  <a:schemeClr val="tx1"/>
                </a:solidFill>
              </a:rPr>
              <a:t>Growth</a:t>
            </a:r>
          </a:p>
          <a:p>
            <a:pPr marL="457200" indent="-457200" algn="l">
              <a:buFont typeface="Arial" panose="020B0604020202020204" pitchFamily="34" charset="0"/>
              <a:buChar char="•"/>
            </a:pPr>
            <a:endParaRPr lang="en-US" altLang="en-US" sz="3200" dirty="0" smtClean="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Process error</a:t>
            </a:r>
            <a:endParaRPr lang="en-US" altLang="en-US" sz="4000" dirty="0">
              <a:solidFill>
                <a:srgbClr val="1E5C90"/>
              </a:solidFill>
            </a:endParaRPr>
          </a:p>
        </p:txBody>
      </p:sp>
    </p:spTree>
    <p:extLst>
      <p:ext uri="{BB962C8B-B14F-4D97-AF65-F5344CB8AC3E}">
        <p14:creationId xmlns:p14="http://schemas.microsoft.com/office/powerpoint/2010/main" val="11973814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4525963"/>
          </a:xfrm>
        </p:spPr>
        <p:txBody>
          <a:bodyPr/>
          <a:lstStyle/>
          <a:p>
            <a:pPr marL="457200" indent="-457200" algn="l">
              <a:buFont typeface="Arial" panose="020B0604020202020204" pitchFamily="34" charset="0"/>
              <a:buChar char="•"/>
            </a:pPr>
            <a:r>
              <a:rPr lang="en-US" altLang="en-US" sz="3200" dirty="0" smtClean="0">
                <a:solidFill>
                  <a:schemeClr val="tx1"/>
                </a:solidFill>
              </a:rPr>
              <a:t>All </a:t>
            </a:r>
            <a:r>
              <a:rPr lang="en-US" altLang="en-US" sz="3200" dirty="0">
                <a:solidFill>
                  <a:schemeClr val="tx1"/>
                </a:solidFill>
              </a:rPr>
              <a:t>models are </a:t>
            </a:r>
            <a:r>
              <a:rPr lang="en-US" altLang="en-US" sz="3200" dirty="0" smtClean="0">
                <a:solidFill>
                  <a:schemeClr val="tx1"/>
                </a:solidFill>
              </a:rPr>
              <a:t>simplifications</a:t>
            </a:r>
          </a:p>
          <a:p>
            <a:pPr marL="457200" indent="-457200" algn="l">
              <a:buFont typeface="Arial" panose="020B0604020202020204" pitchFamily="34" charset="0"/>
              <a:buChar char="•"/>
            </a:pPr>
            <a:r>
              <a:rPr lang="en-US" altLang="en-US" sz="3200" dirty="0" smtClean="0">
                <a:solidFill>
                  <a:schemeClr val="tx1"/>
                </a:solidFill>
              </a:rPr>
              <a:t>We may not fully understand the dynamics of the system</a:t>
            </a:r>
            <a:endParaRPr lang="en-US" altLang="en-US" sz="3200" dirty="0">
              <a:solidFill>
                <a:schemeClr val="tx1"/>
              </a:solidFill>
            </a:endParaRPr>
          </a:p>
          <a:p>
            <a:pPr marL="457200" indent="-457200" algn="l">
              <a:buFont typeface="Arial" panose="020B0604020202020204" pitchFamily="34" charset="0"/>
              <a:buChar char="•"/>
            </a:pPr>
            <a:r>
              <a:rPr lang="en-US" altLang="en-US" sz="3200" dirty="0">
                <a:solidFill>
                  <a:schemeClr val="tx1"/>
                </a:solidFill>
              </a:rPr>
              <a:t>There may be important differences between the model and </a:t>
            </a:r>
            <a:r>
              <a:rPr lang="en-US" altLang="en-US" sz="3200" dirty="0" smtClean="0">
                <a:solidFill>
                  <a:schemeClr val="tx1"/>
                </a:solidFill>
              </a:rPr>
              <a:t>reality</a:t>
            </a:r>
            <a:endParaRPr lang="en-US" altLang="en-US" sz="3200" dirty="0">
              <a:solidFill>
                <a:schemeClr val="tx1"/>
              </a:solidFill>
            </a:endParaRPr>
          </a:p>
          <a:p>
            <a:pPr marL="457200" indent="-457200" algn="l">
              <a:buFont typeface="Arial" panose="020B0604020202020204" pitchFamily="34" charset="0"/>
              <a:buChar char="•"/>
            </a:pPr>
            <a:r>
              <a:rPr lang="en-US" altLang="en-US" sz="3200" dirty="0">
                <a:solidFill>
                  <a:schemeClr val="tx1"/>
                </a:solidFill>
              </a:rPr>
              <a:t>It is usually not considered in the stock </a:t>
            </a:r>
            <a:r>
              <a:rPr lang="en-US" altLang="en-US" sz="3200" dirty="0" smtClean="0">
                <a:solidFill>
                  <a:schemeClr val="tx1"/>
                </a:solidFill>
              </a:rPr>
              <a:t>assessment</a:t>
            </a:r>
          </a:p>
          <a:p>
            <a:pPr marL="1200150" lvl="1" indent="-457200">
              <a:buFont typeface="Arial" panose="020B0604020202020204" pitchFamily="34" charset="0"/>
              <a:buChar char="•"/>
            </a:pPr>
            <a:r>
              <a:rPr lang="en-US" altLang="en-US" sz="2800" dirty="0" smtClean="0">
                <a:solidFill>
                  <a:schemeClr val="tx1"/>
                </a:solidFill>
              </a:rPr>
              <a:t>Absorbed </a:t>
            </a:r>
            <a:r>
              <a:rPr lang="en-US" altLang="en-US" sz="2800" dirty="0">
                <a:solidFill>
                  <a:schemeClr val="tx1"/>
                </a:solidFill>
              </a:rPr>
              <a:t>into the process </a:t>
            </a:r>
            <a:r>
              <a:rPr lang="en-US" altLang="en-US" sz="2800" dirty="0" smtClean="0">
                <a:solidFill>
                  <a:schemeClr val="tx1"/>
                </a:solidFill>
              </a:rPr>
              <a:t>and observation error.</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Model error</a:t>
            </a:r>
            <a:endParaRPr lang="en-US" altLang="en-US" sz="4000" dirty="0">
              <a:solidFill>
                <a:srgbClr val="1E5C90"/>
              </a:solidFill>
            </a:endParaRPr>
          </a:p>
        </p:txBody>
      </p:sp>
    </p:spTree>
    <p:extLst>
      <p:ext uri="{BB962C8B-B14F-4D97-AF65-F5344CB8AC3E}">
        <p14:creationId xmlns:p14="http://schemas.microsoft.com/office/powerpoint/2010/main" val="33820213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4525963"/>
          </a:xfrm>
        </p:spPr>
        <p:txBody>
          <a:bodyPr/>
          <a:lstStyle/>
          <a:p>
            <a:pPr marL="457200" indent="-457200" algn="l">
              <a:buFont typeface="Arial" panose="020B0604020202020204" pitchFamily="34" charset="0"/>
              <a:buChar char="•"/>
            </a:pPr>
            <a:r>
              <a:rPr lang="en-US" altLang="en-US" sz="3200" dirty="0" smtClean="0">
                <a:solidFill>
                  <a:schemeClr val="tx1"/>
                </a:solidFill>
              </a:rPr>
              <a:t>Implications due to failure to implement the agreed upon management actions</a:t>
            </a:r>
          </a:p>
          <a:p>
            <a:pPr marL="457200" indent="-457200" algn="l">
              <a:buFont typeface="Arial" panose="020B0604020202020204" pitchFamily="34" charset="0"/>
              <a:buChar char="•"/>
            </a:pPr>
            <a:r>
              <a:rPr lang="en-US" altLang="en-US" sz="3200" dirty="0" smtClean="0">
                <a:solidFill>
                  <a:schemeClr val="tx1"/>
                </a:solidFill>
              </a:rPr>
              <a:t>Important in decision analysis and projections</a:t>
            </a:r>
          </a:p>
          <a:p>
            <a:pPr marL="457200" indent="-457200" algn="l">
              <a:buFont typeface="Arial" panose="020B0604020202020204" pitchFamily="34" charset="0"/>
              <a:buChar char="•"/>
            </a:pPr>
            <a:r>
              <a:rPr lang="en-US" altLang="en-US" sz="3200" dirty="0" smtClean="0">
                <a:solidFill>
                  <a:schemeClr val="tx1"/>
                </a:solidFill>
              </a:rPr>
              <a:t>Often account for this in Management Strategy Evaluation (MSE)</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Implementation error</a:t>
            </a:r>
            <a:endParaRPr lang="en-US" altLang="en-US" sz="4000" dirty="0">
              <a:solidFill>
                <a:srgbClr val="1E5C90"/>
              </a:solidFill>
            </a:endParaRPr>
          </a:p>
        </p:txBody>
      </p:sp>
    </p:spTree>
    <p:extLst>
      <p:ext uri="{BB962C8B-B14F-4D97-AF65-F5344CB8AC3E}">
        <p14:creationId xmlns:p14="http://schemas.microsoft.com/office/powerpoint/2010/main" val="20537543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lstStyle/>
          <a:p>
            <a:pPr marL="457200" indent="-457200" algn="l">
              <a:buFont typeface="Arial" panose="020B0604020202020204" pitchFamily="34" charset="0"/>
              <a:buChar char="•"/>
            </a:pPr>
            <a:r>
              <a:rPr lang="en-US" altLang="en-US" sz="2800" dirty="0" smtClean="0">
                <a:solidFill>
                  <a:schemeClr val="tx1"/>
                </a:solidFill>
              </a:rPr>
              <a:t>Models can assume known observation and/or process error</a:t>
            </a:r>
          </a:p>
          <a:p>
            <a:pPr marL="457200" indent="-457200" algn="l">
              <a:buFont typeface="Arial" panose="020B0604020202020204" pitchFamily="34" charset="0"/>
              <a:buChar char="•"/>
            </a:pPr>
            <a:r>
              <a:rPr lang="en-US" altLang="en-US" sz="2800" dirty="0" smtClean="0">
                <a:solidFill>
                  <a:schemeClr val="tx1"/>
                </a:solidFill>
              </a:rPr>
              <a:t>Observation error models</a:t>
            </a:r>
          </a:p>
          <a:p>
            <a:pPr marL="1200150" lvl="1" indent="-457200">
              <a:buFont typeface="Arial" panose="020B0604020202020204" pitchFamily="34" charset="0"/>
              <a:buChar char="•"/>
            </a:pPr>
            <a:r>
              <a:rPr lang="en-US" altLang="en-US" sz="2400" dirty="0" smtClean="0">
                <a:solidFill>
                  <a:schemeClr val="tx1"/>
                </a:solidFill>
              </a:rPr>
              <a:t>regression</a:t>
            </a:r>
          </a:p>
          <a:p>
            <a:pPr marL="457200" indent="-457200" algn="l">
              <a:buFont typeface="Arial" panose="020B0604020202020204" pitchFamily="34" charset="0"/>
              <a:buChar char="•"/>
            </a:pPr>
            <a:r>
              <a:rPr lang="en-US" altLang="en-US" sz="2800" dirty="0">
                <a:solidFill>
                  <a:schemeClr val="tx1"/>
                </a:solidFill>
              </a:rPr>
              <a:t>Process error models</a:t>
            </a:r>
          </a:p>
          <a:p>
            <a:pPr marL="1200150" lvl="1" indent="-457200">
              <a:buFont typeface="Arial" panose="020B0604020202020204" pitchFamily="34" charset="0"/>
              <a:buChar char="•"/>
            </a:pPr>
            <a:r>
              <a:rPr lang="en-US" altLang="en-US" sz="2400" dirty="0">
                <a:solidFill>
                  <a:schemeClr val="tx1"/>
                </a:solidFill>
              </a:rPr>
              <a:t>assume no or known observation error</a:t>
            </a:r>
            <a:endParaRPr lang="en-US" altLang="en-US" sz="1400" dirty="0">
              <a:solidFill>
                <a:schemeClr val="tx1"/>
              </a:solidFill>
            </a:endParaRPr>
          </a:p>
          <a:p>
            <a:pPr marL="457200" indent="-457200" algn="l">
              <a:buFont typeface="Arial" panose="020B0604020202020204" pitchFamily="34" charset="0"/>
              <a:buChar char="•"/>
            </a:pPr>
            <a:r>
              <a:rPr lang="en-US" altLang="en-US" sz="2800" dirty="0" smtClean="0">
                <a:solidFill>
                  <a:schemeClr val="tx1"/>
                </a:solidFill>
              </a:rPr>
              <a:t>Models with both errors</a:t>
            </a:r>
          </a:p>
          <a:p>
            <a:pPr marL="1200150" lvl="1" indent="-457200">
              <a:buFont typeface="Arial" panose="020B0604020202020204" pitchFamily="34" charset="0"/>
              <a:buChar char="•"/>
            </a:pPr>
            <a:r>
              <a:rPr lang="en-US" altLang="en-US" sz="2400" dirty="0" smtClean="0">
                <a:solidFill>
                  <a:schemeClr val="tx1"/>
                </a:solidFill>
              </a:rPr>
              <a:t>State-space models</a:t>
            </a:r>
          </a:p>
          <a:p>
            <a:pPr marL="1200150" lvl="1" indent="-457200">
              <a:buFont typeface="Arial" panose="020B0604020202020204" pitchFamily="34" charset="0"/>
              <a:buChar char="•"/>
            </a:pPr>
            <a:r>
              <a:rPr lang="en-US" altLang="en-US" sz="2400" dirty="0" smtClean="0">
                <a:solidFill>
                  <a:schemeClr val="tx1"/>
                </a:solidFill>
              </a:rPr>
              <a:t>Integrated analysis models like SS</a:t>
            </a:r>
            <a:endParaRPr lang="en-US" altLang="en-US" sz="24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Model the error</a:t>
            </a:r>
            <a:endParaRPr lang="en-US" altLang="en-US" sz="4000" dirty="0">
              <a:solidFill>
                <a:srgbClr val="1E5C90"/>
              </a:solidFill>
            </a:endParaRPr>
          </a:p>
        </p:txBody>
      </p:sp>
    </p:spTree>
    <p:extLst>
      <p:ext uri="{BB962C8B-B14F-4D97-AF65-F5344CB8AC3E}">
        <p14:creationId xmlns:p14="http://schemas.microsoft.com/office/powerpoint/2010/main" val="18476314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2725" y="0"/>
            <a:ext cx="8474075" cy="838200"/>
          </a:xfrm>
        </p:spPr>
        <p:txBody>
          <a:bodyPr/>
          <a:lstStyle/>
          <a:p>
            <a:pPr eaLnBrk="1" hangingPunct="1"/>
            <a:r>
              <a:rPr lang="en-US" altLang="en-US" smtClean="0"/>
              <a:t>VPA vs. SCAA</a:t>
            </a:r>
          </a:p>
        </p:txBody>
      </p:sp>
      <p:sp>
        <p:nvSpPr>
          <p:cNvPr id="5123" name="Rectangle 4"/>
          <p:cNvSpPr>
            <a:spLocks noGrp="1" noChangeArrowheads="1"/>
          </p:cNvSpPr>
          <p:nvPr>
            <p:ph type="body" sz="half" idx="1"/>
          </p:nvPr>
        </p:nvSpPr>
        <p:spPr>
          <a:xfrm>
            <a:off x="0" y="3962400"/>
            <a:ext cx="4495800" cy="2398713"/>
          </a:xfrm>
        </p:spPr>
        <p:txBody>
          <a:bodyPr/>
          <a:lstStyle/>
          <a:p>
            <a:pPr eaLnBrk="1" hangingPunct="1">
              <a:lnSpc>
                <a:spcPct val="80000"/>
              </a:lnSpc>
            </a:pPr>
            <a:r>
              <a:rPr lang="en-US" altLang="en-US" sz="2400" smtClean="0"/>
              <a:t>Calibrated VPA</a:t>
            </a:r>
          </a:p>
          <a:p>
            <a:pPr lvl="1" eaLnBrk="1" hangingPunct="1">
              <a:lnSpc>
                <a:spcPct val="80000"/>
              </a:lnSpc>
            </a:pPr>
            <a:r>
              <a:rPr lang="en-US" altLang="en-US" sz="2000" smtClean="0">
                <a:solidFill>
                  <a:srgbClr val="D60093"/>
                </a:solidFill>
              </a:rPr>
              <a:t>Estimates abundance of the oldest age and current cohorts </a:t>
            </a:r>
          </a:p>
          <a:p>
            <a:pPr lvl="1" eaLnBrk="1" hangingPunct="1">
              <a:lnSpc>
                <a:spcPct val="80000"/>
              </a:lnSpc>
            </a:pPr>
            <a:r>
              <a:rPr lang="en-US" altLang="en-US" sz="2000" smtClean="0">
                <a:solidFill>
                  <a:srgbClr val="CC0000"/>
                </a:solidFill>
              </a:rPr>
              <a:t>Calculates abundance back in time </a:t>
            </a:r>
          </a:p>
          <a:p>
            <a:pPr lvl="1" eaLnBrk="1" hangingPunct="1">
              <a:lnSpc>
                <a:spcPct val="80000"/>
              </a:lnSpc>
            </a:pPr>
            <a:r>
              <a:rPr lang="en-US" altLang="en-US" sz="2000" smtClean="0"/>
              <a:t>Assumes negligible error in the catch at age</a:t>
            </a:r>
          </a:p>
          <a:p>
            <a:pPr lvl="1" eaLnBrk="1" hangingPunct="1">
              <a:lnSpc>
                <a:spcPct val="80000"/>
              </a:lnSpc>
            </a:pPr>
            <a:r>
              <a:rPr lang="en-US" altLang="en-US" sz="2000" smtClean="0"/>
              <a:t>F-at-age mostly unconstrained</a:t>
            </a:r>
          </a:p>
          <a:p>
            <a:pPr lvl="1" eaLnBrk="1" hangingPunct="1">
              <a:lnSpc>
                <a:spcPct val="80000"/>
              </a:lnSpc>
            </a:pPr>
            <a:endParaRPr lang="en-US" altLang="en-US" sz="2000" smtClean="0"/>
          </a:p>
        </p:txBody>
      </p:sp>
      <p:sp>
        <p:nvSpPr>
          <p:cNvPr id="5124" name="Rectangle 5"/>
          <p:cNvSpPr>
            <a:spLocks noGrp="1" noChangeArrowheads="1"/>
          </p:cNvSpPr>
          <p:nvPr>
            <p:ph type="body" sz="half" idx="2"/>
          </p:nvPr>
        </p:nvSpPr>
        <p:spPr>
          <a:xfrm>
            <a:off x="4495800" y="3962400"/>
            <a:ext cx="4217988" cy="2346325"/>
          </a:xfrm>
        </p:spPr>
        <p:txBody>
          <a:bodyPr/>
          <a:lstStyle/>
          <a:p>
            <a:pPr eaLnBrk="1" hangingPunct="1">
              <a:lnSpc>
                <a:spcPct val="80000"/>
              </a:lnSpc>
            </a:pPr>
            <a:r>
              <a:rPr lang="en-US" altLang="en-US" sz="2400" smtClean="0"/>
              <a:t>SCAA</a:t>
            </a:r>
          </a:p>
          <a:p>
            <a:pPr lvl="1" eaLnBrk="1" hangingPunct="1">
              <a:lnSpc>
                <a:spcPct val="80000"/>
              </a:lnSpc>
            </a:pPr>
            <a:r>
              <a:rPr lang="en-US" altLang="en-US" sz="2000" smtClean="0">
                <a:solidFill>
                  <a:schemeClr val="accent2"/>
                </a:solidFill>
              </a:rPr>
              <a:t>Estimates initial abundance at age, recruitments</a:t>
            </a:r>
            <a:r>
              <a:rPr lang="en-US" altLang="en-US" sz="2000" smtClean="0"/>
              <a:t>, fishing mortality, selectivity</a:t>
            </a:r>
          </a:p>
          <a:p>
            <a:pPr lvl="1" eaLnBrk="1" hangingPunct="1">
              <a:lnSpc>
                <a:spcPct val="80000"/>
              </a:lnSpc>
            </a:pPr>
            <a:r>
              <a:rPr lang="en-US" altLang="en-US" sz="2000" smtClean="0">
                <a:solidFill>
                  <a:srgbClr val="0066FF"/>
                </a:solidFill>
              </a:rPr>
              <a:t>Calculates abundance forward in time</a:t>
            </a:r>
          </a:p>
          <a:p>
            <a:pPr lvl="1" eaLnBrk="1" hangingPunct="1">
              <a:lnSpc>
                <a:spcPct val="80000"/>
              </a:lnSpc>
            </a:pPr>
            <a:r>
              <a:rPr lang="en-US" altLang="en-US" sz="2000" smtClean="0"/>
              <a:t>Allows error in the catch at age</a:t>
            </a:r>
          </a:p>
          <a:p>
            <a:pPr lvl="1" eaLnBrk="1" hangingPunct="1">
              <a:lnSpc>
                <a:spcPct val="80000"/>
              </a:lnSpc>
            </a:pPr>
            <a:endParaRPr lang="en-US" altLang="en-US" sz="2000" smtClean="0"/>
          </a:p>
        </p:txBody>
      </p:sp>
      <p:pic>
        <p:nvPicPr>
          <p:cNvPr id="512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143000"/>
            <a:ext cx="4814888"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Line 8"/>
          <p:cNvSpPr>
            <a:spLocks noChangeShapeType="1"/>
          </p:cNvSpPr>
          <p:nvPr/>
        </p:nvSpPr>
        <p:spPr bwMode="auto">
          <a:xfrm flipH="1" flipV="1">
            <a:off x="2530475" y="2286000"/>
            <a:ext cx="968375" cy="839788"/>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7" name="Line 9"/>
          <p:cNvSpPr>
            <a:spLocks noChangeShapeType="1"/>
          </p:cNvSpPr>
          <p:nvPr/>
        </p:nvSpPr>
        <p:spPr bwMode="auto">
          <a:xfrm flipH="1" flipV="1">
            <a:off x="2822575" y="1130300"/>
            <a:ext cx="1371600" cy="1181100"/>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8" name="Line 10"/>
          <p:cNvSpPr>
            <a:spLocks noChangeShapeType="1"/>
          </p:cNvSpPr>
          <p:nvPr/>
        </p:nvSpPr>
        <p:spPr bwMode="auto">
          <a:xfrm>
            <a:off x="4922838" y="2009775"/>
            <a:ext cx="1435100" cy="1179513"/>
          </a:xfrm>
          <a:prstGeom prst="line">
            <a:avLst/>
          </a:prstGeom>
          <a:noFill/>
          <a:ln w="76200">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9" name="Line 11"/>
          <p:cNvSpPr>
            <a:spLocks noChangeShapeType="1"/>
          </p:cNvSpPr>
          <p:nvPr/>
        </p:nvSpPr>
        <p:spPr bwMode="auto">
          <a:xfrm>
            <a:off x="5468938" y="1055688"/>
            <a:ext cx="1200150" cy="998537"/>
          </a:xfrm>
          <a:prstGeom prst="line">
            <a:avLst/>
          </a:prstGeom>
          <a:noFill/>
          <a:ln w="76200">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Slide Number Placeholder 9"/>
          <p:cNvSpPr>
            <a:spLocks noGrp="1"/>
          </p:cNvSpPr>
          <p:nvPr>
            <p:ph type="sldNum" sz="quarter" idx="12"/>
          </p:nvPr>
        </p:nvSpPr>
        <p:spPr/>
        <p:txBody>
          <a:bodyPr/>
          <a:lstStyle/>
          <a:p>
            <a:pPr>
              <a:defRPr/>
            </a:pPr>
            <a:fld id="{11DEE616-2538-4D73-A902-EED7C917DC11}" type="slidenum">
              <a:rPr lang="en-US"/>
              <a:pPr>
                <a:defRPr/>
              </a:pPr>
              <a:t>39</a:t>
            </a:fld>
            <a:endParaRPr lang="en-US"/>
          </a:p>
        </p:txBody>
      </p:sp>
      <p:sp>
        <p:nvSpPr>
          <p:cNvPr id="1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VPA vs SCAA</a:t>
            </a:r>
            <a:endParaRPr lang="en-US" altLang="en-US" sz="4000" dirty="0">
              <a:solidFill>
                <a:srgbClr val="1E5C90"/>
              </a:solidFill>
            </a:endParaRPr>
          </a:p>
        </p:txBody>
      </p:sp>
    </p:spTree>
    <p:extLst>
      <p:ext uri="{BB962C8B-B14F-4D97-AF65-F5344CB8AC3E}">
        <p14:creationId xmlns:p14="http://schemas.microsoft.com/office/powerpoint/2010/main" val="3240527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t="1929" r="53415"/>
          <a:stretch>
            <a:fillRect/>
          </a:stretch>
        </p:blipFill>
        <p:spPr bwMode="auto">
          <a:xfrm>
            <a:off x="14942" y="1600199"/>
            <a:ext cx="4754880" cy="4432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8" name="Picture 6"/>
          <p:cNvPicPr>
            <a:picLocks noChangeAspect="1" noChangeArrowheads="1"/>
          </p:cNvPicPr>
          <p:nvPr/>
        </p:nvPicPr>
        <p:blipFill>
          <a:blip r:embed="rId2">
            <a:extLst>
              <a:ext uri="{28A0092B-C50C-407E-A947-70E740481C1C}">
                <a14:useLocalDpi xmlns:a14="http://schemas.microsoft.com/office/drawing/2010/main" val="0"/>
              </a:ext>
            </a:extLst>
          </a:blip>
          <a:srcRect l="52081"/>
          <a:stretch>
            <a:fillRect/>
          </a:stretch>
        </p:blipFill>
        <p:spPr bwMode="auto">
          <a:xfrm>
            <a:off x="4645569" y="1916113"/>
            <a:ext cx="4480560" cy="4139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Why Integrated Analysis?</a:t>
            </a:r>
          </a:p>
          <a:p>
            <a:r>
              <a:rPr lang="en-US" altLang="en-US" dirty="0" smtClean="0">
                <a:solidFill>
                  <a:srgbClr val="1E5C90"/>
                </a:solidFill>
              </a:rPr>
              <a:t>Data available only for some years</a:t>
            </a:r>
            <a:endParaRPr lang="en-US" altLang="en-US" dirty="0">
              <a:solidFill>
                <a:srgbClr val="1E5C90"/>
              </a:solidFill>
            </a:endParaRPr>
          </a:p>
        </p:txBody>
      </p:sp>
    </p:spTree>
    <p:extLst>
      <p:ext uri="{BB962C8B-B14F-4D97-AF65-F5344CB8AC3E}">
        <p14:creationId xmlns:p14="http://schemas.microsoft.com/office/powerpoint/2010/main" val="16425854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914401"/>
            <a:ext cx="9144000" cy="5423338"/>
          </a:xfrm>
        </p:spPr>
        <p:txBody>
          <a:bodyPr/>
          <a:lstStyle/>
          <a:p>
            <a:pPr marL="457200" indent="-457200" algn="l">
              <a:buFont typeface="Arial" panose="020B0604020202020204" pitchFamily="34" charset="0"/>
              <a:buChar char="•"/>
            </a:pPr>
            <a:r>
              <a:rPr lang="en-US" altLang="en-US" sz="2800" dirty="0" smtClean="0">
                <a:solidFill>
                  <a:schemeClr val="tx1"/>
                </a:solidFill>
              </a:rPr>
              <a:t>Long time series of quality catch-at-age and index data are often not available. In response we may:</a:t>
            </a:r>
          </a:p>
          <a:p>
            <a:pPr marL="1200150" lvl="1" indent="-457200">
              <a:buFont typeface="Arial" panose="020B0604020202020204" pitchFamily="34" charset="0"/>
              <a:buChar char="•"/>
            </a:pPr>
            <a:r>
              <a:rPr lang="en-US" altLang="en-US" sz="2800" dirty="0" smtClean="0">
                <a:solidFill>
                  <a:schemeClr val="tx1"/>
                </a:solidFill>
              </a:rPr>
              <a:t>Truncate time series to shorter period; losing contrast</a:t>
            </a:r>
          </a:p>
          <a:p>
            <a:pPr marL="1200150" lvl="1" indent="-457200">
              <a:buFont typeface="Arial" panose="020B0604020202020204" pitchFamily="34" charset="0"/>
              <a:buChar char="•"/>
            </a:pPr>
            <a:r>
              <a:rPr lang="en-US" altLang="en-US" sz="2800" dirty="0" smtClean="0">
                <a:solidFill>
                  <a:schemeClr val="tx1"/>
                </a:solidFill>
              </a:rPr>
              <a:t>Create catch-at-age from inadequate data sources; losing sense of imprecision</a:t>
            </a:r>
          </a:p>
          <a:p>
            <a:pPr marL="1200150" lvl="1" indent="-457200">
              <a:buFont typeface="Arial" panose="020B0604020202020204" pitchFamily="34" charset="0"/>
              <a:buChar char="•"/>
            </a:pPr>
            <a:r>
              <a:rPr lang="en-US" altLang="en-US" sz="2800" dirty="0" smtClean="0">
                <a:solidFill>
                  <a:schemeClr val="tx1"/>
                </a:solidFill>
              </a:rPr>
              <a:t>Switch to biomass dynamics model with simple parameters linked to population r &amp; K</a:t>
            </a:r>
          </a:p>
          <a:p>
            <a:pPr marL="457200" indent="-457200" algn="l">
              <a:buFont typeface="Arial" panose="020B0604020202020204" pitchFamily="34" charset="0"/>
              <a:buChar char="•"/>
            </a:pPr>
            <a:r>
              <a:rPr lang="en-US" altLang="en-US" sz="2800" dirty="0" smtClean="0">
                <a:solidFill>
                  <a:schemeClr val="tx1"/>
                </a:solidFill>
              </a:rPr>
              <a:t>Integrated analysis can:</a:t>
            </a:r>
          </a:p>
          <a:p>
            <a:pPr marL="1200150" lvl="1" indent="-457200">
              <a:buFont typeface="Arial" panose="020B0604020202020204" pitchFamily="34" charset="0"/>
              <a:buChar char="•"/>
            </a:pPr>
            <a:r>
              <a:rPr lang="en-US" altLang="en-US" sz="2800" dirty="0" smtClean="0">
                <a:solidFill>
                  <a:schemeClr val="tx1"/>
                </a:solidFill>
              </a:rPr>
              <a:t>Span data-poor historical periods and current data-rich era</a:t>
            </a:r>
          </a:p>
          <a:p>
            <a:pPr marL="1200150" lvl="1" indent="-457200">
              <a:buFont typeface="Arial" panose="020B0604020202020204" pitchFamily="34" charset="0"/>
              <a:buChar char="•"/>
            </a:pPr>
            <a:r>
              <a:rPr lang="en-US" altLang="en-US" sz="2800" dirty="0" smtClean="0">
                <a:solidFill>
                  <a:schemeClr val="tx1"/>
                </a:solidFill>
              </a:rPr>
              <a:t>Compare its expected values to a wide variety of data types</a:t>
            </a:r>
          </a:p>
          <a:p>
            <a:pPr marL="1200150" lvl="1" indent="-457200">
              <a:buFont typeface="Arial" panose="020B0604020202020204" pitchFamily="34" charset="0"/>
              <a:buChar char="•"/>
            </a:pPr>
            <a:r>
              <a:rPr lang="en-US" altLang="en-US" sz="2800" dirty="0" smtClean="0">
                <a:solidFill>
                  <a:schemeClr val="tx1"/>
                </a:solidFill>
              </a:rPr>
              <a:t>Link to population dynamics through </a:t>
            </a:r>
            <a:r>
              <a:rPr lang="en-US" altLang="en-US" sz="2800" dirty="0" err="1" smtClean="0">
                <a:solidFill>
                  <a:schemeClr val="tx1"/>
                </a:solidFill>
              </a:rPr>
              <a:t>spawner</a:t>
            </a:r>
            <a:r>
              <a:rPr lang="en-US" altLang="en-US" sz="2800" dirty="0" smtClean="0">
                <a:solidFill>
                  <a:schemeClr val="tx1"/>
                </a:solidFill>
              </a:rPr>
              <a:t>-recruitment</a:t>
            </a:r>
            <a:endParaRPr lang="en-US" altLang="en-US" sz="2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Integrated Analysis</a:t>
            </a:r>
            <a:endParaRPr lang="en-US" altLang="en-US" sz="4000" dirty="0">
              <a:solidFill>
                <a:srgbClr val="1E5C90"/>
              </a:solidFill>
            </a:endParaRPr>
          </a:p>
        </p:txBody>
      </p:sp>
    </p:spTree>
    <p:extLst>
      <p:ext uri="{BB962C8B-B14F-4D97-AF65-F5344CB8AC3E}">
        <p14:creationId xmlns:p14="http://schemas.microsoft.com/office/powerpoint/2010/main" val="4937384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t="1929" r="53415"/>
          <a:stretch>
            <a:fillRect/>
          </a:stretch>
        </p:blipFill>
        <p:spPr bwMode="auto">
          <a:xfrm>
            <a:off x="14942" y="1600199"/>
            <a:ext cx="4754880" cy="4432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8" name="Picture 6"/>
          <p:cNvPicPr>
            <a:picLocks noChangeAspect="1" noChangeArrowheads="1"/>
          </p:cNvPicPr>
          <p:nvPr/>
        </p:nvPicPr>
        <p:blipFill>
          <a:blip r:embed="rId2">
            <a:extLst>
              <a:ext uri="{28A0092B-C50C-407E-A947-70E740481C1C}">
                <a14:useLocalDpi xmlns:a14="http://schemas.microsoft.com/office/drawing/2010/main" val="0"/>
              </a:ext>
            </a:extLst>
          </a:blip>
          <a:srcRect l="52081"/>
          <a:stretch>
            <a:fillRect/>
          </a:stretch>
        </p:blipFill>
        <p:spPr bwMode="auto">
          <a:xfrm>
            <a:off x="4645569" y="1916113"/>
            <a:ext cx="4480560" cy="4139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Why Integrated Analysis?</a:t>
            </a:r>
          </a:p>
          <a:p>
            <a:r>
              <a:rPr lang="en-US" altLang="en-US" dirty="0" smtClean="0">
                <a:solidFill>
                  <a:srgbClr val="1E5C90"/>
                </a:solidFill>
              </a:rPr>
              <a:t>Data available only for some years</a:t>
            </a:r>
            <a:endParaRPr lang="en-US" altLang="en-US" dirty="0">
              <a:solidFill>
                <a:srgbClr val="1E5C90"/>
              </a:solidFill>
            </a:endParaRPr>
          </a:p>
        </p:txBody>
      </p:sp>
    </p:spTree>
    <p:extLst>
      <p:ext uri="{BB962C8B-B14F-4D97-AF65-F5344CB8AC3E}">
        <p14:creationId xmlns:p14="http://schemas.microsoft.com/office/powerpoint/2010/main" val="116617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914401"/>
            <a:ext cx="9144000" cy="5423338"/>
          </a:xfrm>
        </p:spPr>
        <p:txBody>
          <a:bodyPr/>
          <a:lstStyle/>
          <a:p>
            <a:pPr marL="457200" indent="-457200" algn="l">
              <a:buFont typeface="Arial" panose="020B0604020202020204" pitchFamily="34" charset="0"/>
              <a:buChar char="•"/>
            </a:pPr>
            <a:r>
              <a:rPr lang="en-US" altLang="en-US" sz="2800" dirty="0" smtClean="0">
                <a:solidFill>
                  <a:schemeClr val="tx1"/>
                </a:solidFill>
              </a:rPr>
              <a:t>SCAA is built around the use of fishery catch-at-age</a:t>
            </a:r>
          </a:p>
          <a:p>
            <a:pPr marL="457200" indent="-457200" algn="l">
              <a:buFont typeface="Arial" panose="020B0604020202020204" pitchFamily="34" charset="0"/>
              <a:buChar char="•"/>
            </a:pPr>
            <a:r>
              <a:rPr lang="en-US" altLang="en-US" sz="2800" dirty="0" smtClean="0">
                <a:solidFill>
                  <a:schemeClr val="tx1"/>
                </a:solidFill>
              </a:rPr>
              <a:t>IA is broader and more flexible concept</a:t>
            </a:r>
          </a:p>
          <a:p>
            <a:pPr marL="1200150" lvl="1" indent="-457200">
              <a:buFont typeface="Arial" panose="020B0604020202020204" pitchFamily="34" charset="0"/>
              <a:buChar char="•"/>
            </a:pPr>
            <a:r>
              <a:rPr lang="en-US" altLang="en-US" sz="2400" dirty="0">
                <a:solidFill>
                  <a:schemeClr val="tx1"/>
                </a:solidFill>
              </a:rPr>
              <a:t>Biological characteristics of catch can be represented by size composition, weight composition, or data-free (biomass dynamics model)</a:t>
            </a:r>
          </a:p>
          <a:p>
            <a:pPr marL="1200150" lvl="1" indent="-457200">
              <a:buFont typeface="Arial" panose="020B0604020202020204" pitchFamily="34" charset="0"/>
              <a:buChar char="•"/>
            </a:pPr>
            <a:r>
              <a:rPr lang="en-US" altLang="en-US" sz="2400" dirty="0">
                <a:solidFill>
                  <a:schemeClr val="tx1"/>
                </a:solidFill>
              </a:rPr>
              <a:t>Multiple fleets routinely included</a:t>
            </a:r>
          </a:p>
          <a:p>
            <a:pPr marL="1200150" lvl="1" indent="-457200">
              <a:buFont typeface="Arial" panose="020B0604020202020204" pitchFamily="34" charset="0"/>
              <a:buChar char="•"/>
            </a:pPr>
            <a:r>
              <a:rPr lang="en-US" altLang="en-US" sz="2400" dirty="0">
                <a:solidFill>
                  <a:schemeClr val="tx1"/>
                </a:solidFill>
              </a:rPr>
              <a:t>Predators can be additional sources of mortality</a:t>
            </a:r>
          </a:p>
          <a:p>
            <a:pPr marL="1200150" lvl="1" indent="-457200">
              <a:buFont typeface="Arial" panose="020B0604020202020204" pitchFamily="34" charset="0"/>
              <a:buChar char="•"/>
            </a:pPr>
            <a:r>
              <a:rPr lang="en-US" altLang="en-US" sz="2400" dirty="0">
                <a:solidFill>
                  <a:schemeClr val="tx1"/>
                </a:solidFill>
              </a:rPr>
              <a:t>Alternative information sources (tag-recapture)</a:t>
            </a:r>
          </a:p>
          <a:p>
            <a:pPr marL="1200150" lvl="1" indent="-457200">
              <a:buFont typeface="Arial" panose="020B0604020202020204" pitchFamily="34" charset="0"/>
              <a:buChar char="•"/>
            </a:pPr>
            <a:r>
              <a:rPr lang="en-US" altLang="en-US" sz="2400" dirty="0">
                <a:solidFill>
                  <a:schemeClr val="tx1"/>
                </a:solidFill>
              </a:rPr>
              <a:t>Spatial dynamics and movement</a:t>
            </a:r>
          </a:p>
          <a:p>
            <a:pPr marL="1200150" lvl="1" indent="-457200">
              <a:buFont typeface="Arial" panose="020B0604020202020204" pitchFamily="34" charset="0"/>
              <a:buChar char="•"/>
            </a:pPr>
            <a:r>
              <a:rPr lang="en-US" altLang="en-US" sz="2400" dirty="0">
                <a:solidFill>
                  <a:schemeClr val="tx1"/>
                </a:solidFill>
              </a:rPr>
              <a:t>Less empirical input (such as body </a:t>
            </a:r>
            <a:r>
              <a:rPr lang="en-US" altLang="en-US" sz="2400" dirty="0" err="1">
                <a:solidFill>
                  <a:schemeClr val="tx1"/>
                </a:solidFill>
              </a:rPr>
              <a:t>wt</a:t>
            </a:r>
            <a:r>
              <a:rPr lang="en-US" altLang="en-US" sz="2400" dirty="0">
                <a:solidFill>
                  <a:schemeClr val="tx1"/>
                </a:solidFill>
              </a:rPr>
              <a:t>-at-age)</a:t>
            </a:r>
          </a:p>
          <a:p>
            <a:pPr marL="1200150" lvl="1" indent="-457200">
              <a:buFont typeface="Arial" panose="020B0604020202020204" pitchFamily="34" charset="0"/>
              <a:buChar char="•"/>
            </a:pPr>
            <a:r>
              <a:rPr lang="en-US" altLang="en-US" sz="2400" dirty="0">
                <a:solidFill>
                  <a:schemeClr val="tx1"/>
                </a:solidFill>
              </a:rPr>
              <a:t>More modeling of processes (growth, size-selectivity, ageing imprecision</a:t>
            </a:r>
            <a:r>
              <a:rPr lang="en-US" altLang="en-US" sz="2400" dirty="0" smtClean="0">
                <a:solidFill>
                  <a:schemeClr val="tx1"/>
                </a:solidFill>
              </a:rPr>
              <a:t>) </a:t>
            </a:r>
            <a:endParaRPr lang="en-US" altLang="en-US" sz="24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IA – SCAA Comparison</a:t>
            </a:r>
            <a:endParaRPr lang="en-US" altLang="en-US" sz="4000" dirty="0">
              <a:solidFill>
                <a:srgbClr val="1E5C90"/>
              </a:solidFill>
            </a:endParaRPr>
          </a:p>
        </p:txBody>
      </p:sp>
    </p:spTree>
    <p:extLst>
      <p:ext uri="{BB962C8B-B14F-4D97-AF65-F5344CB8AC3E}">
        <p14:creationId xmlns:p14="http://schemas.microsoft.com/office/powerpoint/2010/main" val="34815742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914401"/>
            <a:ext cx="9144000" cy="5423338"/>
          </a:xfrm>
        </p:spPr>
        <p:txBody>
          <a:bodyPr/>
          <a:lstStyle/>
          <a:p>
            <a:pPr marL="457200" indent="-457200" algn="l">
              <a:buFont typeface="Arial" panose="020B0604020202020204" pitchFamily="34" charset="0"/>
              <a:buChar char="•"/>
            </a:pPr>
            <a:r>
              <a:rPr lang="en-US" altLang="en-US" sz="1800" dirty="0">
                <a:solidFill>
                  <a:schemeClr val="tx1"/>
                </a:solidFill>
              </a:rPr>
              <a:t>Fournier &amp; Archibald (1982) provided explicit consideration of errors and use of auxiliary information. </a:t>
            </a:r>
          </a:p>
          <a:p>
            <a:pPr marL="457200" indent="-457200" algn="l">
              <a:buFont typeface="Arial" panose="020B0604020202020204" pitchFamily="34" charset="0"/>
              <a:buChar char="•"/>
            </a:pPr>
            <a:r>
              <a:rPr lang="en-US" altLang="en-US" sz="1800" dirty="0">
                <a:solidFill>
                  <a:schemeClr val="tx1"/>
                </a:solidFill>
              </a:rPr>
              <a:t>CAGEAN (</a:t>
            </a:r>
            <a:r>
              <a:rPr lang="en-US" altLang="en-US" sz="1800" dirty="0" err="1">
                <a:solidFill>
                  <a:schemeClr val="tx1"/>
                </a:solidFill>
              </a:rPr>
              <a:t>Deriso</a:t>
            </a:r>
            <a:r>
              <a:rPr lang="en-US" altLang="en-US" sz="1800" dirty="0">
                <a:solidFill>
                  <a:schemeClr val="tx1"/>
                </a:solidFill>
              </a:rPr>
              <a:t> et al 1985) - 10s of parameters</a:t>
            </a:r>
          </a:p>
          <a:p>
            <a:pPr marL="457200" indent="-457200" algn="l">
              <a:buFont typeface="Arial" panose="020B0604020202020204" pitchFamily="34" charset="0"/>
              <a:buChar char="•"/>
            </a:pPr>
            <a:r>
              <a:rPr lang="en-US" altLang="en-US" sz="1800" dirty="0">
                <a:solidFill>
                  <a:schemeClr val="tx1"/>
                </a:solidFill>
              </a:rPr>
              <a:t>Stock Synthesis (</a:t>
            </a:r>
            <a:r>
              <a:rPr lang="en-US" altLang="en-US" sz="1800" dirty="0" err="1">
                <a:solidFill>
                  <a:schemeClr val="tx1"/>
                </a:solidFill>
              </a:rPr>
              <a:t>Methot</a:t>
            </a:r>
            <a:r>
              <a:rPr lang="en-US" altLang="en-US" sz="1800" dirty="0">
                <a:solidFill>
                  <a:schemeClr val="tx1"/>
                </a:solidFill>
              </a:rPr>
              <a:t>, 1989) -10s to 100s of parameters; FORTRAN &amp; numerical derivatives</a:t>
            </a:r>
          </a:p>
          <a:p>
            <a:pPr marL="457200" indent="-457200" algn="l">
              <a:buFont typeface="Arial" panose="020B0604020202020204" pitchFamily="34" charset="0"/>
              <a:buChar char="•"/>
            </a:pPr>
            <a:r>
              <a:rPr lang="en-US" altLang="en-US" sz="1800" dirty="0">
                <a:solidFill>
                  <a:schemeClr val="tx1"/>
                </a:solidFill>
              </a:rPr>
              <a:t>AD Model Builder (late 1980s) - Computer software to build your own  IA, 10s to 1000s of parameters.  www.admb-project.org</a:t>
            </a:r>
          </a:p>
          <a:p>
            <a:pPr marL="457200" indent="-457200" algn="l">
              <a:buFont typeface="Arial" panose="020B0604020202020204" pitchFamily="34" charset="0"/>
              <a:buChar char="•"/>
            </a:pPr>
            <a:r>
              <a:rPr lang="en-US" altLang="en-US" sz="1800" dirty="0">
                <a:solidFill>
                  <a:schemeClr val="tx1"/>
                </a:solidFill>
              </a:rPr>
              <a:t>MULTIFAN-CL (1998) - 1000s of parameters (age and size,  tag recapture, movement)</a:t>
            </a:r>
          </a:p>
          <a:p>
            <a:pPr marL="457200" indent="-457200" algn="l">
              <a:buFont typeface="Arial" panose="020B0604020202020204" pitchFamily="34" charset="0"/>
              <a:buChar char="•"/>
            </a:pPr>
            <a:r>
              <a:rPr lang="en-US" altLang="en-US" sz="1800" dirty="0">
                <a:solidFill>
                  <a:schemeClr val="tx1"/>
                </a:solidFill>
              </a:rPr>
              <a:t>ASAP (</a:t>
            </a:r>
            <a:r>
              <a:rPr lang="en-US" altLang="en-US" sz="1800" dirty="0" err="1">
                <a:solidFill>
                  <a:schemeClr val="tx1"/>
                </a:solidFill>
              </a:rPr>
              <a:t>Legault</a:t>
            </a:r>
            <a:r>
              <a:rPr lang="en-US" altLang="en-US" sz="1800" dirty="0">
                <a:solidFill>
                  <a:schemeClr val="tx1"/>
                </a:solidFill>
              </a:rPr>
              <a:t>&amp; </a:t>
            </a:r>
            <a:r>
              <a:rPr lang="en-US" altLang="en-US" sz="1800" dirty="0" err="1">
                <a:solidFill>
                  <a:schemeClr val="tx1"/>
                </a:solidFill>
              </a:rPr>
              <a:t>Restrepo</a:t>
            </a:r>
            <a:r>
              <a:rPr lang="en-US" altLang="en-US" sz="1800" dirty="0">
                <a:solidFill>
                  <a:schemeClr val="tx1"/>
                </a:solidFill>
              </a:rPr>
              <a:t>, 1998). A flexible forward age-structured assessment program.</a:t>
            </a:r>
          </a:p>
          <a:p>
            <a:pPr marL="457200" indent="-457200" algn="l">
              <a:buFont typeface="Arial" panose="020B0604020202020204" pitchFamily="34" charset="0"/>
              <a:buChar char="•"/>
            </a:pPr>
            <a:r>
              <a:rPr lang="en-US" altLang="en-US" sz="1800" dirty="0" err="1">
                <a:solidFill>
                  <a:schemeClr val="tx1"/>
                </a:solidFill>
              </a:rPr>
              <a:t>Coleraine</a:t>
            </a:r>
            <a:r>
              <a:rPr lang="en-US" altLang="en-US" sz="1800" dirty="0">
                <a:solidFill>
                  <a:schemeClr val="tx1"/>
                </a:solidFill>
              </a:rPr>
              <a:t>  (</a:t>
            </a:r>
            <a:r>
              <a:rPr lang="en-US" altLang="en-US" sz="1800" dirty="0" err="1">
                <a:solidFill>
                  <a:schemeClr val="tx1"/>
                </a:solidFill>
              </a:rPr>
              <a:t>Hilborn</a:t>
            </a:r>
            <a:r>
              <a:rPr lang="en-US" altLang="en-US" sz="1800" dirty="0">
                <a:solidFill>
                  <a:schemeClr val="tx1"/>
                </a:solidFill>
              </a:rPr>
              <a:t>, Maunder et al, 2000) – comparable to ASAP</a:t>
            </a:r>
          </a:p>
          <a:p>
            <a:pPr marL="457200" indent="-457200" algn="l">
              <a:buFont typeface="Arial" panose="020B0604020202020204" pitchFamily="34" charset="0"/>
              <a:buChar char="•"/>
            </a:pPr>
            <a:r>
              <a:rPr lang="en-US" altLang="en-US" sz="1800" dirty="0">
                <a:solidFill>
                  <a:schemeClr val="tx1"/>
                </a:solidFill>
              </a:rPr>
              <a:t>CASAL (Bull et. al 2004; New Zealand)  C++ algorithmic stock assessment laboratory); age and size structured, tag recapture, movement</a:t>
            </a:r>
          </a:p>
          <a:p>
            <a:pPr marL="457200" indent="-457200" algn="l">
              <a:buFont typeface="Arial" panose="020B0604020202020204" pitchFamily="34" charset="0"/>
              <a:buChar char="•"/>
            </a:pPr>
            <a:r>
              <a:rPr lang="en-US" altLang="en-US" sz="1800" dirty="0">
                <a:solidFill>
                  <a:schemeClr val="tx1"/>
                </a:solidFill>
              </a:rPr>
              <a:t>GADGET (Begley &amp; Howell, 2004) Globally applicable Area-Disaggregated General Ecosystem Toolbox</a:t>
            </a:r>
          </a:p>
          <a:p>
            <a:pPr marL="457200" indent="-457200" algn="l">
              <a:buFont typeface="Arial" panose="020B0604020202020204" pitchFamily="34" charset="0"/>
              <a:buChar char="•"/>
            </a:pPr>
            <a:r>
              <a:rPr lang="en-US" altLang="en-US" sz="1800" dirty="0">
                <a:solidFill>
                  <a:schemeClr val="tx1"/>
                </a:solidFill>
              </a:rPr>
              <a:t>Stock </a:t>
            </a:r>
            <a:r>
              <a:rPr lang="en-US" altLang="en-US" sz="1800" dirty="0" smtClean="0">
                <a:solidFill>
                  <a:schemeClr val="tx1"/>
                </a:solidFill>
              </a:rPr>
              <a:t>Synthesis </a:t>
            </a:r>
            <a:r>
              <a:rPr lang="en-US" altLang="en-US" sz="1800" dirty="0">
                <a:solidFill>
                  <a:schemeClr val="tx1"/>
                </a:solidFill>
              </a:rPr>
              <a:t>(</a:t>
            </a:r>
            <a:r>
              <a:rPr lang="en-US" altLang="en-US" sz="1800" dirty="0" err="1">
                <a:solidFill>
                  <a:schemeClr val="tx1"/>
                </a:solidFill>
              </a:rPr>
              <a:t>Methot</a:t>
            </a:r>
            <a:r>
              <a:rPr lang="en-US" altLang="en-US" sz="1800" dirty="0">
                <a:solidFill>
                  <a:schemeClr val="tx1"/>
                </a:solidFill>
              </a:rPr>
              <a:t>, </a:t>
            </a:r>
            <a:r>
              <a:rPr lang="en-US" altLang="en-US" sz="1800" dirty="0" smtClean="0">
                <a:solidFill>
                  <a:schemeClr val="tx1"/>
                </a:solidFill>
              </a:rPr>
              <a:t>2005; </a:t>
            </a:r>
            <a:r>
              <a:rPr lang="en-US" altLang="en-US" sz="1800" dirty="0" err="1" smtClean="0">
                <a:solidFill>
                  <a:schemeClr val="tx1"/>
                </a:solidFill>
              </a:rPr>
              <a:t>Methot</a:t>
            </a:r>
            <a:r>
              <a:rPr lang="en-US" altLang="en-US" sz="1800" dirty="0" smtClean="0">
                <a:solidFill>
                  <a:schemeClr val="tx1"/>
                </a:solidFill>
              </a:rPr>
              <a:t> </a:t>
            </a:r>
            <a:r>
              <a:rPr lang="en-US" altLang="en-US" sz="1800" dirty="0">
                <a:solidFill>
                  <a:schemeClr val="tx1"/>
                </a:solidFill>
              </a:rPr>
              <a:t>and Wetzel 2013) – ADMB-based; size &amp; age based model with spatial structure, gender and </a:t>
            </a:r>
            <a:r>
              <a:rPr lang="en-US" altLang="en-US" sz="1800" dirty="0" smtClean="0">
                <a:solidFill>
                  <a:schemeClr val="tx1"/>
                </a:solidFill>
              </a:rPr>
              <a:t>growth-morphs</a:t>
            </a:r>
            <a:endParaRPr lang="en-US" altLang="en-US" sz="1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History of Integrated Analysis</a:t>
            </a:r>
            <a:endParaRPr lang="en-US" altLang="en-US" sz="4000" dirty="0">
              <a:solidFill>
                <a:srgbClr val="1E5C90"/>
              </a:solidFill>
            </a:endParaRPr>
          </a:p>
        </p:txBody>
      </p:sp>
    </p:spTree>
    <p:extLst>
      <p:ext uri="{BB962C8B-B14F-4D97-AF65-F5344CB8AC3E}">
        <p14:creationId xmlns:p14="http://schemas.microsoft.com/office/powerpoint/2010/main" val="15993754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lstStyle/>
          <a:p>
            <a:pPr marL="457200" indent="-457200" algn="l">
              <a:buFont typeface="Arial" panose="020B0604020202020204" pitchFamily="34" charset="0"/>
              <a:buChar char="•"/>
            </a:pPr>
            <a:r>
              <a:rPr lang="en-US" altLang="en-US" sz="3200" dirty="0">
                <a:solidFill>
                  <a:schemeClr val="tx1"/>
                </a:solidFill>
              </a:rPr>
              <a:t>Don’t transform data to meet rigid model structure</a:t>
            </a:r>
          </a:p>
          <a:p>
            <a:pPr marL="457200" indent="-457200" algn="l">
              <a:buFont typeface="Arial" panose="020B0604020202020204" pitchFamily="34" charset="0"/>
              <a:buChar char="•"/>
            </a:pPr>
            <a:r>
              <a:rPr lang="en-US" altLang="en-US" sz="3200" dirty="0">
                <a:solidFill>
                  <a:schemeClr val="tx1"/>
                </a:solidFill>
              </a:rPr>
              <a:t>Do add processes to model to develop expected values for diverse, lightly processed data</a:t>
            </a:r>
          </a:p>
          <a:p>
            <a:pPr marL="1200150" lvl="1" indent="-457200">
              <a:buFont typeface="Arial" panose="020B0604020202020204" pitchFamily="34" charset="0"/>
              <a:buChar char="•"/>
            </a:pPr>
            <a:r>
              <a:rPr lang="en-US" altLang="en-US" sz="2800" dirty="0">
                <a:solidFill>
                  <a:schemeClr val="tx1"/>
                </a:solidFill>
              </a:rPr>
              <a:t>Improves understanding of processes</a:t>
            </a:r>
          </a:p>
          <a:p>
            <a:pPr marL="1200150" lvl="1" indent="-457200">
              <a:buFont typeface="Arial" panose="020B0604020202020204" pitchFamily="34" charset="0"/>
              <a:buChar char="•"/>
            </a:pPr>
            <a:r>
              <a:rPr lang="en-US" altLang="en-US" sz="2800" dirty="0">
                <a:solidFill>
                  <a:schemeClr val="tx1"/>
                </a:solidFill>
              </a:rPr>
              <a:t>Allows simultaneous use of more types of data</a:t>
            </a:r>
          </a:p>
          <a:p>
            <a:pPr marL="1200150" lvl="1" indent="-457200">
              <a:buFont typeface="Arial" panose="020B0604020202020204" pitchFamily="34" charset="0"/>
              <a:buChar char="•"/>
            </a:pPr>
            <a:r>
              <a:rPr lang="en-US" altLang="en-US" sz="2800" dirty="0">
                <a:solidFill>
                  <a:schemeClr val="tx1"/>
                </a:solidFill>
              </a:rPr>
              <a:t>Statistical properties of data are preserved and transferred to variance of final model results</a:t>
            </a:r>
          </a:p>
          <a:p>
            <a:pPr marL="457200" indent="-457200" algn="l">
              <a:buFont typeface="Arial" panose="020B0604020202020204" pitchFamily="34" charset="0"/>
              <a:buChar char="•"/>
            </a:pPr>
            <a:endParaRPr lang="en-US" altLang="en-US" sz="2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Bring model to the data</a:t>
            </a:r>
            <a:endParaRPr lang="en-US" altLang="en-US" sz="4000" dirty="0">
              <a:solidFill>
                <a:srgbClr val="1E5C90"/>
              </a:solidFill>
            </a:endParaRPr>
          </a:p>
        </p:txBody>
      </p:sp>
    </p:spTree>
    <p:extLst>
      <p:ext uri="{BB962C8B-B14F-4D97-AF65-F5344CB8AC3E}">
        <p14:creationId xmlns:p14="http://schemas.microsoft.com/office/powerpoint/2010/main" val="40628881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lstStyle/>
          <a:p>
            <a:pPr marL="457200" indent="-457200" algn="l">
              <a:buFont typeface="Arial" panose="020B0604020202020204" pitchFamily="34" charset="0"/>
              <a:buChar char="•"/>
            </a:pPr>
            <a:r>
              <a:rPr lang="en-US" altLang="en-US" sz="2800" dirty="0" smtClean="0">
                <a:solidFill>
                  <a:schemeClr val="tx1"/>
                </a:solidFill>
              </a:rPr>
              <a:t>Sometimes </a:t>
            </a:r>
            <a:r>
              <a:rPr lang="en-US" altLang="en-US" sz="2800" dirty="0">
                <a:solidFill>
                  <a:schemeClr val="tx1"/>
                </a:solidFill>
              </a:rPr>
              <a:t>we use a sequence of separate analyses:</a:t>
            </a:r>
          </a:p>
          <a:p>
            <a:pPr marL="1257300" lvl="1" indent="-514350">
              <a:buFont typeface="+mj-lt"/>
              <a:buAutoNum type="arabicPeriod"/>
            </a:pPr>
            <a:r>
              <a:rPr lang="en-US" altLang="en-US" sz="2400" dirty="0">
                <a:solidFill>
                  <a:schemeClr val="tx1"/>
                </a:solidFill>
              </a:rPr>
              <a:t>Estimate population abundance time series</a:t>
            </a:r>
          </a:p>
          <a:p>
            <a:pPr marL="1257300" lvl="1" indent="-514350">
              <a:buFont typeface="+mj-lt"/>
              <a:buAutoNum type="arabicPeriod"/>
            </a:pPr>
            <a:r>
              <a:rPr lang="en-US" altLang="en-US" sz="2400" dirty="0">
                <a:solidFill>
                  <a:schemeClr val="tx1"/>
                </a:solidFill>
              </a:rPr>
              <a:t>Calculate benchmark quantities:  target and limit F rates, sometimes based on first fitting </a:t>
            </a:r>
            <a:r>
              <a:rPr lang="en-US" altLang="en-US" sz="2400" dirty="0" err="1">
                <a:solidFill>
                  <a:schemeClr val="tx1"/>
                </a:solidFill>
              </a:rPr>
              <a:t>spawner</a:t>
            </a:r>
            <a:r>
              <a:rPr lang="en-US" altLang="en-US" sz="2400" dirty="0">
                <a:solidFill>
                  <a:schemeClr val="tx1"/>
                </a:solidFill>
              </a:rPr>
              <a:t>-recruitment curve.</a:t>
            </a:r>
          </a:p>
          <a:p>
            <a:pPr marL="1257300" lvl="1" indent="-514350">
              <a:buFont typeface="+mj-lt"/>
              <a:buAutoNum type="arabicPeriod"/>
            </a:pPr>
            <a:r>
              <a:rPr lang="en-US" altLang="en-US" sz="2400" dirty="0">
                <a:solidFill>
                  <a:schemeClr val="tx1"/>
                </a:solidFill>
              </a:rPr>
              <a:t>Forecast future abundance and catch using the target F</a:t>
            </a:r>
          </a:p>
          <a:p>
            <a:pPr marL="457200" indent="-457200" algn="l">
              <a:buFont typeface="Arial" panose="020B0604020202020204" pitchFamily="34" charset="0"/>
              <a:buChar char="•"/>
            </a:pPr>
            <a:r>
              <a:rPr lang="en-US" altLang="en-US" sz="2800" dirty="0">
                <a:solidFill>
                  <a:schemeClr val="tx1"/>
                </a:solidFill>
              </a:rPr>
              <a:t>Integrated Analysis can:</a:t>
            </a:r>
          </a:p>
          <a:p>
            <a:pPr marL="1200150" lvl="1" indent="-457200">
              <a:buFont typeface="Arial" panose="020B0604020202020204" pitchFamily="34" charset="0"/>
              <a:buChar char="•"/>
            </a:pPr>
            <a:r>
              <a:rPr lang="en-US" altLang="en-US" sz="2400" dirty="0">
                <a:solidFill>
                  <a:schemeClr val="tx1"/>
                </a:solidFill>
              </a:rPr>
              <a:t>Bring all steps into one analytical package</a:t>
            </a:r>
          </a:p>
          <a:p>
            <a:pPr marL="1200150" lvl="1" indent="-457200">
              <a:buFont typeface="Arial" panose="020B0604020202020204" pitchFamily="34" charset="0"/>
              <a:buChar char="•"/>
            </a:pPr>
            <a:r>
              <a:rPr lang="en-US" altLang="en-US" sz="2400" dirty="0">
                <a:solidFill>
                  <a:schemeClr val="tx1"/>
                </a:solidFill>
              </a:rPr>
              <a:t>Parameter variance from population estimation gets propagated to quantities in forecast</a:t>
            </a:r>
          </a:p>
          <a:p>
            <a:pPr marL="1200150" lvl="1" indent="-457200">
              <a:buFont typeface="Arial" panose="020B0604020202020204" pitchFamily="34" charset="0"/>
              <a:buChar char="•"/>
            </a:pPr>
            <a:r>
              <a:rPr lang="en-US" altLang="en-US" sz="2400" dirty="0">
                <a:solidFill>
                  <a:schemeClr val="tx1"/>
                </a:solidFill>
              </a:rPr>
              <a:t>Example output:  probability that stock abundance will dip below the overfished threshold 5 years into the future, and the standard error of this probability</a:t>
            </a:r>
          </a:p>
          <a:p>
            <a:pPr marL="457200" indent="-457200" algn="l">
              <a:buFont typeface="Arial" panose="020B0604020202020204" pitchFamily="34" charset="0"/>
              <a:buChar char="•"/>
            </a:pPr>
            <a:endParaRPr lang="en-US" altLang="en-US" sz="2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Estimation, Benchmarks, Forecasts</a:t>
            </a:r>
            <a:endParaRPr lang="en-US" altLang="en-US" sz="4000" dirty="0">
              <a:solidFill>
                <a:srgbClr val="1E5C90"/>
              </a:solidFill>
            </a:endParaRPr>
          </a:p>
        </p:txBody>
      </p:sp>
    </p:spTree>
    <p:extLst>
      <p:ext uri="{BB962C8B-B14F-4D97-AF65-F5344CB8AC3E}">
        <p14:creationId xmlns:p14="http://schemas.microsoft.com/office/powerpoint/2010/main" val="39696680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788276"/>
            <a:ext cx="9144000" cy="5549462"/>
          </a:xfrm>
        </p:spPr>
        <p:txBody>
          <a:bodyPr/>
          <a:lstStyle/>
          <a:p>
            <a:pPr marL="457200" indent="-457200" algn="l">
              <a:buFont typeface="Arial" panose="020B0604020202020204" pitchFamily="34" charset="0"/>
              <a:buChar char="•"/>
            </a:pPr>
            <a:r>
              <a:rPr lang="en-US" altLang="en-US" sz="2800" dirty="0">
                <a:solidFill>
                  <a:schemeClr val="tx1"/>
                </a:solidFill>
              </a:rPr>
              <a:t>Population Model</a:t>
            </a:r>
          </a:p>
          <a:p>
            <a:pPr marL="1200150" lvl="1" indent="-457200">
              <a:buFont typeface="Arial" panose="020B0604020202020204" pitchFamily="34" charset="0"/>
              <a:buChar char="•"/>
            </a:pPr>
            <a:r>
              <a:rPr lang="en-US" altLang="en-US" sz="2400" dirty="0">
                <a:solidFill>
                  <a:schemeClr val="tx1"/>
                </a:solidFill>
              </a:rPr>
              <a:t>Recruitment, mortality, growth</a:t>
            </a:r>
          </a:p>
          <a:p>
            <a:pPr marL="1200150" lvl="1" indent="-457200">
              <a:buFont typeface="Arial" panose="020B0604020202020204" pitchFamily="34" charset="0"/>
              <a:buChar char="•"/>
            </a:pPr>
            <a:r>
              <a:rPr lang="en-US" altLang="en-US" sz="2400" dirty="0">
                <a:solidFill>
                  <a:schemeClr val="tx1"/>
                </a:solidFill>
              </a:rPr>
              <a:t>Age and/or size structured</a:t>
            </a:r>
          </a:p>
          <a:p>
            <a:pPr marL="457200" indent="-457200" algn="l">
              <a:buFont typeface="Arial" panose="020B0604020202020204" pitchFamily="34" charset="0"/>
              <a:buChar char="•"/>
            </a:pPr>
            <a:r>
              <a:rPr lang="en-US" altLang="en-US" sz="2800" dirty="0">
                <a:solidFill>
                  <a:schemeClr val="tx1"/>
                </a:solidFill>
              </a:rPr>
              <a:t>Observation Model</a:t>
            </a:r>
          </a:p>
          <a:p>
            <a:pPr marL="1200150" lvl="1" indent="-457200">
              <a:buFont typeface="Arial" panose="020B0604020202020204" pitchFamily="34" charset="0"/>
              <a:buChar char="•"/>
            </a:pPr>
            <a:r>
              <a:rPr lang="en-US" altLang="en-US" sz="2400" dirty="0">
                <a:solidFill>
                  <a:schemeClr val="tx1"/>
                </a:solidFill>
              </a:rPr>
              <a:t>Derive expected values for data</a:t>
            </a:r>
          </a:p>
          <a:p>
            <a:pPr marL="457200" indent="-457200" algn="l">
              <a:buFont typeface="Arial" panose="020B0604020202020204" pitchFamily="34" charset="0"/>
              <a:buChar char="•"/>
            </a:pPr>
            <a:r>
              <a:rPr lang="en-US" altLang="en-US" sz="2800" dirty="0">
                <a:solidFill>
                  <a:schemeClr val="tx1"/>
                </a:solidFill>
              </a:rPr>
              <a:t>Likelihood-based Statistical Model</a:t>
            </a:r>
          </a:p>
          <a:p>
            <a:pPr marL="1200150" lvl="1" indent="-457200">
              <a:buFont typeface="Arial" panose="020B0604020202020204" pitchFamily="34" charset="0"/>
              <a:buChar char="•"/>
            </a:pPr>
            <a:r>
              <a:rPr lang="en-US" altLang="en-US" sz="2400" dirty="0">
                <a:solidFill>
                  <a:schemeClr val="tx1"/>
                </a:solidFill>
              </a:rPr>
              <a:t>Quantify goodness-of-fit</a:t>
            </a:r>
          </a:p>
          <a:p>
            <a:pPr marL="457200" indent="-457200" algn="l">
              <a:buFont typeface="Arial" panose="020B0604020202020204" pitchFamily="34" charset="0"/>
              <a:buChar char="•"/>
            </a:pPr>
            <a:r>
              <a:rPr lang="en-US" altLang="en-US" sz="2800" dirty="0">
                <a:solidFill>
                  <a:schemeClr val="tx1"/>
                </a:solidFill>
              </a:rPr>
              <a:t>Algorithm to search for parameter set that maximizes </a:t>
            </a:r>
            <a:r>
              <a:rPr lang="en-US" altLang="en-US" sz="2800" dirty="0" smtClean="0">
                <a:solidFill>
                  <a:schemeClr val="tx1"/>
                </a:solidFill>
              </a:rPr>
              <a:t>likelihood</a:t>
            </a:r>
            <a:endParaRPr lang="en-US" altLang="en-US" sz="2800" dirty="0">
              <a:solidFill>
                <a:schemeClr val="tx1"/>
              </a:solidFill>
            </a:endParaRPr>
          </a:p>
          <a:p>
            <a:pPr marL="1200150" lvl="1" indent="-457200">
              <a:buFont typeface="Arial" panose="020B0604020202020204" pitchFamily="34" charset="0"/>
              <a:buChar char="•"/>
            </a:pPr>
            <a:r>
              <a:rPr lang="en-US" altLang="en-US" sz="2400" dirty="0">
                <a:solidFill>
                  <a:schemeClr val="tx1"/>
                </a:solidFill>
              </a:rPr>
              <a:t>Auto-Differentiation Model Builder (ADMB)</a:t>
            </a:r>
          </a:p>
          <a:p>
            <a:pPr marL="457200" indent="-457200" algn="l">
              <a:buFont typeface="Arial" panose="020B0604020202020204" pitchFamily="34" charset="0"/>
              <a:buChar char="•"/>
            </a:pPr>
            <a:r>
              <a:rPr lang="en-US" altLang="en-US" sz="2800" dirty="0">
                <a:solidFill>
                  <a:schemeClr val="tx1"/>
                </a:solidFill>
              </a:rPr>
              <a:t>Cast results in terms of management quantities</a:t>
            </a:r>
          </a:p>
          <a:p>
            <a:pPr marL="457200" indent="-457200" algn="l">
              <a:buFont typeface="Arial" panose="020B0604020202020204" pitchFamily="34" charset="0"/>
              <a:buChar char="•"/>
            </a:pPr>
            <a:r>
              <a:rPr lang="en-US" altLang="en-US" sz="2800" dirty="0">
                <a:solidFill>
                  <a:schemeClr val="tx1"/>
                </a:solidFill>
              </a:rPr>
              <a:t>Propagate uncertainty </a:t>
            </a:r>
            <a:r>
              <a:rPr lang="en-US" altLang="en-US" sz="2800" dirty="0" smtClean="0">
                <a:solidFill>
                  <a:schemeClr val="tx1"/>
                </a:solidFill>
              </a:rPr>
              <a:t>for derived and management </a:t>
            </a:r>
            <a:r>
              <a:rPr lang="en-US" altLang="en-US" sz="2800" dirty="0">
                <a:solidFill>
                  <a:schemeClr val="tx1"/>
                </a:solidFill>
              </a:rPr>
              <a:t>quantities</a:t>
            </a:r>
          </a:p>
          <a:p>
            <a:pPr marL="457200" indent="-457200" algn="l">
              <a:buFont typeface="Arial" panose="020B0604020202020204" pitchFamily="34" charset="0"/>
              <a:buChar char="•"/>
            </a:pPr>
            <a:endParaRPr lang="en-US" altLang="en-US" sz="32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Integrated analysis sub-models</a:t>
            </a:r>
            <a:endParaRPr lang="en-US" altLang="en-US" sz="4000" dirty="0">
              <a:solidFill>
                <a:srgbClr val="1E5C90"/>
              </a:solidFill>
            </a:endParaRPr>
          </a:p>
        </p:txBody>
      </p:sp>
    </p:spTree>
    <p:extLst>
      <p:ext uri="{BB962C8B-B14F-4D97-AF65-F5344CB8AC3E}">
        <p14:creationId xmlns:p14="http://schemas.microsoft.com/office/powerpoint/2010/main" val="27501154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lstStyle/>
          <a:p>
            <a:pPr marL="457200" indent="-457200" algn="l">
              <a:buFont typeface="Arial" panose="020B0604020202020204" pitchFamily="34" charset="0"/>
              <a:buChar char="•"/>
            </a:pPr>
            <a:r>
              <a:rPr lang="en-US" altLang="en-US" sz="2800" dirty="0">
                <a:solidFill>
                  <a:schemeClr val="tx1"/>
                </a:solidFill>
              </a:rPr>
              <a:t>Allows many kinds of data, but data does not assure contrast</a:t>
            </a:r>
          </a:p>
          <a:p>
            <a:pPr marL="457200" indent="-457200" algn="l">
              <a:buFont typeface="Arial" panose="020B0604020202020204" pitchFamily="34" charset="0"/>
              <a:buChar char="•"/>
            </a:pPr>
            <a:r>
              <a:rPr lang="en-US" altLang="en-US" sz="2800" dirty="0">
                <a:solidFill>
                  <a:schemeClr val="tx1"/>
                </a:solidFill>
              </a:rPr>
              <a:t>Allows many processes to be investigated, but cannot magically remove confounding</a:t>
            </a:r>
          </a:p>
          <a:p>
            <a:pPr marL="457200" indent="-457200" algn="l">
              <a:buFont typeface="Arial" panose="020B0604020202020204" pitchFamily="34" charset="0"/>
              <a:buChar char="•"/>
            </a:pPr>
            <a:r>
              <a:rPr lang="en-US" altLang="en-US" sz="2800" dirty="0">
                <a:solidFill>
                  <a:schemeClr val="tx1"/>
                </a:solidFill>
              </a:rPr>
              <a:t>Fixing parameter values for some processes (M) will tighten confidence intervals by excluding some alternative explanations for the data</a:t>
            </a:r>
          </a:p>
          <a:p>
            <a:pPr marL="457200" indent="-457200" algn="l">
              <a:buFont typeface="Arial" panose="020B0604020202020204" pitchFamily="34" charset="0"/>
              <a:buChar char="•"/>
            </a:pPr>
            <a:r>
              <a:rPr lang="en-US" altLang="en-US" sz="2800" dirty="0">
                <a:solidFill>
                  <a:schemeClr val="tx1"/>
                </a:solidFill>
              </a:rPr>
              <a:t>Result probably will have more variance than result from a simpler model – that’s good</a:t>
            </a:r>
          </a:p>
          <a:p>
            <a:pPr marL="457200" indent="-457200" algn="l">
              <a:buFont typeface="Arial" panose="020B0604020202020204" pitchFamily="34" charset="0"/>
              <a:buChar char="•"/>
            </a:pPr>
            <a:r>
              <a:rPr lang="en-US" altLang="en-US" sz="2800" dirty="0">
                <a:solidFill>
                  <a:schemeClr val="tx1"/>
                </a:solidFill>
              </a:rPr>
              <a:t>A fishery interacting with its ecosystem is complex process; our models should not overly simplify this process just because the data are lacking</a:t>
            </a:r>
          </a:p>
          <a:p>
            <a:pPr marL="457200" indent="-457200" algn="l">
              <a:buFont typeface="Arial" panose="020B0604020202020204" pitchFamily="34" charset="0"/>
              <a:buChar char="•"/>
            </a:pPr>
            <a:endParaRPr lang="en-US" altLang="en-US" sz="2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IA: No magic bullet</a:t>
            </a:r>
            <a:endParaRPr lang="en-US" altLang="en-US" sz="4000" dirty="0">
              <a:solidFill>
                <a:srgbClr val="1E5C90"/>
              </a:solidFill>
            </a:endParaRPr>
          </a:p>
        </p:txBody>
      </p:sp>
    </p:spTree>
    <p:extLst>
      <p:ext uri="{BB962C8B-B14F-4D97-AF65-F5344CB8AC3E}">
        <p14:creationId xmlns:p14="http://schemas.microsoft.com/office/powerpoint/2010/main" val="8133206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lstStyle/>
          <a:p>
            <a:pPr marL="457200" indent="-457200" algn="l">
              <a:buFont typeface="Arial" panose="020B0604020202020204" pitchFamily="34" charset="0"/>
              <a:buChar char="•"/>
            </a:pPr>
            <a:r>
              <a:rPr lang="en-US" altLang="en-US" sz="3200" dirty="0">
                <a:solidFill>
                  <a:schemeClr val="tx1"/>
                </a:solidFill>
              </a:rPr>
              <a:t>Result </a:t>
            </a:r>
            <a:r>
              <a:rPr lang="en-US" altLang="en-US" sz="3200" dirty="0" smtClean="0">
                <a:solidFill>
                  <a:schemeClr val="tx1"/>
                </a:solidFill>
              </a:rPr>
              <a:t>is </a:t>
            </a:r>
            <a:r>
              <a:rPr lang="en-US" altLang="en-US" sz="3200" dirty="0">
                <a:solidFill>
                  <a:schemeClr val="tx1"/>
                </a:solidFill>
              </a:rPr>
              <a:t>a complex function of fit to all included data;</a:t>
            </a:r>
          </a:p>
          <a:p>
            <a:pPr marL="1200150" lvl="1" indent="-457200">
              <a:buFont typeface="Arial" panose="020B0604020202020204" pitchFamily="34" charset="0"/>
              <a:buChar char="•"/>
            </a:pPr>
            <a:r>
              <a:rPr lang="en-US" altLang="en-US" sz="2800" dirty="0">
                <a:solidFill>
                  <a:schemeClr val="tx1"/>
                </a:solidFill>
              </a:rPr>
              <a:t>Type, contrast and precision of data determine its influence</a:t>
            </a:r>
          </a:p>
          <a:p>
            <a:pPr marL="1200150" lvl="1" indent="-457200">
              <a:buFont typeface="Arial" panose="020B0604020202020204" pitchFamily="34" charset="0"/>
              <a:buChar char="•"/>
            </a:pPr>
            <a:r>
              <a:rPr lang="en-US" altLang="en-US" sz="2800" dirty="0">
                <a:solidFill>
                  <a:schemeClr val="tx1"/>
                </a:solidFill>
              </a:rPr>
              <a:t>Examine residuals and root mean squared error of fit to data</a:t>
            </a:r>
          </a:p>
          <a:p>
            <a:pPr marL="1200150" lvl="1" indent="-457200">
              <a:buFont typeface="Arial" panose="020B0604020202020204" pitchFamily="34" charset="0"/>
              <a:buChar char="•"/>
            </a:pPr>
            <a:r>
              <a:rPr lang="en-US" altLang="en-US" sz="2800" dirty="0">
                <a:solidFill>
                  <a:schemeClr val="tx1"/>
                </a:solidFill>
              </a:rPr>
              <a:t>Parsimoniously, add enough process to remove pattern to residuals</a:t>
            </a:r>
          </a:p>
          <a:p>
            <a:pPr marL="1200150" lvl="1" indent="-457200">
              <a:buFont typeface="Arial" panose="020B0604020202020204" pitchFamily="34" charset="0"/>
              <a:buChar char="•"/>
            </a:pPr>
            <a:r>
              <a:rPr lang="en-US" altLang="en-US" sz="2800" dirty="0">
                <a:solidFill>
                  <a:schemeClr val="tx1"/>
                </a:solidFill>
              </a:rPr>
              <a:t>Judicious re-weighting of inputs to match </a:t>
            </a:r>
            <a:r>
              <a:rPr lang="en-US" altLang="en-US" sz="2800" dirty="0" err="1">
                <a:solidFill>
                  <a:schemeClr val="tx1"/>
                </a:solidFill>
              </a:rPr>
              <a:t>rmse</a:t>
            </a:r>
            <a:r>
              <a:rPr lang="en-US" altLang="en-US" sz="2800" dirty="0">
                <a:solidFill>
                  <a:schemeClr val="tx1"/>
                </a:solidFill>
              </a:rPr>
              <a:t> of output</a:t>
            </a:r>
          </a:p>
          <a:p>
            <a:pPr marL="457200" indent="-457200" algn="l">
              <a:buFont typeface="Arial" panose="020B0604020202020204" pitchFamily="34" charset="0"/>
              <a:buChar char="•"/>
            </a:pPr>
            <a:endParaRPr lang="en-US" altLang="en-US" sz="2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From data to results</a:t>
            </a:r>
            <a:endParaRPr lang="en-US" altLang="en-US" sz="4000" dirty="0">
              <a:solidFill>
                <a:srgbClr val="1E5C90"/>
              </a:solidFill>
            </a:endParaRPr>
          </a:p>
        </p:txBody>
      </p:sp>
    </p:spTree>
    <p:extLst>
      <p:ext uri="{BB962C8B-B14F-4D97-AF65-F5344CB8AC3E}">
        <p14:creationId xmlns:p14="http://schemas.microsoft.com/office/powerpoint/2010/main" val="2909125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lstStyle/>
          <a:p>
            <a:pPr marL="457200" indent="-457200" algn="l">
              <a:buFont typeface="Arial" panose="020B0604020202020204" pitchFamily="34" charset="0"/>
              <a:buChar char="•"/>
            </a:pPr>
            <a:r>
              <a:rPr lang="en-US" altLang="en-US" sz="2800" dirty="0">
                <a:solidFill>
                  <a:schemeClr val="tx1"/>
                </a:solidFill>
              </a:rPr>
              <a:t>Penalties and Priors are information about parameters in a model</a:t>
            </a:r>
          </a:p>
          <a:p>
            <a:pPr marL="1200150" lvl="1" indent="-457200">
              <a:buFont typeface="Arial" panose="020B0604020202020204" pitchFamily="34" charset="0"/>
              <a:buChar char="•"/>
            </a:pPr>
            <a:r>
              <a:rPr lang="en-US" altLang="en-US" sz="2400" dirty="0">
                <a:solidFill>
                  <a:schemeClr val="tx1"/>
                </a:solidFill>
              </a:rPr>
              <a:t>Example:  maximum age used to create prior on M</a:t>
            </a:r>
          </a:p>
          <a:p>
            <a:pPr marL="457200" indent="-457200" algn="l">
              <a:buFont typeface="Arial" panose="020B0604020202020204" pitchFamily="34" charset="0"/>
              <a:buChar char="•"/>
            </a:pPr>
            <a:r>
              <a:rPr lang="en-US" altLang="en-US" sz="2800" dirty="0">
                <a:solidFill>
                  <a:schemeClr val="tx1"/>
                </a:solidFill>
              </a:rPr>
              <a:t>Data are information about a derived quantity</a:t>
            </a:r>
          </a:p>
          <a:p>
            <a:pPr marL="1200150" lvl="1" indent="-457200">
              <a:buFont typeface="Arial" panose="020B0604020202020204" pitchFamily="34" charset="0"/>
              <a:buChar char="•"/>
            </a:pPr>
            <a:r>
              <a:rPr lang="en-US" altLang="en-US" sz="2400" dirty="0">
                <a:solidFill>
                  <a:schemeClr val="tx1"/>
                </a:solidFill>
              </a:rPr>
              <a:t>Expected value for this quantity is derived from model parameters and structure</a:t>
            </a:r>
          </a:p>
          <a:p>
            <a:pPr marL="1200150" lvl="1" indent="-457200">
              <a:buFont typeface="Arial" panose="020B0604020202020204" pitchFamily="34" charset="0"/>
              <a:buChar char="•"/>
            </a:pPr>
            <a:r>
              <a:rPr lang="en-US" altLang="en-US" sz="2400" dirty="0">
                <a:solidFill>
                  <a:schemeClr val="tx1"/>
                </a:solidFill>
              </a:rPr>
              <a:t>Example:  Age composition of catch from a fleet</a:t>
            </a:r>
          </a:p>
          <a:p>
            <a:pPr marL="457200" indent="-457200" algn="l">
              <a:buFont typeface="Arial" panose="020B0604020202020204" pitchFamily="34" charset="0"/>
              <a:buChar char="•"/>
            </a:pPr>
            <a:r>
              <a:rPr lang="en-US" altLang="en-US" sz="2800" dirty="0">
                <a:solidFill>
                  <a:schemeClr val="tx1"/>
                </a:solidFill>
              </a:rPr>
              <a:t>In IA, the expected value for maximum observed age could be derived as a function of M, then observed maximum age could be included as model data</a:t>
            </a:r>
          </a:p>
          <a:p>
            <a:pPr marL="457200" indent="-457200" algn="l">
              <a:buFont typeface="Arial" panose="020B0604020202020204" pitchFamily="34" charset="0"/>
              <a:buChar char="•"/>
            </a:pPr>
            <a:r>
              <a:rPr lang="en-US" altLang="en-US" sz="2800" dirty="0">
                <a:solidFill>
                  <a:schemeClr val="tx1"/>
                </a:solidFill>
              </a:rPr>
              <a:t>Concept of Data and Priors blur; it’s all information</a:t>
            </a:r>
          </a:p>
          <a:p>
            <a:pPr marL="457200" indent="-457200" algn="l">
              <a:buFont typeface="Arial" panose="020B0604020202020204" pitchFamily="34" charset="0"/>
              <a:buChar char="•"/>
            </a:pPr>
            <a:endParaRPr lang="en-US" altLang="en-US" sz="2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Data, penalties, priors</a:t>
            </a:r>
            <a:endParaRPr lang="en-US" altLang="en-US" sz="4000" dirty="0">
              <a:solidFill>
                <a:srgbClr val="1E5C90"/>
              </a:solidFill>
            </a:endParaRPr>
          </a:p>
        </p:txBody>
      </p:sp>
    </p:spTree>
    <p:extLst>
      <p:ext uri="{BB962C8B-B14F-4D97-AF65-F5344CB8AC3E}">
        <p14:creationId xmlns:p14="http://schemas.microsoft.com/office/powerpoint/2010/main" val="4045618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914401"/>
            <a:ext cx="9144000" cy="5423338"/>
          </a:xfrm>
        </p:spPr>
        <p:txBody>
          <a:bodyPr/>
          <a:lstStyle/>
          <a:p>
            <a:pPr marL="457200" indent="-457200" algn="l">
              <a:buFont typeface="Arial" panose="020B0604020202020204" pitchFamily="34" charset="0"/>
              <a:buChar char="•"/>
            </a:pPr>
            <a:r>
              <a:rPr lang="en-US" altLang="en-US" sz="2800" dirty="0" smtClean="0">
                <a:solidFill>
                  <a:schemeClr val="tx1"/>
                </a:solidFill>
              </a:rPr>
              <a:t>SCAA is built around the use of fishery catch-at-age</a:t>
            </a:r>
          </a:p>
          <a:p>
            <a:pPr marL="457200" indent="-457200" algn="l">
              <a:buFont typeface="Arial" panose="020B0604020202020204" pitchFamily="34" charset="0"/>
              <a:buChar char="•"/>
            </a:pPr>
            <a:r>
              <a:rPr lang="en-US" altLang="en-US" sz="2800" dirty="0" smtClean="0">
                <a:solidFill>
                  <a:schemeClr val="tx1"/>
                </a:solidFill>
              </a:rPr>
              <a:t>IA is broader and more flexible concept</a:t>
            </a:r>
          </a:p>
          <a:p>
            <a:pPr marL="1200150" lvl="1" indent="-457200">
              <a:buFont typeface="Arial" panose="020B0604020202020204" pitchFamily="34" charset="0"/>
              <a:buChar char="•"/>
            </a:pPr>
            <a:r>
              <a:rPr lang="en-US" altLang="en-US" sz="2400" dirty="0">
                <a:solidFill>
                  <a:schemeClr val="tx1"/>
                </a:solidFill>
              </a:rPr>
              <a:t>Biological characteristics of catch can be represented by size composition, weight composition, or data-free (biomass dynamics model)</a:t>
            </a:r>
          </a:p>
          <a:p>
            <a:pPr marL="1200150" lvl="1" indent="-457200">
              <a:buFont typeface="Arial" panose="020B0604020202020204" pitchFamily="34" charset="0"/>
              <a:buChar char="•"/>
            </a:pPr>
            <a:r>
              <a:rPr lang="en-US" altLang="en-US" sz="2400" dirty="0">
                <a:solidFill>
                  <a:schemeClr val="tx1"/>
                </a:solidFill>
              </a:rPr>
              <a:t>Multiple fleets routinely included</a:t>
            </a:r>
          </a:p>
          <a:p>
            <a:pPr marL="1200150" lvl="1" indent="-457200">
              <a:buFont typeface="Arial" panose="020B0604020202020204" pitchFamily="34" charset="0"/>
              <a:buChar char="•"/>
            </a:pPr>
            <a:r>
              <a:rPr lang="en-US" altLang="en-US" sz="2400" dirty="0">
                <a:solidFill>
                  <a:schemeClr val="tx1"/>
                </a:solidFill>
              </a:rPr>
              <a:t>Predators can be additional sources of mortality</a:t>
            </a:r>
          </a:p>
          <a:p>
            <a:pPr marL="1200150" lvl="1" indent="-457200">
              <a:buFont typeface="Arial" panose="020B0604020202020204" pitchFamily="34" charset="0"/>
              <a:buChar char="•"/>
            </a:pPr>
            <a:r>
              <a:rPr lang="en-US" altLang="en-US" sz="2400" dirty="0">
                <a:solidFill>
                  <a:schemeClr val="tx1"/>
                </a:solidFill>
              </a:rPr>
              <a:t>Alternative information sources (tag-recapture)</a:t>
            </a:r>
          </a:p>
          <a:p>
            <a:pPr marL="1200150" lvl="1" indent="-457200">
              <a:buFont typeface="Arial" panose="020B0604020202020204" pitchFamily="34" charset="0"/>
              <a:buChar char="•"/>
            </a:pPr>
            <a:r>
              <a:rPr lang="en-US" altLang="en-US" sz="2400" dirty="0">
                <a:solidFill>
                  <a:schemeClr val="tx1"/>
                </a:solidFill>
              </a:rPr>
              <a:t>Spatial dynamics and movement</a:t>
            </a:r>
          </a:p>
          <a:p>
            <a:pPr marL="1200150" lvl="1" indent="-457200">
              <a:buFont typeface="Arial" panose="020B0604020202020204" pitchFamily="34" charset="0"/>
              <a:buChar char="•"/>
            </a:pPr>
            <a:r>
              <a:rPr lang="en-US" altLang="en-US" sz="2400" dirty="0">
                <a:solidFill>
                  <a:schemeClr val="tx1"/>
                </a:solidFill>
              </a:rPr>
              <a:t>Less empirical input (such as body </a:t>
            </a:r>
            <a:r>
              <a:rPr lang="en-US" altLang="en-US" sz="2400" dirty="0" err="1">
                <a:solidFill>
                  <a:schemeClr val="tx1"/>
                </a:solidFill>
              </a:rPr>
              <a:t>wt</a:t>
            </a:r>
            <a:r>
              <a:rPr lang="en-US" altLang="en-US" sz="2400" dirty="0">
                <a:solidFill>
                  <a:schemeClr val="tx1"/>
                </a:solidFill>
              </a:rPr>
              <a:t>-at-age)</a:t>
            </a:r>
          </a:p>
          <a:p>
            <a:pPr marL="1200150" lvl="1" indent="-457200">
              <a:buFont typeface="Arial" panose="020B0604020202020204" pitchFamily="34" charset="0"/>
              <a:buChar char="•"/>
            </a:pPr>
            <a:r>
              <a:rPr lang="en-US" altLang="en-US" sz="2400" dirty="0">
                <a:solidFill>
                  <a:schemeClr val="tx1"/>
                </a:solidFill>
              </a:rPr>
              <a:t>More modeling of processes (growth, size-selectivity, ageing imprecision</a:t>
            </a:r>
            <a:r>
              <a:rPr lang="en-US" altLang="en-US" sz="2400" dirty="0" smtClean="0">
                <a:solidFill>
                  <a:schemeClr val="tx1"/>
                </a:solidFill>
              </a:rPr>
              <a:t>) </a:t>
            </a:r>
            <a:endParaRPr lang="en-US" altLang="en-US" sz="24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IA – SCAA Comparison</a:t>
            </a:r>
            <a:endParaRPr lang="en-US" altLang="en-US" sz="4000" dirty="0">
              <a:solidFill>
                <a:srgbClr val="1E5C90"/>
              </a:solidFill>
            </a:endParaRPr>
          </a:p>
        </p:txBody>
      </p:sp>
    </p:spTree>
    <p:extLst>
      <p:ext uri="{BB962C8B-B14F-4D97-AF65-F5344CB8AC3E}">
        <p14:creationId xmlns:p14="http://schemas.microsoft.com/office/powerpoint/2010/main" val="5764386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lstStyle/>
          <a:p>
            <a:pPr marL="457200" indent="-457200" algn="l">
              <a:buFont typeface="Arial" panose="020B0604020202020204" pitchFamily="34" charset="0"/>
              <a:buChar char="•"/>
            </a:pPr>
            <a:r>
              <a:rPr lang="en-US" altLang="en-US" sz="2800" dirty="0">
                <a:solidFill>
                  <a:schemeClr val="tx1"/>
                </a:solidFill>
              </a:rPr>
              <a:t>Bayesian Analysis (BA) requires prior </a:t>
            </a:r>
            <a:r>
              <a:rPr lang="en-US" altLang="en-US" sz="2800" i="1" dirty="0">
                <a:solidFill>
                  <a:schemeClr val="tx1"/>
                </a:solidFill>
              </a:rPr>
              <a:t>pdf</a:t>
            </a:r>
            <a:r>
              <a:rPr lang="en-US" altLang="en-US" sz="2800" dirty="0">
                <a:solidFill>
                  <a:schemeClr val="tx1"/>
                </a:solidFill>
              </a:rPr>
              <a:t> for all parameters and integrates across this </a:t>
            </a:r>
            <a:r>
              <a:rPr lang="en-US" altLang="en-US" sz="2800" i="1" dirty="0">
                <a:solidFill>
                  <a:schemeClr val="tx1"/>
                </a:solidFill>
              </a:rPr>
              <a:t>pdf</a:t>
            </a:r>
            <a:r>
              <a:rPr lang="en-US" altLang="en-US" sz="2800" dirty="0">
                <a:solidFill>
                  <a:schemeClr val="tx1"/>
                </a:solidFill>
              </a:rPr>
              <a:t> and the posterior </a:t>
            </a:r>
            <a:r>
              <a:rPr lang="en-US" altLang="en-US" sz="2800" i="1" dirty="0">
                <a:solidFill>
                  <a:schemeClr val="tx1"/>
                </a:solidFill>
              </a:rPr>
              <a:t>pdf</a:t>
            </a:r>
            <a:r>
              <a:rPr lang="en-US" altLang="en-US" sz="2800" dirty="0">
                <a:solidFill>
                  <a:schemeClr val="tx1"/>
                </a:solidFill>
              </a:rPr>
              <a:t> to create a </a:t>
            </a:r>
            <a:r>
              <a:rPr lang="en-US" altLang="en-US" sz="2800" dirty="0" smtClean="0">
                <a:solidFill>
                  <a:schemeClr val="tx1"/>
                </a:solidFill>
              </a:rPr>
              <a:t>posterior </a:t>
            </a:r>
            <a:r>
              <a:rPr lang="en-US" altLang="en-US" sz="2800" i="1" dirty="0" smtClean="0">
                <a:solidFill>
                  <a:schemeClr val="tx1"/>
                </a:solidFill>
              </a:rPr>
              <a:t>pdf</a:t>
            </a:r>
            <a:r>
              <a:rPr lang="en-US" altLang="en-US" sz="2800" dirty="0" smtClean="0">
                <a:solidFill>
                  <a:schemeClr val="tx1"/>
                </a:solidFill>
              </a:rPr>
              <a:t> </a:t>
            </a:r>
            <a:r>
              <a:rPr lang="en-US" altLang="en-US" sz="2800" dirty="0">
                <a:solidFill>
                  <a:schemeClr val="tx1"/>
                </a:solidFill>
              </a:rPr>
              <a:t>of results</a:t>
            </a:r>
          </a:p>
          <a:p>
            <a:pPr marL="457200" indent="-457200" algn="l">
              <a:buFont typeface="Arial" panose="020B0604020202020204" pitchFamily="34" charset="0"/>
              <a:buChar char="•"/>
            </a:pPr>
            <a:r>
              <a:rPr lang="en-US" altLang="en-US" sz="2800" dirty="0">
                <a:solidFill>
                  <a:schemeClr val="tx1"/>
                </a:solidFill>
              </a:rPr>
              <a:t>Information (meta-data) typically used to create priors for a Bayesian analysis can be included as likelihood penalties in IA for some, but not necessarily all, parameters</a:t>
            </a:r>
          </a:p>
          <a:p>
            <a:pPr marL="1200150" lvl="1" indent="-457200">
              <a:buFont typeface="Arial" panose="020B0604020202020204" pitchFamily="34" charset="0"/>
              <a:buChar char="•"/>
            </a:pPr>
            <a:r>
              <a:rPr lang="en-US" altLang="en-US" sz="2400" dirty="0">
                <a:solidFill>
                  <a:schemeClr val="tx1"/>
                </a:solidFill>
              </a:rPr>
              <a:t>Maximum likelihood (MLE) result is like mode of BA</a:t>
            </a:r>
          </a:p>
          <a:p>
            <a:pPr marL="1200150" lvl="1" indent="-457200">
              <a:buFont typeface="Arial" panose="020B0604020202020204" pitchFamily="34" charset="0"/>
              <a:buChar char="•"/>
            </a:pPr>
            <a:r>
              <a:rPr lang="en-US" altLang="en-US" sz="2400" dirty="0">
                <a:solidFill>
                  <a:schemeClr val="tx1"/>
                </a:solidFill>
              </a:rPr>
              <a:t>MCMC with IA’s parameter penalties produces pdf like that of BA</a:t>
            </a:r>
          </a:p>
          <a:p>
            <a:pPr marL="1200150" lvl="1" indent="-457200">
              <a:buFont typeface="Arial" panose="020B0604020202020204" pitchFamily="34" charset="0"/>
              <a:buChar char="•"/>
            </a:pPr>
            <a:r>
              <a:rPr lang="en-US" altLang="en-US" sz="2400" dirty="0">
                <a:solidFill>
                  <a:schemeClr val="tx1"/>
                </a:solidFill>
              </a:rPr>
              <a:t>The normal pdf based on the uncertainty of the MLE is comparable to the BA pdf from MCMC, at least in many applications</a:t>
            </a:r>
            <a:r>
              <a:rPr lang="en-US" altLang="en-US" sz="2400" dirty="0" smtClean="0">
                <a:solidFill>
                  <a:schemeClr val="tx1"/>
                </a:solidFill>
              </a:rPr>
              <a:t>.</a:t>
            </a:r>
          </a:p>
          <a:p>
            <a:pPr marL="1600200" lvl="2" indent="-457200">
              <a:buFont typeface="Arial" panose="020B0604020202020204" pitchFamily="34" charset="0"/>
              <a:buChar char="•"/>
            </a:pPr>
            <a:r>
              <a:rPr lang="en-US" altLang="en-US" sz="2000" dirty="0" smtClean="0">
                <a:solidFill>
                  <a:schemeClr val="tx1"/>
                </a:solidFill>
              </a:rPr>
              <a:t>What about when the distribution is lognormal?</a:t>
            </a:r>
            <a:endParaRPr lang="en-US" altLang="en-US" sz="2000" dirty="0">
              <a:solidFill>
                <a:schemeClr val="tx1"/>
              </a:solidFill>
            </a:endParaRPr>
          </a:p>
          <a:p>
            <a:pPr marL="457200" indent="-457200" algn="l">
              <a:buFont typeface="Arial" panose="020B0604020202020204" pitchFamily="34" charset="0"/>
              <a:buChar char="•"/>
            </a:pPr>
            <a:endParaRPr lang="en-US" altLang="en-US" sz="2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Relation to Bayesian analysis</a:t>
            </a:r>
            <a:endParaRPr lang="en-US" altLang="en-US" sz="4000" dirty="0">
              <a:solidFill>
                <a:srgbClr val="1E5C90"/>
              </a:solidFill>
            </a:endParaRPr>
          </a:p>
        </p:txBody>
      </p:sp>
    </p:spTree>
    <p:extLst>
      <p:ext uri="{BB962C8B-B14F-4D97-AF65-F5344CB8AC3E}">
        <p14:creationId xmlns:p14="http://schemas.microsoft.com/office/powerpoint/2010/main" val="24157807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lstStyle/>
          <a:p>
            <a:pPr marL="457200" indent="-457200" algn="l">
              <a:buFont typeface="Arial" panose="020B0604020202020204" pitchFamily="34" charset="0"/>
              <a:buChar char="•"/>
            </a:pPr>
            <a:r>
              <a:rPr lang="en-US" altLang="en-US" sz="3200" dirty="0">
                <a:solidFill>
                  <a:schemeClr val="tx1"/>
                </a:solidFill>
              </a:rPr>
              <a:t>An implementation of IA</a:t>
            </a:r>
          </a:p>
          <a:p>
            <a:pPr marL="457200" indent="-457200" algn="l">
              <a:buFont typeface="Arial" panose="020B0604020202020204" pitchFamily="34" charset="0"/>
              <a:buChar char="•"/>
            </a:pPr>
            <a:r>
              <a:rPr lang="en-US" altLang="en-US" sz="3200" dirty="0">
                <a:solidFill>
                  <a:schemeClr val="tx1"/>
                </a:solidFill>
              </a:rPr>
              <a:t>Age and size structured, with geographic areas</a:t>
            </a:r>
          </a:p>
          <a:p>
            <a:pPr marL="457200" indent="-457200" algn="l">
              <a:buFont typeface="Arial" panose="020B0604020202020204" pitchFamily="34" charset="0"/>
              <a:buChar char="•"/>
            </a:pPr>
            <a:r>
              <a:rPr lang="en-US" altLang="en-US" sz="3200" dirty="0">
                <a:solidFill>
                  <a:schemeClr val="tx1"/>
                </a:solidFill>
              </a:rPr>
              <a:t>High diversity of data types, including tags</a:t>
            </a:r>
          </a:p>
          <a:p>
            <a:pPr marL="457200" indent="-457200" algn="l">
              <a:buFont typeface="Arial" panose="020B0604020202020204" pitchFamily="34" charset="0"/>
              <a:buChar char="•"/>
            </a:pPr>
            <a:r>
              <a:rPr lang="en-US" altLang="en-US" sz="3200" dirty="0">
                <a:solidFill>
                  <a:schemeClr val="tx1"/>
                </a:solidFill>
              </a:rPr>
              <a:t>Fully integrates population estimation, benchmark calculation, and forecasting</a:t>
            </a:r>
          </a:p>
          <a:p>
            <a:pPr marL="457200" indent="-457200" algn="l">
              <a:buFont typeface="Arial" panose="020B0604020202020204" pitchFamily="34" charset="0"/>
              <a:buChar char="•"/>
            </a:pPr>
            <a:endParaRPr lang="en-US" altLang="en-US" sz="2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Stock Synthesis</a:t>
            </a:r>
            <a:endParaRPr lang="en-US" altLang="en-US" sz="4000" dirty="0">
              <a:solidFill>
                <a:srgbClr val="1E5C90"/>
              </a:solidFill>
            </a:endParaRPr>
          </a:p>
        </p:txBody>
      </p:sp>
    </p:spTree>
    <p:extLst>
      <p:ext uri="{BB962C8B-B14F-4D97-AF65-F5344CB8AC3E}">
        <p14:creationId xmlns:p14="http://schemas.microsoft.com/office/powerpoint/2010/main" val="33178240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18100"/>
          </a:xfrm>
        </p:spPr>
        <p:txBody>
          <a:bodyPr>
            <a:normAutofit fontScale="92500" lnSpcReduction="20000"/>
          </a:bodyPr>
          <a:lstStyle/>
          <a:p>
            <a:pPr marL="457200" indent="-457200" algn="l">
              <a:buFont typeface="Arial" panose="020B0604020202020204" pitchFamily="34" charset="0"/>
              <a:buChar char="•"/>
            </a:pPr>
            <a:r>
              <a:rPr lang="en-US" altLang="en-US" sz="3200" dirty="0">
                <a:solidFill>
                  <a:schemeClr val="tx1"/>
                </a:solidFill>
              </a:rPr>
              <a:t>Observation error (sampling and measurement error)</a:t>
            </a:r>
          </a:p>
          <a:p>
            <a:pPr marL="457200" indent="-457200" algn="l">
              <a:buFont typeface="Arial" panose="020B0604020202020204" pitchFamily="34" charset="0"/>
              <a:buChar char="•"/>
            </a:pPr>
            <a:r>
              <a:rPr lang="en-US" altLang="en-US" sz="3200" dirty="0" smtClean="0">
                <a:solidFill>
                  <a:schemeClr val="tx1"/>
                </a:solidFill>
              </a:rPr>
              <a:t>Process error (dynamics of the resource and the fishery)</a:t>
            </a:r>
          </a:p>
          <a:p>
            <a:pPr marL="457200" indent="-457200" algn="l">
              <a:buFont typeface="Arial" panose="020B0604020202020204" pitchFamily="34" charset="0"/>
              <a:buChar char="•"/>
            </a:pPr>
            <a:r>
              <a:rPr lang="en-US" altLang="en-US" sz="3200" dirty="0">
                <a:solidFill>
                  <a:schemeClr val="tx1"/>
                </a:solidFill>
              </a:rPr>
              <a:t>Model </a:t>
            </a:r>
            <a:r>
              <a:rPr lang="en-US" altLang="en-US" sz="3200" dirty="0" smtClean="0">
                <a:solidFill>
                  <a:schemeClr val="tx1"/>
                </a:solidFill>
              </a:rPr>
              <a:t>error </a:t>
            </a:r>
            <a:r>
              <a:rPr lang="en-US" altLang="en-US" sz="3200" dirty="0">
                <a:solidFill>
                  <a:schemeClr val="tx1"/>
                </a:solidFill>
              </a:rPr>
              <a:t>(model’s ability to capture dynamics)</a:t>
            </a:r>
          </a:p>
          <a:p>
            <a:pPr marL="457200" indent="-457200" algn="l">
              <a:buFont typeface="Arial" panose="020B0604020202020204" pitchFamily="34" charset="0"/>
              <a:buChar char="•"/>
            </a:pPr>
            <a:r>
              <a:rPr lang="en-US" altLang="en-US" sz="3200" dirty="0" smtClean="0">
                <a:solidFill>
                  <a:schemeClr val="tx1"/>
                </a:solidFill>
              </a:rPr>
              <a:t>Structure of the error (error distributions in likelihood)</a:t>
            </a:r>
          </a:p>
          <a:p>
            <a:pPr marL="457200" indent="-457200" algn="l">
              <a:buFont typeface="Arial" panose="020B0604020202020204" pitchFamily="34" charset="0"/>
              <a:buChar char="•"/>
            </a:pPr>
            <a:r>
              <a:rPr lang="en-US" altLang="en-US" sz="3200" dirty="0" smtClean="0">
                <a:solidFill>
                  <a:schemeClr val="tx1"/>
                </a:solidFill>
              </a:rPr>
              <a:t>Estimation error (accuracy of the model parameters)</a:t>
            </a:r>
          </a:p>
          <a:p>
            <a:pPr marL="457200" indent="-457200" algn="l">
              <a:buFont typeface="Arial" panose="020B0604020202020204" pitchFamily="34" charset="0"/>
              <a:buChar char="•"/>
            </a:pPr>
            <a:r>
              <a:rPr lang="en-US" altLang="en-US" sz="3200" dirty="0" smtClean="0">
                <a:solidFill>
                  <a:schemeClr val="tx1"/>
                </a:solidFill>
              </a:rPr>
              <a:t>Implementation error (management differs from intended)</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Sources of error/uncertainty</a:t>
            </a:r>
            <a:endParaRPr lang="en-US" altLang="en-US" sz="4000" dirty="0">
              <a:solidFill>
                <a:srgbClr val="1E5C90"/>
              </a:solidFill>
            </a:endParaRPr>
          </a:p>
        </p:txBody>
      </p:sp>
    </p:spTree>
    <p:extLst>
      <p:ext uri="{BB962C8B-B14F-4D97-AF65-F5344CB8AC3E}">
        <p14:creationId xmlns:p14="http://schemas.microsoft.com/office/powerpoint/2010/main" val="42007554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4525963"/>
          </a:xfrm>
        </p:spPr>
        <p:txBody>
          <a:bodyPr/>
          <a:lstStyle/>
          <a:p>
            <a:pPr marL="457200" indent="-457200" algn="l">
              <a:buFont typeface="Arial" panose="020B0604020202020204" pitchFamily="34" charset="0"/>
              <a:buChar char="•"/>
            </a:pPr>
            <a:r>
              <a:rPr lang="en-US" altLang="en-US" sz="3200" dirty="0" smtClean="0">
                <a:solidFill>
                  <a:schemeClr val="tx1"/>
                </a:solidFill>
              </a:rPr>
              <a:t>From sampling and measurement error</a:t>
            </a:r>
          </a:p>
          <a:p>
            <a:pPr marL="457200" indent="-457200" algn="l">
              <a:buFont typeface="Arial" panose="020B0604020202020204" pitchFamily="34" charset="0"/>
              <a:buChar char="•"/>
            </a:pPr>
            <a:r>
              <a:rPr lang="en-US" altLang="en-US" sz="3200" dirty="0" smtClean="0">
                <a:solidFill>
                  <a:schemeClr val="tx1"/>
                </a:solidFill>
              </a:rPr>
              <a:t>Individual observation error for each piece of data</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Observation error</a:t>
            </a:r>
            <a:endParaRPr lang="en-US" altLang="en-US" sz="4000" dirty="0">
              <a:solidFill>
                <a:srgbClr val="1E5C90"/>
              </a:solidFill>
            </a:endParaRPr>
          </a:p>
        </p:txBody>
      </p:sp>
    </p:spTree>
    <p:extLst>
      <p:ext uri="{BB962C8B-B14F-4D97-AF65-F5344CB8AC3E}">
        <p14:creationId xmlns:p14="http://schemas.microsoft.com/office/powerpoint/2010/main" val="41391467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4525963"/>
          </a:xfrm>
        </p:spPr>
        <p:txBody>
          <a:bodyPr/>
          <a:lstStyle/>
          <a:p>
            <a:pPr marL="457200" indent="-457200" algn="l">
              <a:buFont typeface="Arial" panose="020B0604020202020204" pitchFamily="34" charset="0"/>
              <a:buChar char="•"/>
            </a:pPr>
            <a:r>
              <a:rPr lang="en-US" altLang="en-US" sz="3200" dirty="0" smtClean="0">
                <a:solidFill>
                  <a:schemeClr val="tx1"/>
                </a:solidFill>
              </a:rPr>
              <a:t>Natural variation (time-specific variation)</a:t>
            </a:r>
          </a:p>
          <a:p>
            <a:pPr marL="457200" indent="-457200" algn="l">
              <a:buFont typeface="Arial" panose="020B0604020202020204" pitchFamily="34" charset="0"/>
              <a:buChar char="•"/>
            </a:pPr>
            <a:r>
              <a:rPr lang="en-US" altLang="en-US" sz="3200" dirty="0" smtClean="0">
                <a:solidFill>
                  <a:schemeClr val="tx1"/>
                </a:solidFill>
              </a:rPr>
              <a:t>Recruitment variability</a:t>
            </a:r>
          </a:p>
          <a:p>
            <a:pPr marL="457200" indent="-457200" algn="l">
              <a:buFont typeface="Arial" panose="020B0604020202020204" pitchFamily="34" charset="0"/>
              <a:buChar char="•"/>
            </a:pPr>
            <a:r>
              <a:rPr lang="en-US" altLang="en-US" sz="3200" dirty="0" smtClean="0">
                <a:solidFill>
                  <a:schemeClr val="tx1"/>
                </a:solidFill>
              </a:rPr>
              <a:t>Natural mortality</a:t>
            </a:r>
          </a:p>
          <a:p>
            <a:pPr marL="457200" indent="-457200" algn="l">
              <a:buFont typeface="Arial" panose="020B0604020202020204" pitchFamily="34" charset="0"/>
              <a:buChar char="•"/>
            </a:pPr>
            <a:r>
              <a:rPr lang="en-US" altLang="en-US" sz="3200" dirty="0" smtClean="0">
                <a:solidFill>
                  <a:schemeClr val="tx1"/>
                </a:solidFill>
              </a:rPr>
              <a:t>Selectivity</a:t>
            </a:r>
          </a:p>
          <a:p>
            <a:pPr marL="457200" indent="-457200" algn="l">
              <a:buFont typeface="Arial" panose="020B0604020202020204" pitchFamily="34" charset="0"/>
              <a:buChar char="•"/>
            </a:pPr>
            <a:r>
              <a:rPr lang="en-US" altLang="en-US" sz="3200" dirty="0" smtClean="0">
                <a:solidFill>
                  <a:schemeClr val="tx1"/>
                </a:solidFill>
              </a:rPr>
              <a:t>Growth</a:t>
            </a:r>
          </a:p>
          <a:p>
            <a:pPr marL="457200" indent="-457200" algn="l">
              <a:buFont typeface="Arial" panose="020B0604020202020204" pitchFamily="34" charset="0"/>
              <a:buChar char="•"/>
            </a:pPr>
            <a:endParaRPr lang="en-US" altLang="en-US" sz="3200" dirty="0" smtClean="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Process error</a:t>
            </a:r>
            <a:endParaRPr lang="en-US" altLang="en-US" sz="4000" dirty="0">
              <a:solidFill>
                <a:srgbClr val="1E5C90"/>
              </a:solidFill>
            </a:endParaRPr>
          </a:p>
        </p:txBody>
      </p:sp>
    </p:spTree>
    <p:extLst>
      <p:ext uri="{BB962C8B-B14F-4D97-AF65-F5344CB8AC3E}">
        <p14:creationId xmlns:p14="http://schemas.microsoft.com/office/powerpoint/2010/main" val="38260666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4525963"/>
          </a:xfrm>
        </p:spPr>
        <p:txBody>
          <a:bodyPr/>
          <a:lstStyle/>
          <a:p>
            <a:pPr marL="457200" indent="-457200" algn="l">
              <a:buFont typeface="Arial" panose="020B0604020202020204" pitchFamily="34" charset="0"/>
              <a:buChar char="•"/>
            </a:pPr>
            <a:r>
              <a:rPr lang="en-US" altLang="en-US" sz="3200" dirty="0" smtClean="0">
                <a:solidFill>
                  <a:schemeClr val="tx1"/>
                </a:solidFill>
              </a:rPr>
              <a:t>All </a:t>
            </a:r>
            <a:r>
              <a:rPr lang="en-US" altLang="en-US" sz="3200" dirty="0">
                <a:solidFill>
                  <a:schemeClr val="tx1"/>
                </a:solidFill>
              </a:rPr>
              <a:t>models are </a:t>
            </a:r>
            <a:r>
              <a:rPr lang="en-US" altLang="en-US" sz="3200" dirty="0" smtClean="0">
                <a:solidFill>
                  <a:schemeClr val="tx1"/>
                </a:solidFill>
              </a:rPr>
              <a:t>simplifications</a:t>
            </a:r>
          </a:p>
          <a:p>
            <a:pPr marL="457200" indent="-457200" algn="l">
              <a:buFont typeface="Arial" panose="020B0604020202020204" pitchFamily="34" charset="0"/>
              <a:buChar char="•"/>
            </a:pPr>
            <a:r>
              <a:rPr lang="en-US" altLang="en-US" sz="3200" dirty="0" smtClean="0">
                <a:solidFill>
                  <a:schemeClr val="tx1"/>
                </a:solidFill>
              </a:rPr>
              <a:t>We may not fully understand the dynamics of the system</a:t>
            </a:r>
            <a:endParaRPr lang="en-US" altLang="en-US" sz="3200" dirty="0">
              <a:solidFill>
                <a:schemeClr val="tx1"/>
              </a:solidFill>
            </a:endParaRPr>
          </a:p>
          <a:p>
            <a:pPr marL="457200" indent="-457200" algn="l">
              <a:buFont typeface="Arial" panose="020B0604020202020204" pitchFamily="34" charset="0"/>
              <a:buChar char="•"/>
            </a:pPr>
            <a:r>
              <a:rPr lang="en-US" altLang="en-US" sz="3200" dirty="0">
                <a:solidFill>
                  <a:schemeClr val="tx1"/>
                </a:solidFill>
              </a:rPr>
              <a:t>There may be important differences between the model and </a:t>
            </a:r>
            <a:r>
              <a:rPr lang="en-US" altLang="en-US" sz="3200" dirty="0" smtClean="0">
                <a:solidFill>
                  <a:schemeClr val="tx1"/>
                </a:solidFill>
              </a:rPr>
              <a:t>reality</a:t>
            </a:r>
            <a:endParaRPr lang="en-US" altLang="en-US" sz="3200" dirty="0">
              <a:solidFill>
                <a:schemeClr val="tx1"/>
              </a:solidFill>
            </a:endParaRPr>
          </a:p>
          <a:p>
            <a:pPr marL="457200" indent="-457200" algn="l">
              <a:buFont typeface="Arial" panose="020B0604020202020204" pitchFamily="34" charset="0"/>
              <a:buChar char="•"/>
            </a:pPr>
            <a:r>
              <a:rPr lang="en-US" altLang="en-US" sz="3200" dirty="0">
                <a:solidFill>
                  <a:schemeClr val="tx1"/>
                </a:solidFill>
              </a:rPr>
              <a:t>It is usually not considered in the stock </a:t>
            </a:r>
            <a:r>
              <a:rPr lang="en-US" altLang="en-US" sz="3200" dirty="0" smtClean="0">
                <a:solidFill>
                  <a:schemeClr val="tx1"/>
                </a:solidFill>
              </a:rPr>
              <a:t>assessment</a:t>
            </a:r>
          </a:p>
          <a:p>
            <a:pPr marL="1200150" lvl="1" indent="-457200">
              <a:buFont typeface="Arial" panose="020B0604020202020204" pitchFamily="34" charset="0"/>
              <a:buChar char="•"/>
            </a:pPr>
            <a:r>
              <a:rPr lang="en-US" altLang="en-US" sz="2800" dirty="0" smtClean="0">
                <a:solidFill>
                  <a:schemeClr val="tx1"/>
                </a:solidFill>
              </a:rPr>
              <a:t>Absorbed </a:t>
            </a:r>
            <a:r>
              <a:rPr lang="en-US" altLang="en-US" sz="2800" dirty="0">
                <a:solidFill>
                  <a:schemeClr val="tx1"/>
                </a:solidFill>
              </a:rPr>
              <a:t>into the process </a:t>
            </a:r>
            <a:r>
              <a:rPr lang="en-US" altLang="en-US" sz="2800" dirty="0" smtClean="0">
                <a:solidFill>
                  <a:schemeClr val="tx1"/>
                </a:solidFill>
              </a:rPr>
              <a:t>and observation error.</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Model error</a:t>
            </a:r>
            <a:endParaRPr lang="en-US" altLang="en-US" sz="4000" dirty="0">
              <a:solidFill>
                <a:srgbClr val="1E5C90"/>
              </a:solidFill>
            </a:endParaRPr>
          </a:p>
        </p:txBody>
      </p:sp>
    </p:spTree>
    <p:extLst>
      <p:ext uri="{BB962C8B-B14F-4D97-AF65-F5344CB8AC3E}">
        <p14:creationId xmlns:p14="http://schemas.microsoft.com/office/powerpoint/2010/main" val="28782498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4525963"/>
          </a:xfrm>
        </p:spPr>
        <p:txBody>
          <a:bodyPr/>
          <a:lstStyle/>
          <a:p>
            <a:pPr marL="457200" indent="-457200" algn="l">
              <a:buFont typeface="Arial" panose="020B0604020202020204" pitchFamily="34" charset="0"/>
              <a:buChar char="•"/>
            </a:pPr>
            <a:r>
              <a:rPr lang="en-US" altLang="en-US" sz="3200" dirty="0" smtClean="0">
                <a:solidFill>
                  <a:schemeClr val="tx1"/>
                </a:solidFill>
              </a:rPr>
              <a:t>Implications due to failure to implement the agreed upon management actions</a:t>
            </a:r>
          </a:p>
          <a:p>
            <a:pPr marL="457200" indent="-457200" algn="l">
              <a:buFont typeface="Arial" panose="020B0604020202020204" pitchFamily="34" charset="0"/>
              <a:buChar char="•"/>
            </a:pPr>
            <a:r>
              <a:rPr lang="en-US" altLang="en-US" sz="3200" dirty="0" smtClean="0">
                <a:solidFill>
                  <a:schemeClr val="tx1"/>
                </a:solidFill>
              </a:rPr>
              <a:t>Important in decision analysis and projections</a:t>
            </a:r>
          </a:p>
          <a:p>
            <a:pPr marL="457200" indent="-457200" algn="l">
              <a:buFont typeface="Arial" panose="020B0604020202020204" pitchFamily="34" charset="0"/>
              <a:buChar char="•"/>
            </a:pPr>
            <a:r>
              <a:rPr lang="en-US" altLang="en-US" sz="3200" dirty="0" smtClean="0">
                <a:solidFill>
                  <a:schemeClr val="tx1"/>
                </a:solidFill>
              </a:rPr>
              <a:t>Often account for this in Management Strategy Evaluation (MSE)</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Implementation error</a:t>
            </a:r>
            <a:endParaRPr lang="en-US" altLang="en-US" sz="4000" dirty="0">
              <a:solidFill>
                <a:srgbClr val="1E5C90"/>
              </a:solidFill>
            </a:endParaRPr>
          </a:p>
        </p:txBody>
      </p:sp>
    </p:spTree>
    <p:extLst>
      <p:ext uri="{BB962C8B-B14F-4D97-AF65-F5344CB8AC3E}">
        <p14:creationId xmlns:p14="http://schemas.microsoft.com/office/powerpoint/2010/main" val="13619905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lstStyle/>
          <a:p>
            <a:pPr marL="457200" indent="-457200" algn="l">
              <a:buFont typeface="Arial" panose="020B0604020202020204" pitchFamily="34" charset="0"/>
              <a:buChar char="•"/>
            </a:pPr>
            <a:r>
              <a:rPr lang="en-US" altLang="en-US" sz="2800" dirty="0" smtClean="0">
                <a:solidFill>
                  <a:schemeClr val="tx1"/>
                </a:solidFill>
              </a:rPr>
              <a:t>Models can assume known observation and/or process error</a:t>
            </a:r>
          </a:p>
          <a:p>
            <a:pPr marL="457200" indent="-457200" algn="l">
              <a:buFont typeface="Arial" panose="020B0604020202020204" pitchFamily="34" charset="0"/>
              <a:buChar char="•"/>
            </a:pPr>
            <a:r>
              <a:rPr lang="en-US" altLang="en-US" sz="2800" dirty="0" smtClean="0">
                <a:solidFill>
                  <a:schemeClr val="tx1"/>
                </a:solidFill>
              </a:rPr>
              <a:t>Observation error models</a:t>
            </a:r>
          </a:p>
          <a:p>
            <a:pPr marL="1200150" lvl="1" indent="-457200">
              <a:buFont typeface="Arial" panose="020B0604020202020204" pitchFamily="34" charset="0"/>
              <a:buChar char="•"/>
            </a:pPr>
            <a:r>
              <a:rPr lang="en-US" altLang="en-US" sz="2400" dirty="0" smtClean="0">
                <a:solidFill>
                  <a:schemeClr val="tx1"/>
                </a:solidFill>
              </a:rPr>
              <a:t>regression</a:t>
            </a:r>
          </a:p>
          <a:p>
            <a:pPr marL="457200" indent="-457200" algn="l">
              <a:buFont typeface="Arial" panose="020B0604020202020204" pitchFamily="34" charset="0"/>
              <a:buChar char="•"/>
            </a:pPr>
            <a:r>
              <a:rPr lang="en-US" altLang="en-US" sz="2800" dirty="0">
                <a:solidFill>
                  <a:schemeClr val="tx1"/>
                </a:solidFill>
              </a:rPr>
              <a:t>Process error models</a:t>
            </a:r>
          </a:p>
          <a:p>
            <a:pPr marL="1200150" lvl="1" indent="-457200">
              <a:buFont typeface="Arial" panose="020B0604020202020204" pitchFamily="34" charset="0"/>
              <a:buChar char="•"/>
            </a:pPr>
            <a:r>
              <a:rPr lang="en-US" altLang="en-US" sz="2400" dirty="0">
                <a:solidFill>
                  <a:schemeClr val="tx1"/>
                </a:solidFill>
              </a:rPr>
              <a:t>assume no or known observation error</a:t>
            </a:r>
            <a:endParaRPr lang="en-US" altLang="en-US" sz="1400" dirty="0">
              <a:solidFill>
                <a:schemeClr val="tx1"/>
              </a:solidFill>
            </a:endParaRPr>
          </a:p>
          <a:p>
            <a:pPr marL="457200" indent="-457200" algn="l">
              <a:buFont typeface="Arial" panose="020B0604020202020204" pitchFamily="34" charset="0"/>
              <a:buChar char="•"/>
            </a:pPr>
            <a:r>
              <a:rPr lang="en-US" altLang="en-US" sz="2800" dirty="0" smtClean="0">
                <a:solidFill>
                  <a:schemeClr val="tx1"/>
                </a:solidFill>
              </a:rPr>
              <a:t>Models with both errors</a:t>
            </a:r>
          </a:p>
          <a:p>
            <a:pPr marL="1200150" lvl="1" indent="-457200">
              <a:buFont typeface="Arial" panose="020B0604020202020204" pitchFamily="34" charset="0"/>
              <a:buChar char="•"/>
            </a:pPr>
            <a:r>
              <a:rPr lang="en-US" altLang="en-US" sz="2400" dirty="0" smtClean="0">
                <a:solidFill>
                  <a:schemeClr val="tx1"/>
                </a:solidFill>
              </a:rPr>
              <a:t>State-space models</a:t>
            </a:r>
          </a:p>
          <a:p>
            <a:pPr marL="1200150" lvl="1" indent="-457200">
              <a:buFont typeface="Arial" panose="020B0604020202020204" pitchFamily="34" charset="0"/>
              <a:buChar char="•"/>
            </a:pPr>
            <a:r>
              <a:rPr lang="en-US" altLang="en-US" sz="2400" dirty="0" smtClean="0">
                <a:solidFill>
                  <a:schemeClr val="tx1"/>
                </a:solidFill>
              </a:rPr>
              <a:t>Integrated analysis models like SS</a:t>
            </a:r>
            <a:endParaRPr lang="en-US" altLang="en-US" sz="24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Model the error</a:t>
            </a:r>
            <a:endParaRPr lang="en-US" altLang="en-US" sz="4000" dirty="0">
              <a:solidFill>
                <a:srgbClr val="1E5C90"/>
              </a:solidFill>
            </a:endParaRPr>
          </a:p>
        </p:txBody>
      </p:sp>
    </p:spTree>
    <p:extLst>
      <p:ext uri="{BB962C8B-B14F-4D97-AF65-F5344CB8AC3E}">
        <p14:creationId xmlns:p14="http://schemas.microsoft.com/office/powerpoint/2010/main" val="28286597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033074"/>
            <a:ext cx="9144000" cy="2599919"/>
          </a:xfrm>
        </p:spPr>
        <p:txBody>
          <a:bodyPr/>
          <a:lstStyle/>
          <a:p>
            <a:pPr marL="457200" indent="-457200" algn="l">
              <a:buFont typeface="Arial" panose="020B0604020202020204" pitchFamily="34" charset="0"/>
              <a:buChar char="•"/>
            </a:pPr>
            <a:r>
              <a:rPr lang="en-US" altLang="en-US" sz="2800" dirty="0">
                <a:solidFill>
                  <a:schemeClr val="tx1"/>
                </a:solidFill>
              </a:rPr>
              <a:t>State variables: In the future depend on </a:t>
            </a:r>
            <a:endParaRPr lang="en-US" altLang="en-US" sz="2800" dirty="0" smtClean="0">
              <a:solidFill>
                <a:schemeClr val="tx1"/>
              </a:solidFill>
            </a:endParaRPr>
          </a:p>
          <a:p>
            <a:pPr marL="1200150" lvl="1" indent="-457200">
              <a:buFont typeface="Arial" panose="020B0604020202020204" pitchFamily="34" charset="0"/>
              <a:buChar char="•"/>
            </a:pPr>
            <a:r>
              <a:rPr lang="en-US" altLang="en-US" sz="2800" dirty="0" smtClean="0">
                <a:solidFill>
                  <a:schemeClr val="tx1"/>
                </a:solidFill>
              </a:rPr>
              <a:t>Current state</a:t>
            </a:r>
            <a:endParaRPr lang="en-US" altLang="en-US" sz="2800" dirty="0">
              <a:solidFill>
                <a:schemeClr val="tx1"/>
              </a:solidFill>
            </a:endParaRPr>
          </a:p>
          <a:p>
            <a:pPr marL="1200150" lvl="1" indent="-457200">
              <a:buFont typeface="Arial" panose="020B0604020202020204" pitchFamily="34" charset="0"/>
              <a:buChar char="•"/>
            </a:pPr>
            <a:r>
              <a:rPr lang="en-US" altLang="en-US" sz="2800" dirty="0" smtClean="0">
                <a:solidFill>
                  <a:schemeClr val="tx1"/>
                </a:solidFill>
              </a:rPr>
              <a:t>Parameters</a:t>
            </a:r>
          </a:p>
          <a:p>
            <a:pPr marL="1200150" lvl="1" indent="-457200">
              <a:buFont typeface="Arial" panose="020B0604020202020204" pitchFamily="34" charset="0"/>
              <a:buChar char="•"/>
            </a:pPr>
            <a:r>
              <a:rPr lang="en-US" altLang="en-US" sz="2800" dirty="0" smtClean="0">
                <a:solidFill>
                  <a:schemeClr val="tx1"/>
                </a:solidFill>
              </a:rPr>
              <a:t>Forcing (external shocks)</a:t>
            </a:r>
          </a:p>
          <a:p>
            <a:pPr marL="1200150" lvl="1" indent="-457200">
              <a:buFont typeface="Arial" panose="020B0604020202020204" pitchFamily="34" charset="0"/>
              <a:buChar char="•"/>
            </a:pPr>
            <a:r>
              <a:rPr lang="en-US" altLang="en-US" sz="2800" dirty="0" smtClean="0">
                <a:solidFill>
                  <a:schemeClr val="tx1"/>
                </a:solidFill>
              </a:rPr>
              <a:t>Rules of change (equations)</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Components of population dynamic models</a:t>
            </a:r>
            <a:endParaRPr lang="en-US" altLang="en-US" sz="4000" dirty="0">
              <a:solidFill>
                <a:srgbClr val="1E5C90"/>
              </a:solidFill>
            </a:endParaRPr>
          </a:p>
        </p:txBody>
      </p:sp>
      <p:graphicFrame>
        <p:nvGraphicFramePr>
          <p:cNvPr id="5" name="Object 2"/>
          <p:cNvGraphicFramePr>
            <a:graphicFrameLocks noChangeAspect="1"/>
          </p:cNvGraphicFramePr>
          <p:nvPr>
            <p:extLst/>
          </p:nvPr>
        </p:nvGraphicFramePr>
        <p:xfrm>
          <a:off x="2786063" y="4240928"/>
          <a:ext cx="3740150" cy="852488"/>
        </p:xfrm>
        <a:graphic>
          <a:graphicData uri="http://schemas.openxmlformats.org/presentationml/2006/ole">
            <mc:AlternateContent xmlns:mc="http://schemas.openxmlformats.org/markup-compatibility/2006">
              <mc:Choice xmlns:v="urn:schemas-microsoft-com:vml" Requires="v">
                <p:oleObj spid="_x0000_s1027" name="Equation" r:id="rId3" imgW="1002865" imgH="228501" progId="Equation.DSMT4">
                  <p:embed/>
                </p:oleObj>
              </mc:Choice>
              <mc:Fallback>
                <p:oleObj name="Equation" r:id="rId3" imgW="1002865" imgH="228501" progId="Equation.DSMT4">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4240928"/>
                        <a:ext cx="374015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4573037" y="3632993"/>
            <a:ext cx="2148985" cy="461665"/>
          </a:xfrm>
          <a:prstGeom prst="rect">
            <a:avLst/>
          </a:prstGeom>
          <a:noFill/>
        </p:spPr>
        <p:txBody>
          <a:bodyPr wrap="none">
            <a:spAutoFit/>
          </a:bodyPr>
          <a:lstStyle/>
          <a:p>
            <a:pPr algn="ctr" eaLnBrk="0" hangingPunct="0">
              <a:defRPr/>
            </a:pPr>
            <a:r>
              <a:rPr lang="en-US" sz="2400" dirty="0" smtClean="0">
                <a:solidFill>
                  <a:schemeClr val="accent5">
                    <a:lumMod val="50000"/>
                  </a:schemeClr>
                </a:solidFill>
                <a:latin typeface="Calibri" pitchFamily="34" charset="0"/>
                <a:cs typeface="Calibri" pitchFamily="34" charset="0"/>
              </a:rPr>
              <a:t>Rules of change</a:t>
            </a:r>
            <a:endParaRPr lang="en-US" sz="2400" dirty="0">
              <a:solidFill>
                <a:schemeClr val="accent5">
                  <a:lumMod val="50000"/>
                </a:schemeClr>
              </a:solidFill>
              <a:latin typeface="Calibri" pitchFamily="34" charset="0"/>
              <a:cs typeface="Calibri" pitchFamily="34" charset="0"/>
            </a:endParaRPr>
          </a:p>
        </p:txBody>
      </p:sp>
      <p:cxnSp>
        <p:nvCxnSpPr>
          <p:cNvPr id="7" name="Straight Arrow Connector 6"/>
          <p:cNvCxnSpPr/>
          <p:nvPr/>
        </p:nvCxnSpPr>
        <p:spPr bwMode="auto">
          <a:xfrm flipH="1">
            <a:off x="4462463" y="4017309"/>
            <a:ext cx="342900" cy="344487"/>
          </a:xfrm>
          <a:prstGeom prst="straightConnector1">
            <a:avLst/>
          </a:prstGeom>
          <a:solidFill>
            <a:schemeClr val="accent1"/>
          </a:solidFill>
          <a:ln w="25400" cap="flat" cmpd="sng" algn="ctr">
            <a:solidFill>
              <a:schemeClr val="accent5">
                <a:lumMod val="50000"/>
              </a:schemeClr>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a:cxnSpLocks noChangeShapeType="1"/>
          </p:cNvCxnSpPr>
          <p:nvPr/>
        </p:nvCxnSpPr>
        <p:spPr bwMode="auto">
          <a:xfrm flipH="1" flipV="1">
            <a:off x="5443538" y="4770438"/>
            <a:ext cx="442912" cy="874712"/>
          </a:xfrm>
          <a:prstGeom prst="straightConnector1">
            <a:avLst/>
          </a:prstGeom>
          <a:noFill/>
          <a:ln w="25400" algn="ctr">
            <a:solidFill>
              <a:srgbClr val="33CC33"/>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a:spLocks noChangeArrowheads="1"/>
          </p:cNvSpPr>
          <p:nvPr/>
        </p:nvSpPr>
        <p:spPr bwMode="auto">
          <a:xfrm>
            <a:off x="5265888" y="5645150"/>
            <a:ext cx="24317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a:spcBef>
                <a:spcPct val="0"/>
              </a:spcBef>
              <a:buFontTx/>
              <a:buNone/>
            </a:pPr>
            <a:r>
              <a:rPr lang="en-US" altLang="en-US" sz="2400" dirty="0" smtClean="0">
                <a:solidFill>
                  <a:srgbClr val="33CC33"/>
                </a:solidFill>
                <a:latin typeface="Calibri" pitchFamily="34" charset="0"/>
              </a:rPr>
              <a:t>Parameters</a:t>
            </a:r>
          </a:p>
          <a:p>
            <a:pPr algn="ctr">
              <a:spcBef>
                <a:spcPct val="0"/>
              </a:spcBef>
              <a:buFontTx/>
              <a:buNone/>
            </a:pPr>
            <a:r>
              <a:rPr lang="en-US" altLang="en-US" sz="2400" dirty="0" smtClean="0">
                <a:solidFill>
                  <a:srgbClr val="33CC33"/>
                </a:solidFill>
                <a:latin typeface="Calibri" pitchFamily="34" charset="0"/>
              </a:rPr>
              <a:t>(e.g., growth rate)</a:t>
            </a:r>
            <a:endParaRPr lang="en-US" altLang="en-US" sz="2400" dirty="0">
              <a:solidFill>
                <a:srgbClr val="33CC33"/>
              </a:solidFill>
              <a:latin typeface="Calibri" pitchFamily="34" charset="0"/>
            </a:endParaRPr>
          </a:p>
        </p:txBody>
      </p:sp>
      <p:cxnSp>
        <p:nvCxnSpPr>
          <p:cNvPr id="10" name="Straight Arrow Connector 9"/>
          <p:cNvCxnSpPr>
            <a:cxnSpLocks noChangeShapeType="1"/>
          </p:cNvCxnSpPr>
          <p:nvPr/>
        </p:nvCxnSpPr>
        <p:spPr bwMode="auto">
          <a:xfrm flipV="1">
            <a:off x="1666875" y="4724400"/>
            <a:ext cx="1219200" cy="488950"/>
          </a:xfrm>
          <a:prstGeom prst="straightConnector1">
            <a:avLst/>
          </a:prstGeom>
          <a:noFill/>
          <a:ln w="25400" algn="ctr">
            <a:solidFill>
              <a:srgbClr val="0000FF"/>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a:spLocks noChangeArrowheads="1"/>
          </p:cNvSpPr>
          <p:nvPr/>
        </p:nvSpPr>
        <p:spPr bwMode="auto">
          <a:xfrm>
            <a:off x="271463" y="5138738"/>
            <a:ext cx="23069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FontTx/>
              <a:buNone/>
            </a:pPr>
            <a:r>
              <a:rPr lang="en-US" altLang="en-US" sz="2400" dirty="0" smtClean="0">
                <a:solidFill>
                  <a:srgbClr val="0000FF"/>
                </a:solidFill>
                <a:latin typeface="Calibri" pitchFamily="34" charset="0"/>
              </a:rPr>
              <a:t>State variables in</a:t>
            </a:r>
          </a:p>
          <a:p>
            <a:pPr>
              <a:spcBef>
                <a:spcPct val="0"/>
              </a:spcBef>
              <a:buFontTx/>
              <a:buNone/>
            </a:pPr>
            <a:r>
              <a:rPr lang="en-US" altLang="en-US" sz="2400" dirty="0">
                <a:solidFill>
                  <a:srgbClr val="0000FF"/>
                </a:solidFill>
                <a:latin typeface="Calibri" pitchFamily="34" charset="0"/>
              </a:rPr>
              <a:t>n</a:t>
            </a:r>
            <a:r>
              <a:rPr lang="en-US" altLang="en-US" sz="2400" dirty="0" smtClean="0">
                <a:solidFill>
                  <a:srgbClr val="0000FF"/>
                </a:solidFill>
                <a:latin typeface="Calibri" pitchFamily="34" charset="0"/>
              </a:rPr>
              <a:t>ext time period</a:t>
            </a:r>
            <a:endParaRPr lang="en-US" altLang="en-US" sz="2400" dirty="0">
              <a:solidFill>
                <a:srgbClr val="0000FF"/>
              </a:solidFill>
              <a:latin typeface="Calibri" pitchFamily="34" charset="0"/>
            </a:endParaRPr>
          </a:p>
        </p:txBody>
      </p:sp>
      <p:sp>
        <p:nvSpPr>
          <p:cNvPr id="12" name="TextBox 11"/>
          <p:cNvSpPr txBox="1">
            <a:spLocks noChangeArrowheads="1"/>
          </p:cNvSpPr>
          <p:nvPr/>
        </p:nvSpPr>
        <p:spPr bwMode="auto">
          <a:xfrm>
            <a:off x="7205663" y="3906838"/>
            <a:ext cx="181543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FontTx/>
              <a:buNone/>
            </a:pPr>
            <a:r>
              <a:rPr lang="en-US" altLang="en-US" sz="2400" dirty="0" smtClean="0">
                <a:solidFill>
                  <a:srgbClr val="C00000"/>
                </a:solidFill>
                <a:latin typeface="Calibri" pitchFamily="34" charset="0"/>
              </a:rPr>
              <a:t>Forces</a:t>
            </a:r>
            <a:endParaRPr lang="en-US" altLang="en-US" sz="2400" dirty="0">
              <a:solidFill>
                <a:srgbClr val="C00000"/>
              </a:solidFill>
              <a:latin typeface="Calibri" pitchFamily="34" charset="0"/>
            </a:endParaRPr>
          </a:p>
          <a:p>
            <a:pPr>
              <a:spcBef>
                <a:spcPct val="0"/>
              </a:spcBef>
              <a:buFontTx/>
              <a:buNone/>
            </a:pPr>
            <a:r>
              <a:rPr lang="en-US" altLang="en-US" sz="2400" dirty="0">
                <a:solidFill>
                  <a:srgbClr val="C00000"/>
                </a:solidFill>
                <a:latin typeface="Calibri" pitchFamily="34" charset="0"/>
              </a:rPr>
              <a:t>(e.g. </a:t>
            </a:r>
            <a:r>
              <a:rPr lang="en-US" altLang="en-US" sz="2400" dirty="0" smtClean="0">
                <a:solidFill>
                  <a:srgbClr val="C00000"/>
                </a:solidFill>
                <a:latin typeface="Calibri" pitchFamily="34" charset="0"/>
              </a:rPr>
              <a:t>catches,</a:t>
            </a:r>
          </a:p>
          <a:p>
            <a:pPr>
              <a:spcBef>
                <a:spcPct val="0"/>
              </a:spcBef>
              <a:buFontTx/>
              <a:buNone/>
            </a:pPr>
            <a:r>
              <a:rPr lang="en-US" altLang="en-US" sz="2400" dirty="0" smtClean="0">
                <a:solidFill>
                  <a:srgbClr val="C00000"/>
                </a:solidFill>
                <a:latin typeface="Calibri" pitchFamily="34" charset="0"/>
              </a:rPr>
              <a:t> </a:t>
            </a:r>
            <a:r>
              <a:rPr lang="en-US" altLang="en-US" sz="2400" dirty="0" err="1" smtClean="0">
                <a:solidFill>
                  <a:srgbClr val="C00000"/>
                </a:solidFill>
                <a:latin typeface="Calibri" pitchFamily="34" charset="0"/>
              </a:rPr>
              <a:t>env</a:t>
            </a:r>
            <a:r>
              <a:rPr lang="en-US" altLang="en-US" sz="2400" dirty="0" smtClean="0">
                <a:solidFill>
                  <a:srgbClr val="C00000"/>
                </a:solidFill>
                <a:latin typeface="Calibri" pitchFamily="34" charset="0"/>
              </a:rPr>
              <a:t>.)</a:t>
            </a:r>
            <a:endParaRPr lang="en-US" altLang="en-US" sz="2400" dirty="0">
              <a:solidFill>
                <a:srgbClr val="C00000"/>
              </a:solidFill>
              <a:latin typeface="Calibri" pitchFamily="34" charset="0"/>
            </a:endParaRPr>
          </a:p>
        </p:txBody>
      </p:sp>
      <p:cxnSp>
        <p:nvCxnSpPr>
          <p:cNvPr id="13" name="Straight Arrow Connector 12"/>
          <p:cNvCxnSpPr>
            <a:cxnSpLocks noChangeShapeType="1"/>
          </p:cNvCxnSpPr>
          <p:nvPr/>
        </p:nvCxnSpPr>
        <p:spPr bwMode="auto">
          <a:xfrm flipH="1">
            <a:off x="6138863" y="4252913"/>
            <a:ext cx="957262" cy="252412"/>
          </a:xfrm>
          <a:prstGeom prst="straightConnector1">
            <a:avLst/>
          </a:prstGeom>
          <a:noFill/>
          <a:ln w="25400" algn="ctr">
            <a:solidFill>
              <a:srgbClr val="C0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4"/>
          <p:cNvSpPr txBox="1">
            <a:spLocks noChangeArrowheads="1"/>
          </p:cNvSpPr>
          <p:nvPr/>
        </p:nvSpPr>
        <p:spPr bwMode="auto">
          <a:xfrm>
            <a:off x="2871788" y="5267325"/>
            <a:ext cx="20790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FontTx/>
              <a:buNone/>
            </a:pPr>
            <a:r>
              <a:rPr lang="en-US" altLang="en-US" sz="2400" dirty="0" smtClean="0">
                <a:solidFill>
                  <a:srgbClr val="0000FF"/>
                </a:solidFill>
                <a:latin typeface="Calibri" pitchFamily="34" charset="0"/>
              </a:rPr>
              <a:t>State variables</a:t>
            </a:r>
          </a:p>
          <a:p>
            <a:pPr>
              <a:spcBef>
                <a:spcPct val="0"/>
              </a:spcBef>
              <a:buFontTx/>
              <a:buNone/>
            </a:pPr>
            <a:r>
              <a:rPr lang="en-US" altLang="en-US" sz="2400" dirty="0" smtClean="0">
                <a:solidFill>
                  <a:srgbClr val="0000FF"/>
                </a:solidFill>
                <a:latin typeface="Calibri" pitchFamily="34" charset="0"/>
              </a:rPr>
              <a:t>(e.g., numbers)</a:t>
            </a:r>
            <a:endParaRPr lang="en-US" altLang="en-US" sz="2400" dirty="0">
              <a:solidFill>
                <a:srgbClr val="0000FF"/>
              </a:solidFill>
              <a:latin typeface="Calibri" pitchFamily="34" charset="0"/>
            </a:endParaRPr>
          </a:p>
        </p:txBody>
      </p:sp>
      <p:cxnSp>
        <p:nvCxnSpPr>
          <p:cNvPr id="15" name="Straight Arrow Connector 15"/>
          <p:cNvCxnSpPr>
            <a:cxnSpLocks noChangeShapeType="1"/>
          </p:cNvCxnSpPr>
          <p:nvPr/>
        </p:nvCxnSpPr>
        <p:spPr bwMode="auto">
          <a:xfrm flipV="1">
            <a:off x="4462463" y="4794250"/>
            <a:ext cx="415925" cy="515938"/>
          </a:xfrm>
          <a:prstGeom prst="straightConnector1">
            <a:avLst/>
          </a:prstGeom>
          <a:noFill/>
          <a:ln w="25400" algn="ctr">
            <a:solidFill>
              <a:srgbClr val="0000FF"/>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857234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round/>
            <a:headEnd/>
            <a:tailEnd/>
          </a:ln>
        </p:spPr>
        <p:txBody>
          <a:bodyPr vert="horz" wrap="square" lIns="90000" tIns="46800" rIns="90000" bIns="46800" numCol="1" anchor="ctr" anchorCtr="0" compatLnSpc="1">
            <a:prstTxWarp prst="textNoShape">
              <a:avLst/>
            </a:prstTxWarp>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SS – Estimation Procedures</a:t>
            </a:r>
            <a:endParaRPr lang="en-US" dirty="0"/>
          </a:p>
        </p:txBody>
      </p:sp>
      <p:sp>
        <p:nvSpPr>
          <p:cNvPr id="3" name="Content Placeholder 2"/>
          <p:cNvSpPr>
            <a:spLocks noGrp="1"/>
          </p:cNvSpPr>
          <p:nvPr>
            <p:ph idx="1"/>
          </p:nvPr>
        </p:nvSpPr>
        <p:spPr>
          <a:xfrm>
            <a:off x="457200" y="1219200"/>
            <a:ext cx="8224838" cy="5178425"/>
          </a:xfrm>
        </p:spPr>
        <p:txBody>
          <a:bodyPr>
            <a:normAutofit fontScale="92500" lnSpcReduction="20000"/>
          </a:bodyPr>
          <a:lstStyle/>
          <a:p>
            <a:r>
              <a:rPr lang="en-US" dirty="0" smtClean="0"/>
              <a:t>Maximize negative </a:t>
            </a:r>
            <a:r>
              <a:rPr lang="en-US" dirty="0" err="1" smtClean="0"/>
              <a:t>logL</a:t>
            </a:r>
            <a:r>
              <a:rPr lang="en-US" dirty="0" smtClean="0"/>
              <a:t> using ADMB</a:t>
            </a:r>
          </a:p>
          <a:p>
            <a:r>
              <a:rPr lang="en-US" dirty="0" err="1" smtClean="0"/>
              <a:t>logL</a:t>
            </a:r>
            <a:r>
              <a:rPr lang="en-US" dirty="0" smtClean="0"/>
              <a:t> is user-weighted composite of components from sources (fleets and surveys) and kinds of data (CPUE, age comp, size comp, etc.)</a:t>
            </a:r>
          </a:p>
          <a:p>
            <a:r>
              <a:rPr lang="en-US" dirty="0" smtClean="0"/>
              <a:t>Parameters have user-controlled: min, max, initial value, phase, and optional prior</a:t>
            </a:r>
          </a:p>
          <a:p>
            <a:r>
              <a:rPr lang="en-US" dirty="0" smtClean="0"/>
              <a:t>Capable of MLE, MCMC, parametric bootstrap (but no ADMB-RE and no ADMB likelihood profiles)</a:t>
            </a:r>
          </a:p>
          <a:p>
            <a:r>
              <a:rPr lang="en-US" dirty="0" smtClean="0"/>
              <a:t>Benchmark (MSY, SPR) and forecast done in </a:t>
            </a:r>
            <a:r>
              <a:rPr lang="en-US" dirty="0" err="1" smtClean="0"/>
              <a:t>sd_phase</a:t>
            </a:r>
            <a:r>
              <a:rPr lang="en-US" dirty="0" smtClean="0"/>
              <a:t> and </a:t>
            </a:r>
            <a:r>
              <a:rPr lang="en-US" dirty="0" err="1" smtClean="0"/>
              <a:t>mceval_phase</a:t>
            </a:r>
            <a:endParaRPr lang="en-US" dirty="0"/>
          </a:p>
        </p:txBody>
      </p:sp>
    </p:spTree>
    <p:extLst>
      <p:ext uri="{BB962C8B-B14F-4D97-AF65-F5344CB8AC3E}">
        <p14:creationId xmlns:p14="http://schemas.microsoft.com/office/powerpoint/2010/main" val="2191186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914401"/>
            <a:ext cx="9144000" cy="5423338"/>
          </a:xfrm>
        </p:spPr>
        <p:txBody>
          <a:bodyPr/>
          <a:lstStyle/>
          <a:p>
            <a:pPr marL="457200" indent="-457200" algn="l">
              <a:buFont typeface="Arial" panose="020B0604020202020204" pitchFamily="34" charset="0"/>
              <a:buChar char="•"/>
            </a:pPr>
            <a:r>
              <a:rPr lang="en-US" altLang="en-US" sz="1800" dirty="0">
                <a:solidFill>
                  <a:schemeClr val="tx1"/>
                </a:solidFill>
              </a:rPr>
              <a:t>Fournier &amp; Archibald (1982) provided explicit consideration of errors and use of auxiliary information. </a:t>
            </a:r>
          </a:p>
          <a:p>
            <a:pPr marL="457200" indent="-457200" algn="l">
              <a:buFont typeface="Arial" panose="020B0604020202020204" pitchFamily="34" charset="0"/>
              <a:buChar char="•"/>
            </a:pPr>
            <a:r>
              <a:rPr lang="en-US" altLang="en-US" sz="1800" dirty="0">
                <a:solidFill>
                  <a:schemeClr val="tx1"/>
                </a:solidFill>
              </a:rPr>
              <a:t>CAGEAN (</a:t>
            </a:r>
            <a:r>
              <a:rPr lang="en-US" altLang="en-US" sz="1800" dirty="0" err="1">
                <a:solidFill>
                  <a:schemeClr val="tx1"/>
                </a:solidFill>
              </a:rPr>
              <a:t>Deriso</a:t>
            </a:r>
            <a:r>
              <a:rPr lang="en-US" altLang="en-US" sz="1800" dirty="0">
                <a:solidFill>
                  <a:schemeClr val="tx1"/>
                </a:solidFill>
              </a:rPr>
              <a:t> et al 1985) - 10s of parameters</a:t>
            </a:r>
          </a:p>
          <a:p>
            <a:pPr marL="457200" indent="-457200" algn="l">
              <a:buFont typeface="Arial" panose="020B0604020202020204" pitchFamily="34" charset="0"/>
              <a:buChar char="•"/>
            </a:pPr>
            <a:r>
              <a:rPr lang="en-US" altLang="en-US" sz="1800" dirty="0">
                <a:solidFill>
                  <a:schemeClr val="tx1"/>
                </a:solidFill>
              </a:rPr>
              <a:t>Stock Synthesis (</a:t>
            </a:r>
            <a:r>
              <a:rPr lang="en-US" altLang="en-US" sz="1800" dirty="0" err="1">
                <a:solidFill>
                  <a:schemeClr val="tx1"/>
                </a:solidFill>
              </a:rPr>
              <a:t>Methot</a:t>
            </a:r>
            <a:r>
              <a:rPr lang="en-US" altLang="en-US" sz="1800" dirty="0">
                <a:solidFill>
                  <a:schemeClr val="tx1"/>
                </a:solidFill>
              </a:rPr>
              <a:t>, 1989) -10s to 100s of parameters; FORTRAN &amp; numerical derivatives</a:t>
            </a:r>
          </a:p>
          <a:p>
            <a:pPr marL="457200" indent="-457200" algn="l">
              <a:buFont typeface="Arial" panose="020B0604020202020204" pitchFamily="34" charset="0"/>
              <a:buChar char="•"/>
            </a:pPr>
            <a:r>
              <a:rPr lang="en-US" altLang="en-US" sz="1800" dirty="0">
                <a:solidFill>
                  <a:schemeClr val="tx1"/>
                </a:solidFill>
              </a:rPr>
              <a:t>AD Model Builder (late 1980s) - Computer software to build your own  IA, 10s to 1000s of parameters.  www.admb-project.org</a:t>
            </a:r>
          </a:p>
          <a:p>
            <a:pPr marL="457200" indent="-457200" algn="l">
              <a:buFont typeface="Arial" panose="020B0604020202020204" pitchFamily="34" charset="0"/>
              <a:buChar char="•"/>
            </a:pPr>
            <a:r>
              <a:rPr lang="en-US" altLang="en-US" sz="1800" dirty="0">
                <a:solidFill>
                  <a:schemeClr val="tx1"/>
                </a:solidFill>
              </a:rPr>
              <a:t>MULTIFAN-CL (1998) - 1000s of parameters (age and size,  tag recapture, movement)</a:t>
            </a:r>
          </a:p>
          <a:p>
            <a:pPr marL="457200" indent="-457200" algn="l">
              <a:buFont typeface="Arial" panose="020B0604020202020204" pitchFamily="34" charset="0"/>
              <a:buChar char="•"/>
            </a:pPr>
            <a:r>
              <a:rPr lang="en-US" altLang="en-US" sz="1800" dirty="0">
                <a:solidFill>
                  <a:schemeClr val="tx1"/>
                </a:solidFill>
              </a:rPr>
              <a:t>ASAP (</a:t>
            </a:r>
            <a:r>
              <a:rPr lang="en-US" altLang="en-US" sz="1800" dirty="0" err="1">
                <a:solidFill>
                  <a:schemeClr val="tx1"/>
                </a:solidFill>
              </a:rPr>
              <a:t>Legault</a:t>
            </a:r>
            <a:r>
              <a:rPr lang="en-US" altLang="en-US" sz="1800" dirty="0">
                <a:solidFill>
                  <a:schemeClr val="tx1"/>
                </a:solidFill>
              </a:rPr>
              <a:t>&amp; </a:t>
            </a:r>
            <a:r>
              <a:rPr lang="en-US" altLang="en-US" sz="1800" dirty="0" err="1">
                <a:solidFill>
                  <a:schemeClr val="tx1"/>
                </a:solidFill>
              </a:rPr>
              <a:t>Restrepo</a:t>
            </a:r>
            <a:r>
              <a:rPr lang="en-US" altLang="en-US" sz="1800" dirty="0">
                <a:solidFill>
                  <a:schemeClr val="tx1"/>
                </a:solidFill>
              </a:rPr>
              <a:t>, 1998). A flexible forward age-structured assessment program.</a:t>
            </a:r>
          </a:p>
          <a:p>
            <a:pPr marL="457200" indent="-457200" algn="l">
              <a:buFont typeface="Arial" panose="020B0604020202020204" pitchFamily="34" charset="0"/>
              <a:buChar char="•"/>
            </a:pPr>
            <a:r>
              <a:rPr lang="en-US" altLang="en-US" sz="1800" dirty="0" err="1">
                <a:solidFill>
                  <a:schemeClr val="tx1"/>
                </a:solidFill>
              </a:rPr>
              <a:t>Coleraine</a:t>
            </a:r>
            <a:r>
              <a:rPr lang="en-US" altLang="en-US" sz="1800" dirty="0">
                <a:solidFill>
                  <a:schemeClr val="tx1"/>
                </a:solidFill>
              </a:rPr>
              <a:t>  (</a:t>
            </a:r>
            <a:r>
              <a:rPr lang="en-US" altLang="en-US" sz="1800" dirty="0" err="1">
                <a:solidFill>
                  <a:schemeClr val="tx1"/>
                </a:solidFill>
              </a:rPr>
              <a:t>Hilborn</a:t>
            </a:r>
            <a:r>
              <a:rPr lang="en-US" altLang="en-US" sz="1800" dirty="0">
                <a:solidFill>
                  <a:schemeClr val="tx1"/>
                </a:solidFill>
              </a:rPr>
              <a:t>, Maunder et al, 2000) – comparable to ASAP</a:t>
            </a:r>
          </a:p>
          <a:p>
            <a:pPr marL="457200" indent="-457200" algn="l">
              <a:buFont typeface="Arial" panose="020B0604020202020204" pitchFamily="34" charset="0"/>
              <a:buChar char="•"/>
            </a:pPr>
            <a:r>
              <a:rPr lang="en-US" altLang="en-US" sz="1800" dirty="0">
                <a:solidFill>
                  <a:schemeClr val="tx1"/>
                </a:solidFill>
              </a:rPr>
              <a:t>CASAL (Bull et. al 2004; New Zealand)  C++ algorithmic stock assessment laboratory); age and size structured, tag recapture, movement</a:t>
            </a:r>
          </a:p>
          <a:p>
            <a:pPr marL="457200" indent="-457200" algn="l">
              <a:buFont typeface="Arial" panose="020B0604020202020204" pitchFamily="34" charset="0"/>
              <a:buChar char="•"/>
            </a:pPr>
            <a:r>
              <a:rPr lang="en-US" altLang="en-US" sz="1800" dirty="0">
                <a:solidFill>
                  <a:schemeClr val="tx1"/>
                </a:solidFill>
              </a:rPr>
              <a:t>GADGET (Begley &amp; Howell, 2004) Globally applicable Area-Disaggregated General Ecosystem Toolbox</a:t>
            </a:r>
          </a:p>
          <a:p>
            <a:pPr marL="457200" indent="-457200" algn="l">
              <a:buFont typeface="Arial" panose="020B0604020202020204" pitchFamily="34" charset="0"/>
              <a:buChar char="•"/>
            </a:pPr>
            <a:r>
              <a:rPr lang="en-US" altLang="en-US" sz="1800" dirty="0">
                <a:solidFill>
                  <a:schemeClr val="tx1"/>
                </a:solidFill>
              </a:rPr>
              <a:t>Stock </a:t>
            </a:r>
            <a:r>
              <a:rPr lang="en-US" altLang="en-US" sz="1800" dirty="0" smtClean="0">
                <a:solidFill>
                  <a:schemeClr val="tx1"/>
                </a:solidFill>
              </a:rPr>
              <a:t>Synthesis </a:t>
            </a:r>
            <a:r>
              <a:rPr lang="en-US" altLang="en-US" sz="1800" dirty="0">
                <a:solidFill>
                  <a:schemeClr val="tx1"/>
                </a:solidFill>
              </a:rPr>
              <a:t>(</a:t>
            </a:r>
            <a:r>
              <a:rPr lang="en-US" altLang="en-US" sz="1800" dirty="0" err="1">
                <a:solidFill>
                  <a:schemeClr val="tx1"/>
                </a:solidFill>
              </a:rPr>
              <a:t>Methot</a:t>
            </a:r>
            <a:r>
              <a:rPr lang="en-US" altLang="en-US" sz="1800" dirty="0">
                <a:solidFill>
                  <a:schemeClr val="tx1"/>
                </a:solidFill>
              </a:rPr>
              <a:t>, </a:t>
            </a:r>
            <a:r>
              <a:rPr lang="en-US" altLang="en-US" sz="1800" dirty="0" smtClean="0">
                <a:solidFill>
                  <a:schemeClr val="tx1"/>
                </a:solidFill>
              </a:rPr>
              <a:t>2005; </a:t>
            </a:r>
            <a:r>
              <a:rPr lang="en-US" altLang="en-US" sz="1800" dirty="0" err="1" smtClean="0">
                <a:solidFill>
                  <a:schemeClr val="tx1"/>
                </a:solidFill>
              </a:rPr>
              <a:t>Methot</a:t>
            </a:r>
            <a:r>
              <a:rPr lang="en-US" altLang="en-US" sz="1800" dirty="0" smtClean="0">
                <a:solidFill>
                  <a:schemeClr val="tx1"/>
                </a:solidFill>
              </a:rPr>
              <a:t> </a:t>
            </a:r>
            <a:r>
              <a:rPr lang="en-US" altLang="en-US" sz="1800" dirty="0">
                <a:solidFill>
                  <a:schemeClr val="tx1"/>
                </a:solidFill>
              </a:rPr>
              <a:t>and Wetzel 2013) – ADMB-based; size &amp; age based model with spatial structure, gender and </a:t>
            </a:r>
            <a:r>
              <a:rPr lang="en-US" altLang="en-US" sz="1800" dirty="0" smtClean="0">
                <a:solidFill>
                  <a:schemeClr val="tx1"/>
                </a:solidFill>
              </a:rPr>
              <a:t>growth-morphs</a:t>
            </a:r>
            <a:endParaRPr lang="en-US" altLang="en-US" sz="1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History of Integrated Analysis</a:t>
            </a:r>
            <a:endParaRPr lang="en-US" altLang="en-US" sz="4000" dirty="0">
              <a:solidFill>
                <a:srgbClr val="1E5C90"/>
              </a:solidFill>
            </a:endParaRPr>
          </a:p>
        </p:txBody>
      </p:sp>
    </p:spTree>
    <p:extLst>
      <p:ext uri="{BB962C8B-B14F-4D97-AF65-F5344CB8AC3E}">
        <p14:creationId xmlns:p14="http://schemas.microsoft.com/office/powerpoint/2010/main" val="8652685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81000"/>
            <a:ext cx="8305800" cy="609600"/>
          </a:xfrm>
          <a:solidFill>
            <a:schemeClr val="bg1">
              <a:alpha val="34117"/>
            </a:schemeClr>
          </a:solidFill>
        </p:spPr>
        <p:txBody>
          <a:bodyPr/>
          <a:lstStyle/>
          <a:p>
            <a:pPr eaLnBrk="1" hangingPunct="1"/>
            <a:r>
              <a:rPr lang="en-US" b="1" dirty="0" smtClean="0"/>
              <a:t>Sub-Models of SS</a:t>
            </a:r>
          </a:p>
        </p:txBody>
      </p:sp>
      <p:sp>
        <p:nvSpPr>
          <p:cNvPr id="12291" name="Rectangle 3"/>
          <p:cNvSpPr>
            <a:spLocks noGrp="1" noChangeArrowheads="1"/>
          </p:cNvSpPr>
          <p:nvPr>
            <p:ph type="body" idx="1"/>
          </p:nvPr>
        </p:nvSpPr>
        <p:spPr>
          <a:xfrm>
            <a:off x="304800" y="1143000"/>
            <a:ext cx="8610600" cy="5029200"/>
          </a:xfrm>
        </p:spPr>
        <p:txBody>
          <a:bodyPr/>
          <a:lstStyle/>
          <a:p>
            <a:pPr eaLnBrk="1" hangingPunct="1">
              <a:spcAft>
                <a:spcPts val="200"/>
              </a:spcAft>
            </a:pPr>
            <a:r>
              <a:rPr lang="en-US" sz="2000" b="1" u="sng" dirty="0" smtClean="0"/>
              <a:t>Population</a:t>
            </a:r>
            <a:r>
              <a:rPr lang="en-US" sz="2000" b="1" dirty="0" smtClean="0"/>
              <a:t> Model</a:t>
            </a:r>
          </a:p>
          <a:p>
            <a:pPr lvl="1" eaLnBrk="1" hangingPunct="1">
              <a:spcAft>
                <a:spcPts val="200"/>
              </a:spcAft>
            </a:pPr>
            <a:r>
              <a:rPr lang="en-US" sz="2000" dirty="0" smtClean="0"/>
              <a:t>Recruitment, mortality, growth</a:t>
            </a:r>
          </a:p>
          <a:p>
            <a:pPr lvl="1" eaLnBrk="1" hangingPunct="1">
              <a:spcAft>
                <a:spcPts val="200"/>
              </a:spcAft>
            </a:pPr>
            <a:r>
              <a:rPr lang="en-US" sz="2000" dirty="0" smtClean="0"/>
              <a:t>Age and/or size structured</a:t>
            </a:r>
          </a:p>
          <a:p>
            <a:pPr eaLnBrk="1" hangingPunct="1">
              <a:spcAft>
                <a:spcPts val="200"/>
              </a:spcAft>
            </a:pPr>
            <a:r>
              <a:rPr lang="en-US" sz="2000" b="1" u="sng" dirty="0" smtClean="0"/>
              <a:t>Observation</a:t>
            </a:r>
            <a:r>
              <a:rPr lang="en-US" sz="2000" b="1" dirty="0" smtClean="0"/>
              <a:t> Model</a:t>
            </a:r>
          </a:p>
          <a:p>
            <a:pPr lvl="1" eaLnBrk="1" hangingPunct="1">
              <a:spcAft>
                <a:spcPts val="200"/>
              </a:spcAft>
            </a:pPr>
            <a:r>
              <a:rPr lang="en-US" sz="2000" dirty="0" smtClean="0"/>
              <a:t>Derive expected values for data</a:t>
            </a:r>
          </a:p>
          <a:p>
            <a:pPr eaLnBrk="1" hangingPunct="1">
              <a:spcAft>
                <a:spcPts val="200"/>
              </a:spcAft>
            </a:pPr>
            <a:r>
              <a:rPr lang="en-US" sz="2000" b="1" dirty="0" smtClean="0"/>
              <a:t>Likelihood-based </a:t>
            </a:r>
            <a:r>
              <a:rPr lang="en-US" sz="2000" b="1" u="sng" dirty="0" smtClean="0"/>
              <a:t>Statistical</a:t>
            </a:r>
            <a:r>
              <a:rPr lang="en-US" sz="2000" b="1" dirty="0" smtClean="0"/>
              <a:t> Model</a:t>
            </a:r>
          </a:p>
          <a:p>
            <a:pPr lvl="1" eaLnBrk="1" hangingPunct="1">
              <a:spcAft>
                <a:spcPts val="200"/>
              </a:spcAft>
            </a:pPr>
            <a:r>
              <a:rPr lang="en-US" sz="2000" dirty="0" smtClean="0"/>
              <a:t>Quantify goodness-of-fit</a:t>
            </a:r>
          </a:p>
          <a:p>
            <a:pPr eaLnBrk="1" hangingPunct="1">
              <a:spcAft>
                <a:spcPts val="200"/>
              </a:spcAft>
            </a:pPr>
            <a:r>
              <a:rPr lang="en-US" sz="2000" b="1" dirty="0" smtClean="0"/>
              <a:t>Algorithm to search for parameter set that </a:t>
            </a:r>
            <a:r>
              <a:rPr lang="en-US" sz="2000" b="1" u="sng" dirty="0" smtClean="0"/>
              <a:t>maximizes</a:t>
            </a:r>
            <a:r>
              <a:rPr lang="en-US" sz="2000" b="1" dirty="0" smtClean="0"/>
              <a:t> the </a:t>
            </a:r>
            <a:r>
              <a:rPr lang="en-US" sz="2000" b="1" u="sng" dirty="0" smtClean="0"/>
              <a:t>likelihood</a:t>
            </a:r>
          </a:p>
          <a:p>
            <a:pPr lvl="1" eaLnBrk="1" hangingPunct="1">
              <a:spcAft>
                <a:spcPts val="200"/>
              </a:spcAft>
            </a:pPr>
            <a:r>
              <a:rPr lang="en-US" sz="2000" dirty="0" smtClean="0"/>
              <a:t>Auto-Differentiation Model Builder (ADMB)</a:t>
            </a:r>
          </a:p>
          <a:p>
            <a:pPr eaLnBrk="1" hangingPunct="1">
              <a:spcAft>
                <a:spcPts val="200"/>
              </a:spcAft>
            </a:pPr>
            <a:r>
              <a:rPr lang="en-US" sz="2000" b="1" dirty="0" smtClean="0"/>
              <a:t>Cast results in terms of </a:t>
            </a:r>
            <a:r>
              <a:rPr lang="en-US" sz="2000" b="1" u="sng" dirty="0" smtClean="0"/>
              <a:t>management quantities</a:t>
            </a:r>
          </a:p>
          <a:p>
            <a:pPr eaLnBrk="1" hangingPunct="1">
              <a:spcAft>
                <a:spcPts val="200"/>
              </a:spcAft>
            </a:pPr>
            <a:r>
              <a:rPr lang="en-US" sz="2000" b="1" dirty="0" smtClean="0"/>
              <a:t>Propagate </a:t>
            </a:r>
            <a:r>
              <a:rPr lang="en-US" sz="2000" b="1" u="sng" dirty="0" smtClean="0"/>
              <a:t>uncertainty</a:t>
            </a:r>
            <a:r>
              <a:rPr lang="en-US" sz="2000" b="1" dirty="0" smtClean="0"/>
              <a:t> onto confidence interval for management quantities</a:t>
            </a:r>
          </a:p>
          <a:p>
            <a:pPr eaLnBrk="1" hangingPunct="1">
              <a:spcAft>
                <a:spcPts val="200"/>
              </a:spcAft>
            </a:pPr>
            <a:r>
              <a:rPr lang="en-US" sz="2000" b="1" dirty="0" smtClean="0"/>
              <a:t>Parametric bootstrap</a:t>
            </a:r>
          </a:p>
        </p:txBody>
      </p:sp>
      <p:sp>
        <p:nvSpPr>
          <p:cNvPr id="4" name="Slide Number Placeholder 3"/>
          <p:cNvSpPr>
            <a:spLocks noGrp="1"/>
          </p:cNvSpPr>
          <p:nvPr>
            <p:ph type="sldNum" sz="quarter" idx="12"/>
          </p:nvPr>
        </p:nvSpPr>
        <p:spPr/>
        <p:txBody>
          <a:bodyPr/>
          <a:lstStyle/>
          <a:p>
            <a:pPr>
              <a:defRPr/>
            </a:pPr>
            <a:fld id="{2E444241-949B-41BC-A9ED-1E56B1C03865}" type="slidenum">
              <a:rPr lang="en-US"/>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008992"/>
            <a:ext cx="9144000" cy="5344511"/>
          </a:xfrm>
        </p:spPr>
        <p:txBody>
          <a:bodyPr/>
          <a:lstStyle/>
          <a:p>
            <a:pPr marL="457200" indent="-457200" algn="l">
              <a:buFont typeface="Arial" panose="020B0604020202020204" pitchFamily="34" charset="0"/>
              <a:buChar char="•"/>
            </a:pPr>
            <a:r>
              <a:rPr lang="en-US" altLang="en-US" sz="2800" dirty="0" smtClean="0">
                <a:solidFill>
                  <a:schemeClr val="tx1"/>
                </a:solidFill>
              </a:rPr>
              <a:t>Estimation of parameters</a:t>
            </a:r>
          </a:p>
          <a:p>
            <a:pPr marL="1200150" lvl="1" indent="-457200">
              <a:buFont typeface="Arial" panose="020B0604020202020204" pitchFamily="34" charset="0"/>
              <a:buChar char="•"/>
            </a:pPr>
            <a:r>
              <a:rPr lang="en-US" altLang="en-US" sz="2400" dirty="0" smtClean="0">
                <a:solidFill>
                  <a:schemeClr val="tx1"/>
                </a:solidFill>
              </a:rPr>
              <a:t>Moments</a:t>
            </a:r>
          </a:p>
          <a:p>
            <a:pPr marL="1200150" lvl="1" indent="-457200">
              <a:buFont typeface="Arial" panose="020B0604020202020204" pitchFamily="34" charset="0"/>
              <a:buChar char="•"/>
            </a:pPr>
            <a:r>
              <a:rPr lang="en-US" altLang="en-US" sz="2400" dirty="0" smtClean="0">
                <a:solidFill>
                  <a:schemeClr val="tx1"/>
                </a:solidFill>
              </a:rPr>
              <a:t>Least squares</a:t>
            </a:r>
          </a:p>
          <a:p>
            <a:pPr marL="1200150" lvl="1" indent="-457200">
              <a:buFont typeface="Arial" panose="020B0604020202020204" pitchFamily="34" charset="0"/>
              <a:buChar char="•"/>
            </a:pPr>
            <a:r>
              <a:rPr lang="en-US" altLang="en-US" sz="2400" dirty="0" smtClean="0">
                <a:solidFill>
                  <a:schemeClr val="tx1"/>
                </a:solidFill>
              </a:rPr>
              <a:t>Maximum Likelihood (MLE)</a:t>
            </a:r>
          </a:p>
          <a:p>
            <a:pPr marL="1200150" lvl="1" indent="-457200">
              <a:buFont typeface="Arial" panose="020B0604020202020204" pitchFamily="34" charset="0"/>
              <a:buChar char="•"/>
            </a:pPr>
            <a:r>
              <a:rPr lang="en-US" altLang="en-US" sz="2400" dirty="0" smtClean="0">
                <a:solidFill>
                  <a:schemeClr val="tx1"/>
                </a:solidFill>
              </a:rPr>
              <a:t>Bayesian (MCMC)</a:t>
            </a:r>
            <a:endParaRPr lang="en-US" altLang="en-US" sz="2400" dirty="0">
              <a:solidFill>
                <a:schemeClr val="tx1"/>
              </a:solidFill>
            </a:endParaRPr>
          </a:p>
          <a:p>
            <a:pPr marL="457200" indent="-457200" algn="l">
              <a:buFont typeface="Arial" panose="020B0604020202020204" pitchFamily="34" charset="0"/>
              <a:buChar char="•"/>
            </a:pPr>
            <a:r>
              <a:rPr lang="en-US" altLang="en-US" sz="2800" dirty="0" smtClean="0">
                <a:solidFill>
                  <a:schemeClr val="tx1"/>
                </a:solidFill>
              </a:rPr>
              <a:t>Estimation of uncertainty</a:t>
            </a:r>
          </a:p>
          <a:p>
            <a:pPr marL="1200150" lvl="1" indent="-457200">
              <a:buFont typeface="Arial" panose="020B0604020202020204" pitchFamily="34" charset="0"/>
              <a:buChar char="•"/>
            </a:pPr>
            <a:r>
              <a:rPr lang="en-US" altLang="en-US" sz="2400" dirty="0" smtClean="0">
                <a:solidFill>
                  <a:schemeClr val="tx1"/>
                </a:solidFill>
              </a:rPr>
              <a:t>Delta method</a:t>
            </a:r>
          </a:p>
          <a:p>
            <a:pPr marL="1200150" lvl="1" indent="-457200">
              <a:buFont typeface="Arial" panose="020B0604020202020204" pitchFamily="34" charset="0"/>
              <a:buChar char="•"/>
            </a:pPr>
            <a:r>
              <a:rPr lang="en-US" altLang="en-US" sz="2400" dirty="0" smtClean="0">
                <a:solidFill>
                  <a:schemeClr val="tx1"/>
                </a:solidFill>
              </a:rPr>
              <a:t>Bootstrap</a:t>
            </a:r>
          </a:p>
          <a:p>
            <a:pPr marL="1200150" lvl="1" indent="-457200">
              <a:buFont typeface="Arial" panose="020B0604020202020204" pitchFamily="34" charset="0"/>
              <a:buChar char="•"/>
            </a:pPr>
            <a:r>
              <a:rPr lang="en-US" altLang="en-US" sz="2400" dirty="0" smtClean="0">
                <a:solidFill>
                  <a:schemeClr val="tx1"/>
                </a:solidFill>
              </a:rPr>
              <a:t>Asymptotic theoretical variance (MLE)</a:t>
            </a:r>
          </a:p>
          <a:p>
            <a:pPr marL="1200150" lvl="1" indent="-457200">
              <a:buFont typeface="Arial" panose="020B0604020202020204" pitchFamily="34" charset="0"/>
              <a:buChar char="•"/>
            </a:pPr>
            <a:r>
              <a:rPr lang="en-US" altLang="en-US" sz="2400" dirty="0" smtClean="0">
                <a:solidFill>
                  <a:schemeClr val="tx1"/>
                </a:solidFill>
              </a:rPr>
              <a:t>Likelihood profile (MLE)</a:t>
            </a:r>
          </a:p>
          <a:p>
            <a:pPr marL="1200150" lvl="1" indent="-457200">
              <a:buFont typeface="Arial" panose="020B0604020202020204" pitchFamily="34" charset="0"/>
              <a:buChar char="•"/>
            </a:pPr>
            <a:r>
              <a:rPr lang="en-US" altLang="en-US" sz="2400" dirty="0" smtClean="0">
                <a:solidFill>
                  <a:schemeClr val="tx1"/>
                </a:solidFill>
              </a:rPr>
              <a:t>Posterior distribution (Bayesian)</a:t>
            </a: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Methods</a:t>
            </a:r>
            <a:endParaRPr lang="en-US" altLang="en-US" sz="4000" dirty="0">
              <a:solidFill>
                <a:srgbClr val="1E5C90"/>
              </a:solidFill>
            </a:endParaRPr>
          </a:p>
        </p:txBody>
      </p:sp>
    </p:spTree>
    <p:extLst>
      <p:ext uri="{BB962C8B-B14F-4D97-AF65-F5344CB8AC3E}">
        <p14:creationId xmlns:p14="http://schemas.microsoft.com/office/powerpoint/2010/main" val="28043790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lstStyle/>
          <a:p>
            <a:pPr marL="457200" indent="-457200" algn="l">
              <a:buFont typeface="Arial" panose="020B0604020202020204" pitchFamily="34" charset="0"/>
              <a:buChar char="•"/>
            </a:pPr>
            <a:r>
              <a:rPr lang="en-US" altLang="en-US" sz="2800" dirty="0" smtClean="0">
                <a:solidFill>
                  <a:schemeClr val="tx1"/>
                </a:solidFill>
              </a:rPr>
              <a:t>Sometimes </a:t>
            </a:r>
            <a:r>
              <a:rPr lang="en-US" altLang="en-US" sz="2800" dirty="0">
                <a:solidFill>
                  <a:schemeClr val="tx1"/>
                </a:solidFill>
              </a:rPr>
              <a:t>we use a sequence of separate analyses:</a:t>
            </a:r>
          </a:p>
          <a:p>
            <a:pPr marL="1257300" lvl="1" indent="-514350">
              <a:buFont typeface="+mj-lt"/>
              <a:buAutoNum type="arabicPeriod"/>
            </a:pPr>
            <a:r>
              <a:rPr lang="en-US" altLang="en-US" sz="2400" dirty="0">
                <a:solidFill>
                  <a:schemeClr val="tx1"/>
                </a:solidFill>
              </a:rPr>
              <a:t>Estimate population abundance time series</a:t>
            </a:r>
          </a:p>
          <a:p>
            <a:pPr marL="1257300" lvl="1" indent="-514350">
              <a:buFont typeface="+mj-lt"/>
              <a:buAutoNum type="arabicPeriod"/>
            </a:pPr>
            <a:r>
              <a:rPr lang="en-US" altLang="en-US" sz="2400" dirty="0">
                <a:solidFill>
                  <a:schemeClr val="tx1"/>
                </a:solidFill>
              </a:rPr>
              <a:t>Calculate benchmark quantities:  target and limit F rates, sometimes based on first fitting </a:t>
            </a:r>
            <a:r>
              <a:rPr lang="en-US" altLang="en-US" sz="2400" dirty="0" err="1">
                <a:solidFill>
                  <a:schemeClr val="tx1"/>
                </a:solidFill>
              </a:rPr>
              <a:t>spawner</a:t>
            </a:r>
            <a:r>
              <a:rPr lang="en-US" altLang="en-US" sz="2400" dirty="0">
                <a:solidFill>
                  <a:schemeClr val="tx1"/>
                </a:solidFill>
              </a:rPr>
              <a:t>-recruitment curve.</a:t>
            </a:r>
          </a:p>
          <a:p>
            <a:pPr marL="1257300" lvl="1" indent="-514350">
              <a:buFont typeface="+mj-lt"/>
              <a:buAutoNum type="arabicPeriod"/>
            </a:pPr>
            <a:r>
              <a:rPr lang="en-US" altLang="en-US" sz="2400" dirty="0">
                <a:solidFill>
                  <a:schemeClr val="tx1"/>
                </a:solidFill>
              </a:rPr>
              <a:t>Forecast future abundance and catch using the target F</a:t>
            </a:r>
          </a:p>
          <a:p>
            <a:pPr marL="457200" indent="-457200" algn="l">
              <a:buFont typeface="Arial" panose="020B0604020202020204" pitchFamily="34" charset="0"/>
              <a:buChar char="•"/>
            </a:pPr>
            <a:r>
              <a:rPr lang="en-US" altLang="en-US" sz="2800" dirty="0">
                <a:solidFill>
                  <a:schemeClr val="tx1"/>
                </a:solidFill>
              </a:rPr>
              <a:t>Integrated Analysis can:</a:t>
            </a:r>
          </a:p>
          <a:p>
            <a:pPr marL="1200150" lvl="1" indent="-457200">
              <a:buFont typeface="Arial" panose="020B0604020202020204" pitchFamily="34" charset="0"/>
              <a:buChar char="•"/>
            </a:pPr>
            <a:r>
              <a:rPr lang="en-US" altLang="en-US" sz="2400" dirty="0">
                <a:solidFill>
                  <a:schemeClr val="tx1"/>
                </a:solidFill>
              </a:rPr>
              <a:t>Bring all steps into one analytical package</a:t>
            </a:r>
          </a:p>
          <a:p>
            <a:pPr marL="1200150" lvl="1" indent="-457200">
              <a:buFont typeface="Arial" panose="020B0604020202020204" pitchFamily="34" charset="0"/>
              <a:buChar char="•"/>
            </a:pPr>
            <a:r>
              <a:rPr lang="en-US" altLang="en-US" sz="2400" dirty="0">
                <a:solidFill>
                  <a:schemeClr val="tx1"/>
                </a:solidFill>
              </a:rPr>
              <a:t>Parameter variance from population estimation gets propagated to quantities in forecast</a:t>
            </a:r>
          </a:p>
          <a:p>
            <a:pPr marL="1200150" lvl="1" indent="-457200">
              <a:buFont typeface="Arial" panose="020B0604020202020204" pitchFamily="34" charset="0"/>
              <a:buChar char="•"/>
            </a:pPr>
            <a:r>
              <a:rPr lang="en-US" altLang="en-US" sz="2400" dirty="0">
                <a:solidFill>
                  <a:schemeClr val="tx1"/>
                </a:solidFill>
              </a:rPr>
              <a:t>Example output:  probability that stock abundance will dip below the overfished threshold 5 years into the future, and the standard error of this probability</a:t>
            </a:r>
          </a:p>
          <a:p>
            <a:pPr marL="457200" indent="-457200" algn="l">
              <a:buFont typeface="Arial" panose="020B0604020202020204" pitchFamily="34" charset="0"/>
              <a:buChar char="•"/>
            </a:pPr>
            <a:endParaRPr lang="en-US" altLang="en-US" sz="2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Estimation, Benchmarks, Forecasts</a:t>
            </a:r>
            <a:endParaRPr lang="en-US" altLang="en-US" sz="4000" dirty="0">
              <a:solidFill>
                <a:srgbClr val="1E5C90"/>
              </a:solidFill>
            </a:endParaRPr>
          </a:p>
        </p:txBody>
      </p:sp>
    </p:spTree>
    <p:extLst>
      <p:ext uri="{BB962C8B-B14F-4D97-AF65-F5344CB8AC3E}">
        <p14:creationId xmlns:p14="http://schemas.microsoft.com/office/powerpoint/2010/main" val="37475911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lstStyle/>
          <a:p>
            <a:pPr marL="457200" indent="-457200" algn="l">
              <a:buFont typeface="Arial" panose="020B0604020202020204" pitchFamily="34" charset="0"/>
              <a:buChar char="•"/>
            </a:pPr>
            <a:r>
              <a:rPr lang="en-US" altLang="en-US" sz="2800" dirty="0">
                <a:solidFill>
                  <a:schemeClr val="tx1"/>
                </a:solidFill>
              </a:rPr>
              <a:t>Penalties and Priors are information about parameters in a model</a:t>
            </a:r>
          </a:p>
          <a:p>
            <a:pPr marL="1200150" lvl="1" indent="-457200">
              <a:buFont typeface="Arial" panose="020B0604020202020204" pitchFamily="34" charset="0"/>
              <a:buChar char="•"/>
            </a:pPr>
            <a:r>
              <a:rPr lang="en-US" altLang="en-US" sz="2400" dirty="0">
                <a:solidFill>
                  <a:schemeClr val="tx1"/>
                </a:solidFill>
              </a:rPr>
              <a:t>Example:  maximum age used to create prior on M</a:t>
            </a:r>
          </a:p>
          <a:p>
            <a:pPr marL="457200" indent="-457200" algn="l">
              <a:buFont typeface="Arial" panose="020B0604020202020204" pitchFamily="34" charset="0"/>
              <a:buChar char="•"/>
            </a:pPr>
            <a:r>
              <a:rPr lang="en-US" altLang="en-US" sz="2800" dirty="0">
                <a:solidFill>
                  <a:schemeClr val="tx1"/>
                </a:solidFill>
              </a:rPr>
              <a:t>Data are information about a derived quantity</a:t>
            </a:r>
          </a:p>
          <a:p>
            <a:pPr marL="1200150" lvl="1" indent="-457200">
              <a:buFont typeface="Arial" panose="020B0604020202020204" pitchFamily="34" charset="0"/>
              <a:buChar char="•"/>
            </a:pPr>
            <a:r>
              <a:rPr lang="en-US" altLang="en-US" sz="2400" dirty="0">
                <a:solidFill>
                  <a:schemeClr val="tx1"/>
                </a:solidFill>
              </a:rPr>
              <a:t>Expected value for this quantity is derived from model parameters and structure</a:t>
            </a:r>
          </a:p>
          <a:p>
            <a:pPr marL="1200150" lvl="1" indent="-457200">
              <a:buFont typeface="Arial" panose="020B0604020202020204" pitchFamily="34" charset="0"/>
              <a:buChar char="•"/>
            </a:pPr>
            <a:r>
              <a:rPr lang="en-US" altLang="en-US" sz="2400" dirty="0">
                <a:solidFill>
                  <a:schemeClr val="tx1"/>
                </a:solidFill>
              </a:rPr>
              <a:t>Example:  Age composition of catch from a fleet</a:t>
            </a:r>
          </a:p>
          <a:p>
            <a:pPr marL="457200" indent="-457200" algn="l">
              <a:buFont typeface="Arial" panose="020B0604020202020204" pitchFamily="34" charset="0"/>
              <a:buChar char="•"/>
            </a:pPr>
            <a:r>
              <a:rPr lang="en-US" altLang="en-US" sz="2800" dirty="0">
                <a:solidFill>
                  <a:schemeClr val="tx1"/>
                </a:solidFill>
              </a:rPr>
              <a:t>In IA, the expected value for maximum observed age could be derived as a function of M, then observed maximum age could be included as model data</a:t>
            </a:r>
          </a:p>
          <a:p>
            <a:pPr marL="457200" indent="-457200" algn="l">
              <a:buFont typeface="Arial" panose="020B0604020202020204" pitchFamily="34" charset="0"/>
              <a:buChar char="•"/>
            </a:pPr>
            <a:r>
              <a:rPr lang="en-US" altLang="en-US" sz="2800" dirty="0">
                <a:solidFill>
                  <a:schemeClr val="tx1"/>
                </a:solidFill>
              </a:rPr>
              <a:t>Concept of Data and Priors blur; it’s all information</a:t>
            </a:r>
          </a:p>
          <a:p>
            <a:pPr marL="457200" indent="-457200" algn="l">
              <a:buFont typeface="Arial" panose="020B0604020202020204" pitchFamily="34" charset="0"/>
              <a:buChar char="•"/>
            </a:pPr>
            <a:endParaRPr lang="en-US" altLang="en-US" sz="2800" dirty="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Data, penalties, priors</a:t>
            </a:r>
            <a:endParaRPr lang="en-US" altLang="en-US" sz="4000" dirty="0">
              <a:solidFill>
                <a:srgbClr val="1E5C90"/>
              </a:solidFill>
            </a:endParaRPr>
          </a:p>
        </p:txBody>
      </p:sp>
    </p:spTree>
    <p:extLst>
      <p:ext uri="{BB962C8B-B14F-4D97-AF65-F5344CB8AC3E}">
        <p14:creationId xmlns:p14="http://schemas.microsoft.com/office/powerpoint/2010/main" val="42941138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0" y="1206500"/>
            <a:ext cx="9144000" cy="5131238"/>
          </a:xfrm>
        </p:spPr>
        <p:txBody>
          <a:bodyPr>
            <a:normAutofit fontScale="92500" lnSpcReduction="10000"/>
          </a:bodyPr>
          <a:lstStyle/>
          <a:p>
            <a:pPr marL="457200" indent="-457200" algn="l">
              <a:buFont typeface="Arial" panose="020B0604020202020204" pitchFamily="34" charset="0"/>
              <a:buChar char="•"/>
            </a:pPr>
            <a:r>
              <a:rPr lang="en-US" altLang="en-US" sz="2800" dirty="0">
                <a:solidFill>
                  <a:schemeClr val="tx1"/>
                </a:solidFill>
              </a:rPr>
              <a:t>Bayesian Analysis (BA) requires prior </a:t>
            </a:r>
            <a:r>
              <a:rPr lang="en-US" altLang="en-US" sz="2800" i="1" dirty="0">
                <a:solidFill>
                  <a:schemeClr val="tx1"/>
                </a:solidFill>
              </a:rPr>
              <a:t>pdf</a:t>
            </a:r>
            <a:r>
              <a:rPr lang="en-US" altLang="en-US" sz="2800" dirty="0">
                <a:solidFill>
                  <a:schemeClr val="tx1"/>
                </a:solidFill>
              </a:rPr>
              <a:t> for all parameters and integrates across this </a:t>
            </a:r>
            <a:r>
              <a:rPr lang="en-US" altLang="en-US" sz="2800" i="1" dirty="0">
                <a:solidFill>
                  <a:schemeClr val="tx1"/>
                </a:solidFill>
              </a:rPr>
              <a:t>pdf</a:t>
            </a:r>
            <a:r>
              <a:rPr lang="en-US" altLang="en-US" sz="2800" dirty="0">
                <a:solidFill>
                  <a:schemeClr val="tx1"/>
                </a:solidFill>
              </a:rPr>
              <a:t> and the posterior </a:t>
            </a:r>
            <a:r>
              <a:rPr lang="en-US" altLang="en-US" sz="2800" i="1" dirty="0">
                <a:solidFill>
                  <a:schemeClr val="tx1"/>
                </a:solidFill>
              </a:rPr>
              <a:t>pdf</a:t>
            </a:r>
            <a:r>
              <a:rPr lang="en-US" altLang="en-US" sz="2800" dirty="0">
                <a:solidFill>
                  <a:schemeClr val="tx1"/>
                </a:solidFill>
              </a:rPr>
              <a:t> to create a </a:t>
            </a:r>
            <a:r>
              <a:rPr lang="en-US" altLang="en-US" sz="2800" dirty="0" smtClean="0">
                <a:solidFill>
                  <a:schemeClr val="tx1"/>
                </a:solidFill>
              </a:rPr>
              <a:t>posterior </a:t>
            </a:r>
            <a:r>
              <a:rPr lang="en-US" altLang="en-US" sz="2800" i="1" dirty="0" smtClean="0">
                <a:solidFill>
                  <a:schemeClr val="tx1"/>
                </a:solidFill>
              </a:rPr>
              <a:t>pdf</a:t>
            </a:r>
            <a:r>
              <a:rPr lang="en-US" altLang="en-US" sz="2800" dirty="0" smtClean="0">
                <a:solidFill>
                  <a:schemeClr val="tx1"/>
                </a:solidFill>
              </a:rPr>
              <a:t> </a:t>
            </a:r>
            <a:r>
              <a:rPr lang="en-US" altLang="en-US" sz="2800" dirty="0">
                <a:solidFill>
                  <a:schemeClr val="tx1"/>
                </a:solidFill>
              </a:rPr>
              <a:t>of results</a:t>
            </a:r>
          </a:p>
          <a:p>
            <a:pPr marL="457200" indent="-457200" algn="l">
              <a:buFont typeface="Arial" panose="020B0604020202020204" pitchFamily="34" charset="0"/>
              <a:buChar char="•"/>
            </a:pPr>
            <a:r>
              <a:rPr lang="en-US" altLang="en-US" sz="2800" dirty="0">
                <a:solidFill>
                  <a:schemeClr val="tx1"/>
                </a:solidFill>
              </a:rPr>
              <a:t>Information (meta-data) typically used to create priors for a Bayesian analysis can be included as likelihood penalties in IA for some, but not necessarily all, parameters</a:t>
            </a:r>
          </a:p>
          <a:p>
            <a:pPr marL="1200150" lvl="1" indent="-457200">
              <a:buFont typeface="Arial" panose="020B0604020202020204" pitchFamily="34" charset="0"/>
              <a:buChar char="•"/>
            </a:pPr>
            <a:r>
              <a:rPr lang="en-US" altLang="en-US" sz="2400" dirty="0">
                <a:solidFill>
                  <a:schemeClr val="tx1"/>
                </a:solidFill>
              </a:rPr>
              <a:t>Maximum likelihood (MLE) result is like mode of BA</a:t>
            </a:r>
          </a:p>
          <a:p>
            <a:pPr marL="1200150" lvl="1" indent="-457200">
              <a:buFont typeface="Arial" panose="020B0604020202020204" pitchFamily="34" charset="0"/>
              <a:buChar char="•"/>
            </a:pPr>
            <a:r>
              <a:rPr lang="en-US" altLang="en-US" sz="2400" dirty="0">
                <a:solidFill>
                  <a:schemeClr val="tx1"/>
                </a:solidFill>
              </a:rPr>
              <a:t>MCMC with IA’s parameter penalties produces pdf like that of BA</a:t>
            </a:r>
          </a:p>
          <a:p>
            <a:pPr marL="1200150" lvl="1" indent="-457200">
              <a:buFont typeface="Arial" panose="020B0604020202020204" pitchFamily="34" charset="0"/>
              <a:buChar char="•"/>
            </a:pPr>
            <a:r>
              <a:rPr lang="en-US" altLang="en-US" sz="2400" dirty="0">
                <a:solidFill>
                  <a:schemeClr val="tx1"/>
                </a:solidFill>
              </a:rPr>
              <a:t>The normal pdf based on the uncertainty of the MLE is comparable to the BA pdf from MCMC, at least in many applications</a:t>
            </a:r>
            <a:r>
              <a:rPr lang="en-US" altLang="en-US" sz="2400" dirty="0" smtClean="0">
                <a:solidFill>
                  <a:schemeClr val="tx1"/>
                </a:solidFill>
              </a:rPr>
              <a:t>.</a:t>
            </a:r>
            <a:endParaRPr lang="en-US" altLang="en-US" sz="2400" dirty="0" smtClean="0">
              <a:solidFill>
                <a:schemeClr val="tx1"/>
              </a:solidFill>
            </a:endParaRPr>
          </a:p>
        </p:txBody>
      </p:sp>
      <p:sp>
        <p:nvSpPr>
          <p:cNvPr id="34820" name="Text Box 4"/>
          <p:cNvSpPr txBox="1">
            <a:spLocks noChangeArrowheads="1"/>
          </p:cNvSpPr>
          <p:nvPr/>
        </p:nvSpPr>
        <p:spPr bwMode="auto">
          <a:xfrm>
            <a:off x="457200" y="2413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Narrow"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fontAlgn="base">
              <a:spcBef>
                <a:spcPct val="0"/>
              </a:spcBef>
              <a:spcAft>
                <a:spcPct val="0"/>
              </a:spcAft>
              <a:defRPr>
                <a:solidFill>
                  <a:schemeClr val="tx1"/>
                </a:solidFill>
                <a:latin typeface="Arial Narrow" pitchFamily="34" charset="0"/>
              </a:defRPr>
            </a:lvl6pPr>
            <a:lvl7pPr fontAlgn="base">
              <a:spcBef>
                <a:spcPct val="0"/>
              </a:spcBef>
              <a:spcAft>
                <a:spcPct val="0"/>
              </a:spcAft>
              <a:defRPr>
                <a:solidFill>
                  <a:schemeClr val="tx1"/>
                </a:solidFill>
                <a:latin typeface="Arial Narrow" pitchFamily="34" charset="0"/>
              </a:defRPr>
            </a:lvl7pPr>
            <a:lvl8pPr fontAlgn="base">
              <a:spcBef>
                <a:spcPct val="0"/>
              </a:spcBef>
              <a:spcAft>
                <a:spcPct val="0"/>
              </a:spcAft>
              <a:defRPr>
                <a:solidFill>
                  <a:schemeClr val="tx1"/>
                </a:solidFill>
                <a:latin typeface="Arial Narrow" pitchFamily="34" charset="0"/>
              </a:defRPr>
            </a:lvl8pPr>
            <a:lvl9pPr fontAlgn="base">
              <a:spcBef>
                <a:spcPct val="0"/>
              </a:spcBef>
              <a:spcAft>
                <a:spcPct val="0"/>
              </a:spcAft>
              <a:defRPr>
                <a:solidFill>
                  <a:schemeClr val="tx1"/>
                </a:solidFill>
                <a:latin typeface="Arial Narrow" pitchFamily="34" charset="0"/>
              </a:defRPr>
            </a:lvl9pPr>
          </a:lstStyle>
          <a:p>
            <a:pPr defTabSz="914400">
              <a:spcBef>
                <a:spcPct val="50000"/>
              </a:spcBef>
            </a:pPr>
            <a:endParaRPr lang="en-US" altLang="en-US"/>
          </a:p>
        </p:txBody>
      </p:sp>
      <p:sp>
        <p:nvSpPr>
          <p:cNvPr id="34821" name="Rectangle 5"/>
          <p:cNvSpPr>
            <a:spLocks/>
          </p:cNvSpPr>
          <p:nvPr/>
        </p:nvSpPr>
        <p:spPr bwMode="auto">
          <a:xfrm>
            <a:off x="0" y="0"/>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rgbClr val="FFFFFF"/>
                </a:solidFill>
                <a:latin typeface="Arial Narrow" pitchFamily="34" charset="0"/>
                <a:ea typeface="Arial Narrow Bold" pitchFamily="34" charset="0"/>
                <a:cs typeface="Arial Narrow Bold" pitchFamily="34" charset="0"/>
              </a:defRPr>
            </a:lvl1pPr>
            <a:lvl2pPr>
              <a:defRPr sz="3600" b="1">
                <a:solidFill>
                  <a:srgbClr val="FFFFFF"/>
                </a:solidFill>
                <a:latin typeface="Arial Narrow" pitchFamily="34" charset="0"/>
                <a:ea typeface="Arial Narrow Bold" pitchFamily="34" charset="0"/>
                <a:cs typeface="Arial Narrow Bold" pitchFamily="34" charset="0"/>
              </a:defRPr>
            </a:lvl2pPr>
            <a:lvl3pPr>
              <a:defRPr sz="3600" b="1">
                <a:solidFill>
                  <a:srgbClr val="FFFFFF"/>
                </a:solidFill>
                <a:latin typeface="Arial Narrow" pitchFamily="34" charset="0"/>
                <a:ea typeface="Arial Narrow Bold" pitchFamily="34" charset="0"/>
                <a:cs typeface="Arial Narrow Bold" pitchFamily="34" charset="0"/>
              </a:defRPr>
            </a:lvl3pPr>
            <a:lvl4pPr>
              <a:defRPr sz="3600" b="1">
                <a:solidFill>
                  <a:srgbClr val="FFFFFF"/>
                </a:solidFill>
                <a:latin typeface="Arial Narrow" pitchFamily="34" charset="0"/>
                <a:ea typeface="Arial Narrow Bold" pitchFamily="34" charset="0"/>
                <a:cs typeface="Arial Narrow Bold" pitchFamily="34" charset="0"/>
              </a:defRPr>
            </a:lvl4pPr>
            <a:lvl5pPr>
              <a:defRPr sz="3600" b="1">
                <a:solidFill>
                  <a:srgbClr val="FFFFFF"/>
                </a:solidFill>
                <a:latin typeface="Arial Narrow" pitchFamily="34" charset="0"/>
                <a:ea typeface="Arial Narrow Bold" pitchFamily="34" charset="0"/>
                <a:cs typeface="Arial Narrow Bold" pitchFamily="34" charset="0"/>
              </a:defRPr>
            </a:lvl5pPr>
            <a:lvl6pPr marL="4572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6pPr>
            <a:lvl7pPr marL="9144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7pPr>
            <a:lvl8pPr marL="13716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8pPr>
            <a:lvl9pPr marL="1828800" defTabSz="457200" fontAlgn="base">
              <a:spcBef>
                <a:spcPct val="0"/>
              </a:spcBef>
              <a:spcAft>
                <a:spcPct val="0"/>
              </a:spcAft>
              <a:defRPr sz="3600" b="1">
                <a:solidFill>
                  <a:srgbClr val="FFFFFF"/>
                </a:solidFill>
                <a:latin typeface="Arial Narrow" pitchFamily="34" charset="0"/>
                <a:ea typeface="Arial Narrow Bold" pitchFamily="34" charset="0"/>
                <a:cs typeface="Arial Narrow Bold" pitchFamily="34" charset="0"/>
              </a:defRPr>
            </a:lvl9pPr>
          </a:lstStyle>
          <a:p>
            <a:r>
              <a:rPr lang="en-US" altLang="en-US" sz="4000" dirty="0" smtClean="0">
                <a:solidFill>
                  <a:srgbClr val="1E5C90"/>
                </a:solidFill>
              </a:rPr>
              <a:t>Relation to Bayesian analysis</a:t>
            </a:r>
            <a:endParaRPr lang="en-US" altLang="en-US" sz="4000" dirty="0">
              <a:solidFill>
                <a:srgbClr val="1E5C90"/>
              </a:solidFill>
            </a:endParaRPr>
          </a:p>
        </p:txBody>
      </p:sp>
    </p:spTree>
    <p:extLst>
      <p:ext uri="{BB962C8B-B14F-4D97-AF65-F5344CB8AC3E}">
        <p14:creationId xmlns:p14="http://schemas.microsoft.com/office/powerpoint/2010/main" val="2587054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round/>
            <a:headEnd/>
            <a:tailEnd/>
          </a:ln>
        </p:spPr>
        <p:txBody>
          <a:bodyPr vert="horz" wrap="square" lIns="90000" tIns="46800" rIns="90000" bIns="46800" numCol="1" anchor="ctr" anchorCtr="0" compatLnSpc="1">
            <a:prstTxWarp prst="textNoShape">
              <a:avLst/>
            </a:prstTxWarp>
          </a:bodyPr>
          <a:lstStyle/>
          <a:p>
            <a:r>
              <a:rPr lang="en-US" dirty="0" smtClean="0"/>
              <a:t>SS History - 1984</a:t>
            </a:r>
            <a:endParaRPr lang="en-US" dirty="0"/>
          </a:p>
        </p:txBody>
      </p:sp>
      <p:sp>
        <p:nvSpPr>
          <p:cNvPr id="3" name="Content Placeholder 2"/>
          <p:cNvSpPr>
            <a:spLocks noGrp="1"/>
          </p:cNvSpPr>
          <p:nvPr>
            <p:ph idx="1"/>
          </p:nvPr>
        </p:nvSpPr>
        <p:spPr/>
        <p:txBody>
          <a:bodyPr/>
          <a:lstStyle/>
          <a:p>
            <a:r>
              <a:rPr lang="en-US" dirty="0" smtClean="0"/>
              <a:t>Coded in FORTRAN</a:t>
            </a:r>
          </a:p>
          <a:p>
            <a:r>
              <a:rPr lang="en-US" dirty="0" smtClean="0"/>
              <a:t>Specific model for anchovy off California</a:t>
            </a:r>
          </a:p>
          <a:p>
            <a:r>
              <a:rPr lang="en-US" dirty="0" smtClean="0"/>
              <a:t>Low F, diverse data</a:t>
            </a:r>
          </a:p>
          <a:p>
            <a:r>
              <a:rPr lang="en-US" dirty="0" smtClean="0"/>
              <a:t>Temperature effects on maturation and selectivity</a:t>
            </a:r>
          </a:p>
          <a:p>
            <a:r>
              <a:rPr lang="en-US" dirty="0" smtClean="0"/>
              <a:t>M = f(predator abundance)</a:t>
            </a:r>
            <a:endParaRPr lang="en-US" dirty="0"/>
          </a:p>
        </p:txBody>
      </p:sp>
    </p:spTree>
    <p:extLst>
      <p:ext uri="{BB962C8B-B14F-4D97-AF65-F5344CB8AC3E}">
        <p14:creationId xmlns:p14="http://schemas.microsoft.com/office/powerpoint/2010/main" val="187698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History - 1988</a:t>
            </a:r>
            <a:endParaRPr lang="en-US" dirty="0"/>
          </a:p>
        </p:txBody>
      </p:sp>
      <p:sp>
        <p:nvSpPr>
          <p:cNvPr id="3" name="Content Placeholder 2"/>
          <p:cNvSpPr>
            <a:spLocks noGrp="1"/>
          </p:cNvSpPr>
          <p:nvPr>
            <p:ph idx="1"/>
          </p:nvPr>
        </p:nvSpPr>
        <p:spPr>
          <a:xfrm>
            <a:off x="457200" y="1219200"/>
            <a:ext cx="8224838" cy="5178425"/>
          </a:xfrm>
        </p:spPr>
        <p:txBody>
          <a:bodyPr>
            <a:normAutofit fontScale="92500" lnSpcReduction="10000"/>
          </a:bodyPr>
          <a:lstStyle/>
          <a:p>
            <a:r>
              <a:rPr lang="en-US" dirty="0" smtClean="0"/>
              <a:t>Two generalized models coded in FORTRAN</a:t>
            </a:r>
          </a:p>
          <a:p>
            <a:pPr marL="971550" lvl="1" indent="-457200">
              <a:buFont typeface="+mj-lt"/>
              <a:buAutoNum type="arabicPeriod"/>
            </a:pPr>
            <a:r>
              <a:rPr lang="en-US" dirty="0" smtClean="0"/>
              <a:t>SYNL:  Size-age structured, allows size and age selectivity, estimates growth parameters</a:t>
            </a:r>
          </a:p>
          <a:p>
            <a:pPr marL="971550" lvl="1" indent="-457200">
              <a:buFont typeface="+mj-lt"/>
              <a:buAutoNum type="arabicPeriod"/>
            </a:pPr>
            <a:r>
              <a:rPr lang="en-US" dirty="0" smtClean="0"/>
              <a:t>SYNA:  Age-area structured, empirical body weight input, age selectivity, allows multiple areas with estimable movement rates</a:t>
            </a:r>
          </a:p>
          <a:p>
            <a:r>
              <a:rPr lang="en-US" dirty="0" smtClean="0"/>
              <a:t>Target species:  west coast </a:t>
            </a:r>
            <a:r>
              <a:rPr lang="en-US" dirty="0" err="1" smtClean="0"/>
              <a:t>groundfish</a:t>
            </a:r>
            <a:endParaRPr lang="en-US" dirty="0" smtClean="0"/>
          </a:p>
          <a:p>
            <a:r>
              <a:rPr lang="en-US" dirty="0" smtClean="0"/>
              <a:t>Long-lived, some 50+ yr old fish still in data</a:t>
            </a:r>
          </a:p>
          <a:p>
            <a:r>
              <a:rPr lang="en-US" dirty="0" smtClean="0"/>
              <a:t>Weak historical data, except catch, but discarding significant</a:t>
            </a:r>
          </a:p>
          <a:p>
            <a:r>
              <a:rPr lang="en-US" dirty="0" smtClean="0"/>
              <a:t>More size than age data; ageing imprecise</a:t>
            </a:r>
            <a:endParaRPr lang="en-US" dirty="0"/>
          </a:p>
        </p:txBody>
      </p:sp>
    </p:spTree>
    <p:extLst>
      <p:ext uri="{BB962C8B-B14F-4D97-AF65-F5344CB8AC3E}">
        <p14:creationId xmlns:p14="http://schemas.microsoft.com/office/powerpoint/2010/main" val="3798529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round/>
            <a:headEnd/>
            <a:tailEnd/>
          </a:ln>
        </p:spPr>
        <p:txBody>
          <a:bodyPr vert="horz" wrap="square" lIns="90000" tIns="46800" rIns="90000" bIns="46800" numCol="1" anchor="ctr" anchorCtr="0" compatLnSpc="1">
            <a:prstTxWarp prst="textNoShape">
              <a:avLst/>
            </a:prstTxWarp>
          </a:bodyPr>
          <a:lstStyle/>
          <a:p>
            <a:r>
              <a:rPr lang="en-US" dirty="0" smtClean="0"/>
              <a:t>SS History – 2003 to present</a:t>
            </a:r>
            <a:endParaRPr lang="en-US" dirty="0"/>
          </a:p>
        </p:txBody>
      </p:sp>
      <p:sp>
        <p:nvSpPr>
          <p:cNvPr id="3" name="Content Placeholder 2"/>
          <p:cNvSpPr>
            <a:spLocks noGrp="1"/>
          </p:cNvSpPr>
          <p:nvPr>
            <p:ph idx="1"/>
          </p:nvPr>
        </p:nvSpPr>
        <p:spPr/>
        <p:txBody>
          <a:bodyPr/>
          <a:lstStyle/>
          <a:p>
            <a:r>
              <a:rPr lang="en-US" dirty="0" smtClean="0"/>
              <a:t>Generalized model coded in C++ with ADMB</a:t>
            </a:r>
          </a:p>
          <a:p>
            <a:r>
              <a:rPr lang="en-US" dirty="0" smtClean="0"/>
              <a:t>Merged and expanded features for age/size/area</a:t>
            </a:r>
          </a:p>
          <a:p>
            <a:r>
              <a:rPr lang="en-US" dirty="0" smtClean="0"/>
              <a:t>Target species:  diverse</a:t>
            </a:r>
          </a:p>
          <a:p>
            <a:r>
              <a:rPr lang="en-US" dirty="0" smtClean="0"/>
              <a:t>Now SS3.24Y (Fall 2015), just call it “SS”</a:t>
            </a:r>
          </a:p>
          <a:p>
            <a:r>
              <a:rPr lang="en-US" dirty="0" smtClean="0"/>
              <a:t>SS3.30 coming soon</a:t>
            </a:r>
          </a:p>
          <a:p>
            <a:r>
              <a:rPr lang="en-US" dirty="0" err="1" smtClean="0"/>
              <a:t>SS_nextgen</a:t>
            </a:r>
            <a:r>
              <a:rPr lang="en-US" dirty="0" smtClean="0"/>
              <a:t> in formative stage</a:t>
            </a:r>
          </a:p>
        </p:txBody>
      </p:sp>
    </p:spTree>
    <p:extLst>
      <p:ext uri="{BB962C8B-B14F-4D97-AF65-F5344CB8AC3E}">
        <p14:creationId xmlns:p14="http://schemas.microsoft.com/office/powerpoint/2010/main" val="540247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B2B2B2"/>
      </a:folHlink>
    </a:clrScheme>
    <a:fontScheme name="Default Desig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NOAATheme</Template>
  <TotalTime>1483</TotalTime>
  <Words>3815</Words>
  <Application>Microsoft Office PowerPoint</Application>
  <PresentationFormat>On-screen Show (4:3)</PresentationFormat>
  <Paragraphs>562</Paragraphs>
  <Slides>64</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2" baseType="lpstr">
      <vt:lpstr>Arial</vt:lpstr>
      <vt:lpstr>Arial Narrow</vt:lpstr>
      <vt:lpstr>Arial Narrow Bold</vt:lpstr>
      <vt:lpstr>Calibri</vt:lpstr>
      <vt:lpstr>DejaVu Sans</vt:lpstr>
      <vt:lpstr>Times New Roman</vt:lpstr>
      <vt:lpstr>Default Design</vt:lpstr>
      <vt:lpstr>Equation</vt:lpstr>
      <vt:lpstr>Introduction to Stock Synthesis</vt:lpstr>
      <vt:lpstr>PowerPoint Presentation</vt:lpstr>
      <vt:lpstr>PowerPoint Presentation</vt:lpstr>
      <vt:lpstr>PowerPoint Presentation</vt:lpstr>
      <vt:lpstr>PowerPoint Presentation</vt:lpstr>
      <vt:lpstr>PowerPoint Presentation</vt:lpstr>
      <vt:lpstr>SS History - 1984</vt:lpstr>
      <vt:lpstr>SS History - 1988</vt:lpstr>
      <vt:lpstr>SS History – 2003 to present</vt:lpstr>
      <vt:lpstr>Benefits of Stock Synthesis</vt:lpstr>
      <vt:lpstr>Benefits of widespread use  (of any modeling platform)</vt:lpstr>
      <vt:lpstr>Stock Synthesis usage</vt:lpstr>
      <vt:lpstr>VPA vs. SCAA</vt:lpstr>
      <vt:lpstr>Fundamental Processes</vt:lpstr>
      <vt:lpstr>Population Scenario</vt:lpstr>
      <vt:lpstr>Equally Likely Solutions</vt:lpstr>
      <vt:lpstr>IA:  No Magic Bullet</vt:lpstr>
      <vt:lpstr>Tuning a Model</vt:lpstr>
      <vt:lpstr>PowerPoint Presentation</vt:lpstr>
      <vt:lpstr>Age-Length Structured Population</vt:lpstr>
      <vt:lpstr>Sampling &amp; Observation Processes</vt:lpstr>
      <vt:lpstr>Expected Values for Observations</vt:lpstr>
      <vt:lpstr>Stock Synthesis Structure</vt:lpstr>
      <vt:lpstr>Stock Synthesis Data</vt:lpstr>
      <vt:lpstr>PowerPoint Presentation</vt:lpstr>
      <vt:lpstr>Stock assessment using the software “Stock Synthesis”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VPA vs. SCAA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SS – Estimation Procedures</vt:lpstr>
      <vt:lpstr>Sub-Models of SS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Ian Taylor</dc:creator>
  <cp:lastModifiedBy>Methot, Richard</cp:lastModifiedBy>
  <cp:revision>52</cp:revision>
  <cp:lastPrinted>1601-01-01T00:00:00Z</cp:lastPrinted>
  <dcterms:created xsi:type="dcterms:W3CDTF">2009-11-11T01:02:46Z</dcterms:created>
  <dcterms:modified xsi:type="dcterms:W3CDTF">2016-04-04T02:15:21Z</dcterms:modified>
</cp:coreProperties>
</file>