
<file path=[Content_Types].xml><?xml version="1.0" encoding="utf-8"?>
<Types xmlns="http://schemas.openxmlformats.org/package/2006/content-types">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308" r:id="rId2"/>
    <p:sldId id="323" r:id="rId3"/>
    <p:sldId id="326" r:id="rId4"/>
    <p:sldId id="261" r:id="rId5"/>
    <p:sldId id="269" r:id="rId6"/>
    <p:sldId id="324" r:id="rId7"/>
    <p:sldId id="325" r:id="rId8"/>
    <p:sldId id="263" r:id="rId9"/>
    <p:sldId id="327" r:id="rId10"/>
    <p:sldId id="328" r:id="rId11"/>
    <p:sldId id="329" r:id="rId12"/>
    <p:sldId id="330" r:id="rId13"/>
    <p:sldId id="331" r:id="rId14"/>
    <p:sldId id="332" r:id="rId15"/>
    <p:sldId id="333" r:id="rId16"/>
    <p:sldId id="334" r:id="rId17"/>
    <p:sldId id="335" r:id="rId18"/>
    <p:sldId id="336" r:id="rId19"/>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1" autoAdjust="0"/>
    <p:restoredTop sz="94684" autoAdjust="0"/>
  </p:normalViewPr>
  <p:slideViewPr>
    <p:cSldViewPr>
      <p:cViewPr varScale="1">
        <p:scale>
          <a:sx n="85" d="100"/>
          <a:sy n="85" d="100"/>
        </p:scale>
        <p:origin x="654" y="96"/>
      </p:cViewPr>
      <p:guideLst>
        <p:guide orient="horz" pos="2160"/>
        <p:guide pos="2880"/>
      </p:guideLst>
    </p:cSldViewPr>
  </p:slideViewPr>
  <p:outlineViewPr>
    <p:cViewPr varScale="1">
      <p:scale>
        <a:sx n="170" d="200"/>
        <a:sy n="170" d="200"/>
      </p:scale>
      <p:origin x="0" y="754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16388" name="Rectangle 3"/>
          <p:cNvSpPr>
            <a:spLocks noGrp="1" noRot="1" noChangeAspect="1" noChangeArrowheads="1"/>
          </p:cNvSpPr>
          <p:nvPr>
            <p:ph type="sldImg"/>
          </p:nvPr>
        </p:nvSpPr>
        <p:spPr bwMode="auto">
          <a:xfrm>
            <a:off x="-11798300" y="-11796713"/>
            <a:ext cx="11795125" cy="12488863"/>
          </a:xfrm>
          <a:prstGeom prst="rect">
            <a:avLst/>
          </a:prstGeom>
          <a:noFill/>
          <a:ln w="9525">
            <a:noFill/>
            <a:round/>
            <a:headEnd/>
            <a:tailEnd/>
          </a:ln>
        </p:spPr>
      </p:sp>
      <p:sp>
        <p:nvSpPr>
          <p:cNvPr id="205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8725078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pitchFamily="32" charset="2"/>
              <a:cs typeface="DejaVu Sans" pitchFamily="32" charset="2"/>
            </a:endParaRPr>
          </a:p>
        </p:txBody>
      </p:sp>
      <p:sp>
        <p:nvSpPr>
          <p:cNvPr id="16387" name="Rectangle 2"/>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EA3DD1-59AB-4E0C-8F71-ACAB50DFEC9A}"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a:solidFill>
                <a:srgbClr val="000000"/>
              </a:solidFill>
              <a:ea typeface="DejaVu Sans" pitchFamily="32" charset="2"/>
              <a:cs typeface="DejaVu Sans" pitchFamily="32" charset="2"/>
            </a:endParaRPr>
          </a:p>
        </p:txBody>
      </p:sp>
      <p:sp>
        <p:nvSpPr>
          <p:cNvPr id="23555"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3556"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Let’s explore the concept of length and age based modeling in more detail</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left panel shows the numbers at age in the population distributed across lengths according to the mean growth curve and population variance about this curve.  I’ve put a larger, non-equilibrium number at age 5 to aid in the demonstration.</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We’ll sample this population with this size-selectivity curve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86493" tIns="43247" rIns="86493" bIns="43247"/>
          <a:lstStyle/>
          <a:p>
            <a:fld id="{1DE3D0C3-F6D7-4310-BEB0-4D11BFCFCFC8}" type="slidenum">
              <a:rPr lang="en-US">
                <a:ea typeface="DejaVu Sans" pitchFamily="32" charset="2"/>
                <a:cs typeface="DejaVu Sans" pitchFamily="32" charset="2"/>
              </a:rPr>
              <a:pPr/>
              <a:t>5</a:t>
            </a:fld>
            <a:endParaRPr lang="en-US">
              <a:ea typeface="DejaVu Sans" pitchFamily="32" charset="2"/>
              <a:cs typeface="DejaVu Sans" pitchFamily="32" charset="2"/>
            </a:endParaRPr>
          </a:p>
        </p:txBody>
      </p:sp>
      <p:sp>
        <p:nvSpPr>
          <p:cNvPr id="24579" name="Rectangle 2"/>
          <p:cNvSpPr>
            <a:spLocks noGrp="1" noRot="1" noChangeAspect="1" noChangeArrowheads="1" noTextEdit="1"/>
          </p:cNvSpPr>
          <p:nvPr>
            <p:ph type="sldImg"/>
          </p:nvPr>
        </p:nvSpPr>
        <p:spPr>
          <a:xfrm>
            <a:off x="-14225588" y="-11796713"/>
            <a:ext cx="16649701" cy="12488863"/>
          </a:xfrm>
        </p:spPr>
      </p:sp>
      <p:sp>
        <p:nvSpPr>
          <p:cNvPr id="24580" name="Rectangle 3"/>
          <p:cNvSpPr>
            <a:spLocks noGrp="1" noChangeArrowheads="1"/>
          </p:cNvSpPr>
          <p:nvPr>
            <p:ph type="body" idx="1"/>
          </p:nvPr>
        </p:nvSpPr>
        <p:spPr>
          <a:noFill/>
          <a:ln/>
        </p:spPr>
        <p:txBody>
          <a:bodyPr/>
          <a:lstStyle/>
          <a:p>
            <a:r>
              <a:rPr lang="en-US" smtClean="0"/>
              <a:t>The result on the left is a size-selective sample of the population, the smallest fish are gone</a:t>
            </a:r>
          </a:p>
          <a:p>
            <a:r>
              <a:rPr lang="en-US" smtClean="0"/>
              <a:t>Now we cannot exactly observe the real age of fish, There is imprecision as described by Bill Clark this morning.  Here on the right we see the catch at observed age is blurred along the age axis.  Some misaged 5 year olds have inflated the apparent occurrence of 4 and 3 year olds.</a:t>
            </a:r>
          </a:p>
          <a:p>
            <a:r>
              <a:rPr lang="en-US" smtClean="0"/>
              <a:t>What I’ve shown is a representation of actual processes at work to generate our data;</a:t>
            </a:r>
          </a:p>
          <a:p>
            <a:r>
              <a:rPr lang="en-US" smtClean="0"/>
              <a:t>in order to assure unbiased results,  we need to engineer these same processes into the  model to generate expected values that are truly comparable to the data.  We build the process into the model rather than attempt to transform the data.</a:t>
            </a:r>
          </a:p>
          <a:p>
            <a:endParaRPr lang="en-US" smtClean="0"/>
          </a:p>
          <a:p>
            <a:r>
              <a:rPr lang="en-US" smtClean="0"/>
              <a:t>The next step is to accumulate these expected values to either the length or the age’ axis.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4E795D-C10A-42D4-B7E7-418A645A0B53}"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ea typeface="DejaVu Sans" pitchFamily="32" charset="2"/>
              <a:cs typeface="DejaVu Sans" pitchFamily="32" charset="2"/>
            </a:endParaRPr>
          </a:p>
        </p:txBody>
      </p:sp>
      <p:sp>
        <p:nvSpPr>
          <p:cNvPr id="25603"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5604"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Reminder in the upper left is the size selectivity</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lower left shows the size composition in the population and in the sample</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upper right shows the age composition in the population, in the sample, and as observed by our age determination process</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Finally, the lower right shows the necessary consequences of these biologically realistic factors on mean size at age in the population, the sample and as observed by our age determination process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90FDEA8-F7C6-4D3A-9CD2-C0E5EEE97F54}" type="slidenum">
              <a:rPr lang="en-US" smtClean="0"/>
              <a:pPr/>
              <a:t>9</a:t>
            </a:fld>
            <a:endParaRPr lang="en-US" smtClean="0"/>
          </a:p>
        </p:txBody>
      </p:sp>
      <p:sp>
        <p:nvSpPr>
          <p:cNvPr id="65539" name="Rectangle 2"/>
          <p:cNvSpPr>
            <a:spLocks noGrp="1" noRot="1" noChangeAspect="1" noChangeArrowheads="1" noTextEdit="1"/>
          </p:cNvSpPr>
          <p:nvPr>
            <p:ph type="sldImg"/>
          </p:nvPr>
        </p:nvSpPr>
        <p:spPr>
          <a:xfrm>
            <a:off x="-14225588" y="-11796713"/>
            <a:ext cx="16649701" cy="12488863"/>
          </a:xfrm>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427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466A523-1D82-404F-980E-69196C7926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FA83FEB-CBCA-449F-B7B5-53605620EE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6122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6625" cy="6122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443820FE-F6A2-4A12-9624-B54747E6B5C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4838" cy="865187"/>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0E393423-854B-4984-9E47-A5F2A9D27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8BAE8BD-F33C-498A-99CA-696F1A7E20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E557E33-E06E-44F7-B22A-11F790ED3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542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037013"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8356DEE-BE13-4321-8C1D-BCC0D8D0CB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9253393E-81DD-4871-990D-2520C336DA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540F498-867A-44E5-B814-2BC17338D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529392F2-750D-4188-B299-A40F60F883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76D19334-A0B3-41F5-82B2-AEE980DA29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B4B9D53-90B0-4BAC-94A8-61BD5D6D2E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86518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371600"/>
            <a:ext cx="8224838" cy="5026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90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7446963" y="6472238"/>
            <a:ext cx="1595437" cy="31591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fld id="{922B07CD-2AA7-455E-8410-923C944958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304800" y="1219200"/>
            <a:ext cx="8445500" cy="1143000"/>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66FF"/>
                </a:solidFill>
              </a:rPr>
              <a:t>Length Composition in SS</a:t>
            </a:r>
            <a:endParaRPr lang="en-US" b="1" dirty="0" smtClean="0">
              <a:solidFill>
                <a:srgbClr val="0066FF"/>
              </a:solidFill>
            </a:endParaRPr>
          </a:p>
        </p:txBody>
      </p:sp>
      <p:sp>
        <p:nvSpPr>
          <p:cNvPr id="2051" name="Rectangle 2"/>
          <p:cNvSpPr>
            <a:spLocks noGrp="1" noChangeArrowheads="1"/>
          </p:cNvSpPr>
          <p:nvPr>
            <p:ph type="subTitle" idx="4294967295"/>
          </p:nvPr>
        </p:nvSpPr>
        <p:spPr>
          <a:xfrm>
            <a:off x="914400" y="2895600"/>
            <a:ext cx="7315200" cy="1976437"/>
          </a:xfrm>
        </p:spPr>
        <p:txBody>
          <a:bodyPr lIns="0" tIns="28080" rIns="0" bIns="0"/>
          <a:lstStyle/>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Richard </a:t>
            </a:r>
            <a:r>
              <a:rPr lang="en-US" sz="2800" dirty="0" err="1" smtClean="0"/>
              <a:t>Methot</a:t>
            </a:r>
            <a:endParaRPr lang="en-US" sz="2800" dirty="0" smtClean="0"/>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Science Advisor for Stock Assessments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NOAA Fisheries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Seattle, WA</a:t>
            </a:r>
          </a:p>
        </p:txBody>
      </p:sp>
    </p:spTree>
    <p:extLst>
      <p:ext uri="{BB962C8B-B14F-4D97-AF65-F5344CB8AC3E}">
        <p14:creationId xmlns:p14="http://schemas.microsoft.com/office/powerpoint/2010/main" val="401946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Composition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earlier SS versions, the size composition data needed to represent proportions at length in these same length bins</a:t>
            </a:r>
          </a:p>
          <a:p>
            <a:r>
              <a:rPr lang="en-US" dirty="0" smtClean="0"/>
              <a:t>Now, the length bin structure can differ from the population length bin structure</a:t>
            </a:r>
          </a:p>
          <a:p>
            <a:pPr lvl="1"/>
            <a:r>
              <a:rPr lang="en-US" dirty="0" smtClean="0"/>
              <a:t>But it cannot be finer</a:t>
            </a:r>
          </a:p>
          <a:p>
            <a:r>
              <a:rPr lang="en-US" dirty="0" smtClean="0"/>
              <a:t>And, a generalized size structure approach adds ability to define multiple size structure methods</a:t>
            </a:r>
            <a:endParaRPr lang="en-US" dirty="0"/>
          </a:p>
        </p:txBody>
      </p:sp>
    </p:spTree>
    <p:extLst>
      <p:ext uri="{BB962C8B-B14F-4D97-AF65-F5344CB8AC3E}">
        <p14:creationId xmlns:p14="http://schemas.microsoft.com/office/powerpoint/2010/main" val="404532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Size Composition</a:t>
            </a:r>
            <a:endParaRPr lang="en-US" dirty="0"/>
          </a:p>
        </p:txBody>
      </p:sp>
      <p:sp>
        <p:nvSpPr>
          <p:cNvPr id="3" name="Content Placeholder 2"/>
          <p:cNvSpPr>
            <a:spLocks noGrp="1"/>
          </p:cNvSpPr>
          <p:nvPr>
            <p:ph idx="1"/>
          </p:nvPr>
        </p:nvSpPr>
        <p:spPr>
          <a:xfrm>
            <a:off x="381000" y="1600201"/>
            <a:ext cx="8305800" cy="1066800"/>
          </a:xfrm>
        </p:spPr>
        <p:txBody>
          <a:bodyPr/>
          <a:lstStyle/>
          <a:p>
            <a:pPr marL="0" indent="0">
              <a:buNone/>
            </a:pPr>
            <a:r>
              <a:rPr lang="en-US" b="1" dirty="0" smtClean="0"/>
              <a:t>For each size composition (here labeled </a:t>
            </a:r>
            <a:r>
              <a:rPr lang="en-US" b="1" dirty="0" err="1" smtClean="0"/>
              <a:t>WtFreq</a:t>
            </a:r>
            <a:r>
              <a:rPr lang="en-US" b="1" dirty="0" smtClean="0"/>
              <a:t>) method, enter the following:</a:t>
            </a:r>
          </a:p>
        </p:txBody>
      </p:sp>
      <p:pic>
        <p:nvPicPr>
          <p:cNvPr id="1025" name="Picture 1"/>
          <p:cNvPicPr>
            <a:picLocks noChangeAspect="1" noChangeArrowheads="1"/>
          </p:cNvPicPr>
          <p:nvPr/>
        </p:nvPicPr>
        <p:blipFill>
          <a:blip r:embed="rId2" cstate="print"/>
          <a:srcRect r="46360"/>
          <a:stretch>
            <a:fillRect/>
          </a:stretch>
        </p:blipFill>
        <p:spPr bwMode="auto">
          <a:xfrm>
            <a:off x="385763" y="2795588"/>
            <a:ext cx="8377237" cy="2371921"/>
          </a:xfrm>
          <a:prstGeom prst="rect">
            <a:avLst/>
          </a:prstGeom>
          <a:noFill/>
          <a:ln w="9525">
            <a:noFill/>
            <a:miter lim="800000"/>
            <a:headEnd/>
            <a:tailEnd/>
          </a:ln>
          <a:effectLst/>
        </p:spPr>
      </p:pic>
    </p:spTree>
    <p:extLst>
      <p:ext uri="{BB962C8B-B14F-4D97-AF65-F5344CB8AC3E}">
        <p14:creationId xmlns:p14="http://schemas.microsoft.com/office/powerpoint/2010/main" val="116178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Gulf of Mexico Pink Shrimp</a:t>
            </a:r>
            <a:endParaRPr lang="en-US" b="1" dirty="0"/>
          </a:p>
        </p:txBody>
      </p:sp>
      <p:sp>
        <p:nvSpPr>
          <p:cNvPr id="3" name="Content Placeholder 2"/>
          <p:cNvSpPr>
            <a:spLocks noGrp="1"/>
          </p:cNvSpPr>
          <p:nvPr>
            <p:ph idx="1"/>
          </p:nvPr>
        </p:nvSpPr>
        <p:spPr/>
        <p:txBody>
          <a:bodyPr/>
          <a:lstStyle/>
          <a:p>
            <a:r>
              <a:rPr lang="en-US" b="1" dirty="0" smtClean="0"/>
              <a:t>Catch weight categories for shrimp</a:t>
            </a:r>
          </a:p>
          <a:p>
            <a:r>
              <a:rPr lang="en-US" b="1" dirty="0" smtClean="0"/>
              <a:t>Early analyses used growth curve to slice these data into monthly age composition for use in a VPA</a:t>
            </a:r>
          </a:p>
          <a:p>
            <a:r>
              <a:rPr lang="en-US" b="1" dirty="0" smtClean="0"/>
              <a:t>With SS the process is reversed:  estimated population age comp and selectivity produce estimate of catch size composition which is accumulated into the data categories</a:t>
            </a:r>
          </a:p>
          <a:p>
            <a:endParaRPr lang="en-US" b="1" dirty="0" smtClean="0"/>
          </a:p>
          <a:p>
            <a:endParaRPr lang="en-US" b="1" dirty="0"/>
          </a:p>
        </p:txBody>
      </p:sp>
    </p:spTree>
    <p:extLst>
      <p:ext uri="{BB962C8B-B14F-4D97-AF65-F5344CB8AC3E}">
        <p14:creationId xmlns:p14="http://schemas.microsoft.com/office/powerpoint/2010/main" val="285683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Shrimp Catch Size Categories</a:t>
            </a:r>
            <a:endParaRPr lang="en-US" b="1" dirty="0"/>
          </a:p>
        </p:txBody>
      </p:sp>
      <p:sp>
        <p:nvSpPr>
          <p:cNvPr id="3" name="Content Placeholder 2"/>
          <p:cNvSpPr>
            <a:spLocks noGrp="1"/>
          </p:cNvSpPr>
          <p:nvPr>
            <p:ph idx="1"/>
          </p:nvPr>
        </p:nvSpPr>
        <p:spPr>
          <a:xfrm>
            <a:off x="381000" y="3810000"/>
            <a:ext cx="8305800" cy="2316163"/>
          </a:xfrm>
        </p:spPr>
        <p:txBody>
          <a:bodyPr>
            <a:normAutofit fontScale="92500" lnSpcReduction="20000"/>
          </a:bodyPr>
          <a:lstStyle/>
          <a:p>
            <a:r>
              <a:rPr lang="en-US" b="1" dirty="0" smtClean="0"/>
              <a:t>Bins defined in terms of heads-off shrimp count per pound</a:t>
            </a:r>
          </a:p>
          <a:p>
            <a:r>
              <a:rPr lang="en-US" b="1" dirty="0" smtClean="0"/>
              <a:t>Data are pounds landed in each category</a:t>
            </a:r>
          </a:p>
          <a:p>
            <a:r>
              <a:rPr lang="en-US" b="1" dirty="0" smtClean="0"/>
              <a:t>Nearly 500 months of data available since 1960</a:t>
            </a:r>
            <a:endParaRPr lang="en-US" b="1" dirty="0"/>
          </a:p>
        </p:txBody>
      </p:sp>
      <p:pic>
        <p:nvPicPr>
          <p:cNvPr id="1028" name="Picture 4"/>
          <p:cNvPicPr>
            <a:picLocks noChangeAspect="1" noChangeArrowheads="1"/>
          </p:cNvPicPr>
          <p:nvPr/>
        </p:nvPicPr>
        <p:blipFill>
          <a:blip r:embed="rId2" cstate="print"/>
          <a:srcRect/>
          <a:stretch>
            <a:fillRect/>
          </a:stretch>
        </p:blipFill>
        <p:spPr bwMode="auto">
          <a:xfrm>
            <a:off x="457200" y="1828800"/>
            <a:ext cx="7971788" cy="1600200"/>
          </a:xfrm>
          <a:prstGeom prst="rect">
            <a:avLst/>
          </a:prstGeom>
          <a:noFill/>
          <a:ln w="9525">
            <a:noFill/>
            <a:miter lim="800000"/>
            <a:headEnd/>
            <a:tailEnd/>
          </a:ln>
          <a:effectLst/>
        </p:spPr>
      </p:pic>
    </p:spTree>
    <p:extLst>
      <p:ext uri="{BB962C8B-B14F-4D97-AF65-F5344CB8AC3E}">
        <p14:creationId xmlns:p14="http://schemas.microsoft.com/office/powerpoint/2010/main" val="270197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Age to Weight Bins</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371600"/>
            <a:ext cx="6430759" cy="4525963"/>
          </a:xfrm>
          <a:prstGeom prst="rect">
            <a:avLst/>
          </a:prstGeom>
          <a:noFill/>
          <a:ln w="9525">
            <a:noFill/>
            <a:miter lim="800000"/>
            <a:headEnd/>
            <a:tailEnd/>
          </a:ln>
          <a:effectLst/>
        </p:spPr>
      </p:pic>
      <p:sp>
        <p:nvSpPr>
          <p:cNvPr id="5" name="Line Callout 1 4"/>
          <p:cNvSpPr/>
          <p:nvPr/>
        </p:nvSpPr>
        <p:spPr>
          <a:xfrm>
            <a:off x="6858000" y="2289175"/>
            <a:ext cx="1524000" cy="758825"/>
          </a:xfrm>
          <a:prstGeom prst="borderCallout1">
            <a:avLst>
              <a:gd name="adj1" fmla="val 18750"/>
              <a:gd name="adj2" fmla="val -8333"/>
              <a:gd name="adj3" fmla="val 47711"/>
              <a:gd name="adj4" fmla="val -177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Mean Size-at-Age</a:t>
            </a:r>
            <a:endParaRPr lang="en-US" dirty="0"/>
          </a:p>
        </p:txBody>
      </p:sp>
      <p:sp>
        <p:nvSpPr>
          <p:cNvPr id="6" name="Line Callout 1 5"/>
          <p:cNvSpPr/>
          <p:nvPr/>
        </p:nvSpPr>
        <p:spPr>
          <a:xfrm>
            <a:off x="6858000" y="1219200"/>
            <a:ext cx="1752600" cy="762000"/>
          </a:xfrm>
          <a:prstGeom prst="borderCallout1">
            <a:avLst>
              <a:gd name="adj1" fmla="val 18750"/>
              <a:gd name="adj2" fmla="val -8333"/>
              <a:gd name="adj3" fmla="val 54954"/>
              <a:gd name="adj4" fmla="val -146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Normal Dist. Shown for age 20</a:t>
            </a:r>
            <a:endParaRPr lang="en-US" sz="1600" dirty="0"/>
          </a:p>
        </p:txBody>
      </p:sp>
      <p:sp>
        <p:nvSpPr>
          <p:cNvPr id="7" name="Line Callout 1 6"/>
          <p:cNvSpPr/>
          <p:nvPr/>
        </p:nvSpPr>
        <p:spPr>
          <a:xfrm>
            <a:off x="6934200" y="3352800"/>
            <a:ext cx="1371600" cy="838200"/>
          </a:xfrm>
          <a:prstGeom prst="borderCallout1">
            <a:avLst>
              <a:gd name="adj1" fmla="val 18750"/>
              <a:gd name="adj2" fmla="val -8333"/>
              <a:gd name="adj3" fmla="val -75428"/>
              <a:gd name="adj4" fmla="val -171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 Weight-at-Length</a:t>
            </a:r>
            <a:endParaRPr lang="en-US" dirty="0"/>
          </a:p>
        </p:txBody>
      </p:sp>
      <p:sp>
        <p:nvSpPr>
          <p:cNvPr id="8" name="Line Callout 1 7"/>
          <p:cNvSpPr/>
          <p:nvPr/>
        </p:nvSpPr>
        <p:spPr>
          <a:xfrm>
            <a:off x="6934200" y="4572000"/>
            <a:ext cx="1828800" cy="1752600"/>
          </a:xfrm>
          <a:prstGeom prst="borderCallout1">
            <a:avLst>
              <a:gd name="adj1" fmla="val 18750"/>
              <a:gd name="adj2" fmla="val -8333"/>
              <a:gd name="adj3" fmla="val 8006"/>
              <a:gd name="adj4" fmla="val -167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Apportion body weight at each 5 mm size bin into 1 of 8 weight categories</a:t>
            </a:r>
            <a:endParaRPr lang="en-US" dirty="0"/>
          </a:p>
        </p:txBody>
      </p:sp>
    </p:spTree>
    <p:extLst>
      <p:ext uri="{BB962C8B-B14F-4D97-AF65-F5344CB8AC3E}">
        <p14:creationId xmlns:p14="http://schemas.microsoft.com/office/powerpoint/2010/main" val="153953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b="1" dirty="0" smtClean="0"/>
              <a:t>Population N-at-Length and Selectivity</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609600" y="1417638"/>
            <a:ext cx="7884282" cy="4270117"/>
          </a:xfrm>
          <a:prstGeom prst="rect">
            <a:avLst/>
          </a:prstGeom>
          <a:noFill/>
          <a:ln w="9525">
            <a:noFill/>
            <a:miter lim="800000"/>
            <a:headEnd/>
            <a:tailEnd/>
          </a:ln>
          <a:effectLst/>
        </p:spPr>
      </p:pic>
      <p:sp>
        <p:nvSpPr>
          <p:cNvPr id="5" name="TextBox 4"/>
          <p:cNvSpPr txBox="1"/>
          <p:nvPr/>
        </p:nvSpPr>
        <p:spPr>
          <a:xfrm>
            <a:off x="609600" y="5621247"/>
            <a:ext cx="7924800" cy="1015663"/>
          </a:xfrm>
          <a:prstGeom prst="rect">
            <a:avLst/>
          </a:prstGeom>
          <a:noFill/>
        </p:spPr>
        <p:txBody>
          <a:bodyPr wrap="square" rtlCol="0">
            <a:spAutoFit/>
          </a:bodyPr>
          <a:lstStyle/>
          <a:p>
            <a:pPr marL="463550" indent="-463550">
              <a:buFont typeface="Arial" pitchFamily="34" charset="0"/>
              <a:buChar char="•"/>
            </a:pPr>
            <a:r>
              <a:rPr lang="en-US" sz="2000" b="1" dirty="0" smtClean="0">
                <a:solidFill>
                  <a:schemeClr val="tx1"/>
                </a:solidFill>
              </a:rPr>
              <a:t>Dimorphic growth</a:t>
            </a:r>
          </a:p>
          <a:p>
            <a:pPr marL="463550" indent="-463550">
              <a:buFont typeface="Arial" pitchFamily="34" charset="0"/>
              <a:buChar char="•"/>
            </a:pPr>
            <a:r>
              <a:rPr lang="en-US" sz="2000" b="1" dirty="0" smtClean="0">
                <a:solidFill>
                  <a:schemeClr val="tx1"/>
                </a:solidFill>
              </a:rPr>
              <a:t>Selection at age 3 months for females and 4 months for males, but all data are combined gender</a:t>
            </a:r>
            <a:endParaRPr lang="en-US" sz="2000" b="1" dirty="0">
              <a:solidFill>
                <a:schemeClr val="tx1"/>
              </a:solidFill>
            </a:endParaRPr>
          </a:p>
        </p:txBody>
      </p:sp>
    </p:spTree>
    <p:extLst>
      <p:ext uri="{BB962C8B-B14F-4D97-AF65-F5344CB8AC3E}">
        <p14:creationId xmlns:p14="http://schemas.microsoft.com/office/powerpoint/2010/main" val="114389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Catch Numbers-at-Length</a:t>
            </a:r>
            <a:endParaRPr lang="en-US" b="1" dirty="0"/>
          </a:p>
        </p:txBody>
      </p:sp>
      <p:pic>
        <p:nvPicPr>
          <p:cNvPr id="4098" name="Picture 2"/>
          <p:cNvPicPr>
            <a:picLocks noChangeAspect="1" noChangeArrowheads="1"/>
          </p:cNvPicPr>
          <p:nvPr/>
        </p:nvPicPr>
        <p:blipFill>
          <a:blip r:embed="rId2" cstate="print"/>
          <a:srcRect/>
          <a:stretch>
            <a:fillRect/>
          </a:stretch>
        </p:blipFill>
        <p:spPr bwMode="auto">
          <a:xfrm>
            <a:off x="426862" y="1371601"/>
            <a:ext cx="8154374" cy="4191000"/>
          </a:xfrm>
          <a:prstGeom prst="rect">
            <a:avLst/>
          </a:prstGeom>
          <a:noFill/>
          <a:ln w="9525">
            <a:noFill/>
            <a:miter lim="800000"/>
            <a:headEnd/>
            <a:tailEnd/>
          </a:ln>
          <a:effectLst/>
        </p:spPr>
      </p:pic>
    </p:spTree>
    <p:extLst>
      <p:ext uri="{BB962C8B-B14F-4D97-AF65-F5344CB8AC3E}">
        <p14:creationId xmlns:p14="http://schemas.microsoft.com/office/powerpoint/2010/main" val="360911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Weight by Category</a:t>
            </a:r>
            <a:endParaRPr 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1356620" y="1600200"/>
            <a:ext cx="6430759" cy="4525963"/>
          </a:xfrm>
          <a:prstGeom prst="rect">
            <a:avLst/>
          </a:prstGeom>
          <a:noFill/>
          <a:ln w="9525">
            <a:noFill/>
            <a:miter lim="800000"/>
            <a:headEnd/>
            <a:tailEnd/>
          </a:ln>
          <a:effectLst/>
        </p:spPr>
      </p:pic>
    </p:spTree>
    <p:extLst>
      <p:ext uri="{BB962C8B-B14F-4D97-AF65-F5344CB8AC3E}">
        <p14:creationId xmlns:p14="http://schemas.microsoft.com/office/powerpoint/2010/main" val="314191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Compare to Observation</a:t>
            </a:r>
            <a:endParaRPr lang="en-US" b="1"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661496"/>
            <a:ext cx="8229600" cy="4403370"/>
          </a:xfrm>
          <a:prstGeom prst="rect">
            <a:avLst/>
          </a:prstGeom>
          <a:noFill/>
          <a:ln w="9525">
            <a:noFill/>
            <a:miter lim="800000"/>
            <a:headEnd/>
            <a:tailEnd/>
          </a:ln>
          <a:effectLst/>
        </p:spPr>
      </p:pic>
    </p:spTree>
    <p:extLst>
      <p:ext uri="{BB962C8B-B14F-4D97-AF65-F5344CB8AC3E}">
        <p14:creationId xmlns:p14="http://schemas.microsoft.com/office/powerpoint/2010/main" val="331670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Compositions</a:t>
            </a:r>
            <a:endParaRPr lang="en-US" dirty="0"/>
          </a:p>
        </p:txBody>
      </p:sp>
      <p:sp>
        <p:nvSpPr>
          <p:cNvPr id="3" name="TextBox 2"/>
          <p:cNvSpPr txBox="1"/>
          <p:nvPr/>
        </p:nvSpPr>
        <p:spPr>
          <a:xfrm>
            <a:off x="721519" y="1447800"/>
            <a:ext cx="7696200" cy="5078313"/>
          </a:xfrm>
          <a:prstGeom prst="rect">
            <a:avLst/>
          </a:prstGeom>
          <a:noFill/>
        </p:spPr>
        <p:txBody>
          <a:bodyPr wrap="square" rtlCol="0">
            <a:spAutoFit/>
          </a:bodyPr>
          <a:lstStyle/>
          <a:p>
            <a:r>
              <a:rPr lang="en-US" dirty="0" smtClean="0">
                <a:solidFill>
                  <a:schemeClr val="tx1"/>
                </a:solidFill>
              </a:rPr>
              <a:t>PRO:</a:t>
            </a:r>
          </a:p>
          <a:p>
            <a:pPr marL="285750" indent="-285750">
              <a:buFont typeface="Arial" panose="020B0604020202020204" pitchFamily="34" charset="0"/>
              <a:buChar char="•"/>
            </a:pPr>
            <a:r>
              <a:rPr lang="en-US" dirty="0" smtClean="0">
                <a:solidFill>
                  <a:schemeClr val="tx1"/>
                </a:solidFill>
              </a:rPr>
              <a:t>Fish are easy and cheap to measure</a:t>
            </a:r>
          </a:p>
          <a:p>
            <a:pPr marL="285750" indent="-285750">
              <a:buFont typeface="Arial" panose="020B0604020202020204" pitchFamily="34" charset="0"/>
              <a:buChar char="•"/>
            </a:pPr>
            <a:r>
              <a:rPr lang="en-US" dirty="0" smtClean="0">
                <a:solidFill>
                  <a:schemeClr val="tx1"/>
                </a:solidFill>
              </a:rPr>
              <a:t>Usually a lot more have been measured, than have been aged</a:t>
            </a:r>
          </a:p>
          <a:p>
            <a:pPr marL="285750" indent="-285750">
              <a:buFont typeface="Arial" panose="020B0604020202020204" pitchFamily="34" charset="0"/>
              <a:buChar char="•"/>
            </a:pPr>
            <a:r>
              <a:rPr lang="en-US" dirty="0" smtClean="0">
                <a:solidFill>
                  <a:schemeClr val="tx1"/>
                </a:solidFill>
              </a:rPr>
              <a:t>Once you admit that ageing error and bias exist, then is it that much worse to just measure the fish?</a:t>
            </a:r>
          </a:p>
          <a:p>
            <a:pPr marL="285750" indent="-285750">
              <a:buFont typeface="Arial" panose="020B0604020202020204" pitchFamily="34" charset="0"/>
              <a:buChar char="•"/>
            </a:pPr>
            <a:r>
              <a:rPr lang="en-US" dirty="0" smtClean="0">
                <a:solidFill>
                  <a:schemeClr val="tx1"/>
                </a:solidFill>
              </a:rPr>
              <a:t>Length modes, especially for young fish can be fairly distinct, so easily translated to age</a:t>
            </a:r>
          </a:p>
          <a:p>
            <a:pPr marL="285750" indent="-285750">
              <a:buFont typeface="Arial" panose="020B0604020202020204" pitchFamily="34" charset="0"/>
              <a:buChar char="•"/>
            </a:pPr>
            <a:r>
              <a:rPr lang="en-US" dirty="0" smtClean="0">
                <a:solidFill>
                  <a:schemeClr val="tx1"/>
                </a:solidFill>
              </a:rPr>
              <a:t>Once one admits the potential for lengths to be informative, logical to consider broad size categories, say 1 kg weight intervals, or a really broad measure like mean length.</a:t>
            </a:r>
          </a:p>
          <a:p>
            <a:pPr marL="285750" indent="-285750">
              <a:buFont typeface="Arial" panose="020B0604020202020204" pitchFamily="34" charset="0"/>
              <a:buChar char="•"/>
            </a:pPr>
            <a:endParaRPr lang="en-US" dirty="0">
              <a:solidFill>
                <a:schemeClr val="tx1"/>
              </a:solidFill>
            </a:endParaRPr>
          </a:p>
          <a:p>
            <a:r>
              <a:rPr lang="en-US" dirty="0" smtClean="0">
                <a:solidFill>
                  <a:schemeClr val="tx1"/>
                </a:solidFill>
              </a:rPr>
              <a:t>CON:</a:t>
            </a:r>
          </a:p>
          <a:p>
            <a:pPr marL="285750" indent="-285750">
              <a:buFont typeface="Arial" panose="020B0604020202020204" pitchFamily="34" charset="0"/>
              <a:buChar char="•"/>
            </a:pPr>
            <a:r>
              <a:rPr lang="en-US" dirty="0" smtClean="0">
                <a:solidFill>
                  <a:schemeClr val="tx1"/>
                </a:solidFill>
              </a:rPr>
              <a:t>Fish grow within the year and don’t grow at same rate every year</a:t>
            </a:r>
          </a:p>
          <a:p>
            <a:pPr marL="285750" indent="-285750">
              <a:buFont typeface="Arial" panose="020B0604020202020204" pitchFamily="34" charset="0"/>
              <a:buChar char="•"/>
            </a:pPr>
            <a:r>
              <a:rPr lang="en-US" dirty="0" smtClean="0">
                <a:solidFill>
                  <a:schemeClr val="tx1"/>
                </a:solidFill>
              </a:rPr>
              <a:t>Fish don’t grow linearly, so ability to distinguish ages degrades as fish approach </a:t>
            </a:r>
            <a:r>
              <a:rPr lang="en-US" dirty="0" err="1" smtClean="0">
                <a:solidFill>
                  <a:schemeClr val="tx1"/>
                </a:solidFill>
              </a:rPr>
              <a:t>Lmax</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Not all fish have the same size-at-age, but that is similar to fact that not all otoliths of age 8 fish will be aged to be “8”</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85431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a:t>
            </a:r>
            <a:endParaRPr lang="en-US" dirty="0"/>
          </a:p>
        </p:txBody>
      </p:sp>
      <p:sp>
        <p:nvSpPr>
          <p:cNvPr id="3" name="Content Placeholder 2"/>
          <p:cNvSpPr>
            <a:spLocks noGrp="1"/>
          </p:cNvSpPr>
          <p:nvPr>
            <p:ph idx="1"/>
          </p:nvPr>
        </p:nvSpPr>
        <p:spPr>
          <a:xfrm>
            <a:off x="304800" y="5105400"/>
            <a:ext cx="8305800" cy="1020763"/>
          </a:xfrm>
        </p:spPr>
        <p:txBody>
          <a:bodyPr/>
          <a:lstStyle/>
          <a:p>
            <a:r>
              <a:rPr lang="en-US" dirty="0" smtClean="0"/>
              <a:t>Start point is the growth curve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90600" y="1447799"/>
            <a:ext cx="6324600" cy="3758471"/>
          </a:xfrm>
          <a:prstGeom prst="rect">
            <a:avLst/>
          </a:prstGeom>
          <a:noFill/>
          <a:ln w="9525">
            <a:noFill/>
            <a:miter lim="800000"/>
            <a:headEnd/>
            <a:tailEnd/>
          </a:ln>
          <a:effectLst/>
        </p:spPr>
      </p:pic>
    </p:spTree>
    <p:extLst>
      <p:ext uri="{BB962C8B-B14F-4D97-AF65-F5344CB8AC3E}">
        <p14:creationId xmlns:p14="http://schemas.microsoft.com/office/powerpoint/2010/main" val="161116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B97618D6-3240-4542-A05F-A7439756C738}" type="slidenum">
              <a:rPr lang="en-US" smtClean="0"/>
              <a:pPr/>
              <a:t>4</a:t>
            </a:fld>
            <a:endParaRPr lang="en-US" smtClean="0"/>
          </a:p>
        </p:txBody>
      </p:sp>
      <p:pic>
        <p:nvPicPr>
          <p:cNvPr id="8195" name="Picture 1"/>
          <p:cNvPicPr>
            <a:picLocks noChangeAspect="1" noChangeArrowheads="1"/>
          </p:cNvPicPr>
          <p:nvPr/>
        </p:nvPicPr>
        <p:blipFill>
          <a:blip r:embed="rId3" cstate="print"/>
          <a:srcRect t="31296"/>
          <a:stretch>
            <a:fillRect/>
          </a:stretch>
        </p:blipFill>
        <p:spPr bwMode="auto">
          <a:xfrm>
            <a:off x="160338" y="2057400"/>
            <a:ext cx="4714875" cy="4495800"/>
          </a:xfrm>
          <a:prstGeom prst="rect">
            <a:avLst/>
          </a:prstGeom>
          <a:noFill/>
          <a:ln w="45720">
            <a:noFill/>
            <a:round/>
            <a:headEnd/>
            <a:tailEnd/>
          </a:ln>
        </p:spPr>
      </p:pic>
      <p:sp>
        <p:nvSpPr>
          <p:cNvPr id="8196" name="Rectangle 2"/>
          <p:cNvSpPr>
            <a:spLocks noGrp="1" noChangeArrowheads="1"/>
          </p:cNvSpPr>
          <p:nvPr>
            <p:ph type="title"/>
          </p:nvPr>
        </p:nvSpPr>
        <p:spPr>
          <a:xfrm>
            <a:off x="457200" y="228600"/>
            <a:ext cx="8228013" cy="960438"/>
          </a:xfrm>
          <a:solidFill>
            <a:srgbClr val="FFFFFF">
              <a:alpha val="34117"/>
            </a:srgbClr>
          </a:solidFill>
        </p:spPr>
        <p:txBody>
          <a:bodyPr lIns="91440" tIns="45720" rIns="91440" bIns="4572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Age-Length Structured Population</a:t>
            </a:r>
          </a:p>
        </p:txBody>
      </p:sp>
      <p:pic>
        <p:nvPicPr>
          <p:cNvPr id="8197" name="Picture 3"/>
          <p:cNvPicPr>
            <a:picLocks noChangeAspect="1" noChangeArrowheads="1"/>
          </p:cNvPicPr>
          <p:nvPr/>
        </p:nvPicPr>
        <p:blipFill>
          <a:blip r:embed="rId4" cstate="print"/>
          <a:srcRect/>
          <a:stretch>
            <a:fillRect/>
          </a:stretch>
        </p:blipFill>
        <p:spPr bwMode="auto">
          <a:xfrm>
            <a:off x="4038600" y="1243013"/>
            <a:ext cx="4957763" cy="2625725"/>
          </a:xfrm>
          <a:prstGeom prst="rect">
            <a:avLst/>
          </a:prstGeom>
          <a:noFill/>
          <a:ln w="45720">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30F9DAC3-ED0D-494B-8149-95C4062ACE8D}" type="slidenum">
              <a:rPr lang="en-US" smtClean="0"/>
              <a:pPr/>
              <a:t>5</a:t>
            </a:fld>
            <a:endParaRPr lang="en-US" smtClean="0"/>
          </a:p>
        </p:txBody>
      </p:sp>
      <p:pic>
        <p:nvPicPr>
          <p:cNvPr id="9219" name="Picture 8"/>
          <p:cNvPicPr>
            <a:picLocks noChangeAspect="1" noChangeArrowheads="1"/>
          </p:cNvPicPr>
          <p:nvPr/>
        </p:nvPicPr>
        <p:blipFill>
          <a:blip r:embed="rId3" cstate="print"/>
          <a:srcRect t="27318"/>
          <a:stretch>
            <a:fillRect/>
          </a:stretch>
        </p:blipFill>
        <p:spPr bwMode="auto">
          <a:xfrm>
            <a:off x="288925" y="1447800"/>
            <a:ext cx="4206875" cy="4257675"/>
          </a:xfrm>
          <a:prstGeom prst="rect">
            <a:avLst/>
          </a:prstGeom>
          <a:noFill/>
          <a:ln w="9525">
            <a:noFill/>
            <a:miter lim="800000"/>
            <a:headEnd/>
            <a:tailEnd/>
          </a:ln>
        </p:spPr>
      </p:pic>
      <p:pic>
        <p:nvPicPr>
          <p:cNvPr id="9220" name="Picture 9"/>
          <p:cNvPicPr>
            <a:picLocks noChangeAspect="1" noChangeArrowheads="1"/>
          </p:cNvPicPr>
          <p:nvPr/>
        </p:nvPicPr>
        <p:blipFill>
          <a:blip r:embed="rId4" cstate="print"/>
          <a:srcRect t="28250"/>
          <a:stretch>
            <a:fillRect/>
          </a:stretch>
        </p:blipFill>
        <p:spPr bwMode="auto">
          <a:xfrm>
            <a:off x="4638675" y="1457325"/>
            <a:ext cx="4276725" cy="4257675"/>
          </a:xfrm>
          <a:prstGeom prst="rect">
            <a:avLst/>
          </a:prstGeom>
          <a:noFill/>
          <a:ln w="9525">
            <a:noFill/>
            <a:miter lim="800000"/>
            <a:headEnd/>
            <a:tailEnd/>
          </a:ln>
        </p:spPr>
      </p:pic>
      <p:sp>
        <p:nvSpPr>
          <p:cNvPr id="9221" name="Rectangle 3"/>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Sampling &amp; Observation Processes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Age-Based Processes</a:t>
            </a:r>
            <a:endParaRPr lang="en-US" dirty="0"/>
          </a:p>
        </p:txBody>
      </p:sp>
      <p:sp>
        <p:nvSpPr>
          <p:cNvPr id="3" name="Rectangle 2"/>
          <p:cNvSpPr/>
          <p:nvPr/>
        </p:nvSpPr>
        <p:spPr>
          <a:xfrm>
            <a:off x="762000" y="1524000"/>
            <a:ext cx="7920038" cy="4247317"/>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solidFill>
              </a:rPr>
              <a:t> </a:t>
            </a:r>
            <a:r>
              <a:rPr lang="en-US" dirty="0" smtClean="0">
                <a:solidFill>
                  <a:schemeClr val="tx1"/>
                </a:solidFill>
              </a:rPr>
              <a:t>Survivorship is age-based in SS</a:t>
            </a:r>
          </a:p>
          <a:p>
            <a:pPr marL="285750" indent="-285750">
              <a:buFont typeface="Arial" panose="020B0604020202020204" pitchFamily="34" charset="0"/>
              <a:buChar char="•"/>
            </a:pPr>
            <a:r>
              <a:rPr lang="en-US" dirty="0" smtClean="0">
                <a:solidFill>
                  <a:schemeClr val="tx1"/>
                </a:solidFill>
              </a:rPr>
              <a:t>So, how does length selectivity translate into F-at-Age</a:t>
            </a:r>
          </a:p>
          <a:p>
            <a:pPr marL="285750" indent="-285750">
              <a:buFont typeface="Arial" panose="020B0604020202020204" pitchFamily="34" charset="0"/>
              <a:buChar char="•"/>
            </a:pPr>
            <a:r>
              <a:rPr lang="en-US" dirty="0" smtClean="0">
                <a:solidFill>
                  <a:schemeClr val="tx1"/>
                </a:solidFill>
              </a:rPr>
              <a:t>Dot product of (pdf of length-at-age) and Length Selectivity produces mean selectivity-at-age due to size selectivity</a:t>
            </a:r>
          </a:p>
          <a:p>
            <a:pPr marL="285750" indent="-285750">
              <a:buFont typeface="Arial" panose="020B0604020202020204" pitchFamily="34" charset="0"/>
              <a:buChar char="•"/>
            </a:pPr>
            <a:r>
              <a:rPr lang="en-US" dirty="0" smtClean="0">
                <a:solidFill>
                  <a:schemeClr val="tx1"/>
                </a:solidFill>
              </a:rPr>
              <a:t>Then times direct age selectivity gives total selectivity-at-age</a:t>
            </a:r>
          </a:p>
          <a:p>
            <a:pPr marL="285750" indent="-285750">
              <a:buFont typeface="Arial" panose="020B0604020202020204" pitchFamily="34" charset="0"/>
              <a:buChar char="•"/>
            </a:pPr>
            <a:r>
              <a:rPr lang="en-US" dirty="0" smtClean="0">
                <a:solidFill>
                  <a:schemeClr val="tx1"/>
                </a:solidFill>
              </a:rPr>
              <a:t>Similarly, we get mean body weight-at-age for each size selective fishery or survey, and mean fecundity-at-age from length maturity curve and length fecundity curve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Lots of calculations:</a:t>
            </a:r>
          </a:p>
          <a:p>
            <a:pPr marL="1028700" lvl="1">
              <a:buFont typeface="Arial" panose="020B0604020202020204" pitchFamily="34" charset="0"/>
              <a:buChar char="•"/>
            </a:pPr>
            <a:r>
              <a:rPr lang="en-US" dirty="0" smtClean="0">
                <a:solidFill>
                  <a:schemeClr val="tx1"/>
                </a:solidFill>
              </a:rPr>
              <a:t>In seasonal model, need to </a:t>
            </a:r>
            <a:r>
              <a:rPr lang="en-US" dirty="0" err="1" smtClean="0">
                <a:solidFill>
                  <a:schemeClr val="tx1"/>
                </a:solidFill>
              </a:rPr>
              <a:t>calc</a:t>
            </a:r>
            <a:r>
              <a:rPr lang="en-US" dirty="0" smtClean="0">
                <a:solidFill>
                  <a:schemeClr val="tx1"/>
                </a:solidFill>
              </a:rPr>
              <a:t> derived age selectivity for each season</a:t>
            </a:r>
          </a:p>
          <a:p>
            <a:pPr marL="1028700" lvl="1">
              <a:buFont typeface="Arial" panose="020B0604020202020204" pitchFamily="34" charset="0"/>
              <a:buChar char="•"/>
            </a:pPr>
            <a:r>
              <a:rPr lang="en-US" dirty="0" smtClean="0">
                <a:solidFill>
                  <a:schemeClr val="tx1"/>
                </a:solidFill>
              </a:rPr>
              <a:t>Whenever growth changes, need to update all these derived quantities</a:t>
            </a:r>
          </a:p>
          <a:p>
            <a:pPr marL="1028700" lvl="1">
              <a:buFont typeface="Arial" panose="020B0604020202020204" pitchFamily="34" charset="0"/>
              <a:buChar char="•"/>
            </a:pPr>
            <a:r>
              <a:rPr lang="en-US" dirty="0" smtClean="0">
                <a:solidFill>
                  <a:schemeClr val="tx1"/>
                </a:solidFill>
              </a:rPr>
              <a:t>SS runs much slower when time-varying growth is turned on</a:t>
            </a:r>
            <a:endParaRPr lang="en-US" dirty="0">
              <a:solidFill>
                <a:schemeClr val="tx1"/>
              </a:solidFill>
            </a:endParaRPr>
          </a:p>
        </p:txBody>
      </p:sp>
    </p:spTree>
    <p:extLst>
      <p:ext uri="{BB962C8B-B14F-4D97-AF65-F5344CB8AC3E}">
        <p14:creationId xmlns:p14="http://schemas.microsoft.com/office/powerpoint/2010/main" val="178019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 for a Length Composition </a:t>
            </a:r>
            <a:r>
              <a:rPr lang="en-US" dirty="0" err="1" smtClean="0"/>
              <a:t>Obs</a:t>
            </a:r>
            <a:endParaRPr lang="en-US" dirty="0"/>
          </a:p>
        </p:txBody>
      </p:sp>
      <p:sp>
        <p:nvSpPr>
          <p:cNvPr id="3" name="Rectangle 2"/>
          <p:cNvSpPr/>
          <p:nvPr/>
        </p:nvSpPr>
        <p:spPr>
          <a:xfrm>
            <a:off x="762000" y="1524000"/>
            <a:ext cx="7920038" cy="4524315"/>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solidFill>
              </a:rPr>
              <a:t> </a:t>
            </a:r>
            <a:r>
              <a:rPr lang="en-US" dirty="0" smtClean="0">
                <a:solidFill>
                  <a:schemeClr val="tx1"/>
                </a:solidFill>
              </a:rPr>
              <a:t>In each time step, SS </a:t>
            </a:r>
            <a:r>
              <a:rPr lang="en-US" dirty="0" err="1" smtClean="0">
                <a:solidFill>
                  <a:schemeClr val="tx1"/>
                </a:solidFill>
              </a:rPr>
              <a:t>calcs</a:t>
            </a:r>
            <a:r>
              <a:rPr lang="en-US" dirty="0" smtClean="0">
                <a:solidFill>
                  <a:schemeClr val="tx1"/>
                </a:solidFill>
              </a:rPr>
              <a:t> the ALK at the beginning and middle of the time step</a:t>
            </a:r>
          </a:p>
          <a:p>
            <a:pPr marL="285750" indent="-285750">
              <a:buFont typeface="Arial" panose="020B0604020202020204" pitchFamily="34" charset="0"/>
              <a:buChar char="•"/>
            </a:pPr>
            <a:r>
              <a:rPr lang="en-US" dirty="0" smtClean="0">
                <a:solidFill>
                  <a:schemeClr val="tx1"/>
                </a:solidFill>
              </a:rPr>
              <a:t>The ALK distributes the population numbers-at-age across the length bins for each age</a:t>
            </a:r>
          </a:p>
          <a:p>
            <a:pPr marL="285750" indent="-285750">
              <a:buFont typeface="Arial" panose="020B0604020202020204" pitchFamily="34" charset="0"/>
              <a:buChar char="•"/>
            </a:pPr>
            <a:r>
              <a:rPr lang="en-US" dirty="0" smtClean="0">
                <a:solidFill>
                  <a:schemeClr val="tx1"/>
                </a:solidFill>
              </a:rPr>
              <a:t>Then age and size selectivity are applied directly to this pop ALK to get the sampled ALK for each fleet that has data in that time step</a:t>
            </a:r>
          </a:p>
          <a:p>
            <a:pPr marL="285750" indent="-285750">
              <a:buFont typeface="Arial" panose="020B0604020202020204" pitchFamily="34" charset="0"/>
              <a:buChar char="•"/>
            </a:pPr>
            <a:r>
              <a:rPr lang="en-US" dirty="0" smtClean="0">
                <a:solidFill>
                  <a:schemeClr val="tx1"/>
                </a:solidFill>
              </a:rPr>
              <a:t>If there is a retention function, then partition the sampled ALK into retained ALK and discarded ALK</a:t>
            </a:r>
          </a:p>
          <a:p>
            <a:pPr marL="285750" indent="-285750">
              <a:buFont typeface="Arial" panose="020B0604020202020204" pitchFamily="34" charset="0"/>
              <a:buChar char="•"/>
            </a:pPr>
            <a:r>
              <a:rPr lang="en-US" dirty="0" smtClean="0">
                <a:solidFill>
                  <a:schemeClr val="tx1"/>
                </a:solidFill>
              </a:rPr>
              <a:t>Summing across ages gives e(length comp)</a:t>
            </a:r>
          </a:p>
          <a:p>
            <a:pPr marL="285750" indent="-285750">
              <a:buFont typeface="Arial" panose="020B0604020202020204" pitchFamily="34" charset="0"/>
              <a:buChar char="•"/>
            </a:pPr>
            <a:r>
              <a:rPr lang="en-US" dirty="0" smtClean="0">
                <a:solidFill>
                  <a:schemeClr val="tx1"/>
                </a:solidFill>
              </a:rPr>
              <a:t>Summing across lengths gives e(true age comp), then apply ageing error to get e(age’ comp)</a:t>
            </a:r>
          </a:p>
          <a:p>
            <a:pPr marL="285750" indent="-285750">
              <a:buFont typeface="Arial" panose="020B0604020202020204" pitchFamily="34" charset="0"/>
              <a:buChar char="•"/>
            </a:pPr>
            <a:r>
              <a:rPr lang="en-US" dirty="0" smtClean="0">
                <a:solidFill>
                  <a:schemeClr val="tx1"/>
                </a:solidFill>
              </a:rPr>
              <a:t>Sum the whole sampled ALK and multiply by Q to the e(survey)</a:t>
            </a:r>
          </a:p>
          <a:p>
            <a:pPr marL="285750" indent="-285750">
              <a:buFont typeface="Arial" panose="020B0604020202020204" pitchFamily="34" charset="0"/>
              <a:buChar char="•"/>
            </a:pPr>
            <a:r>
              <a:rPr lang="en-US" dirty="0" smtClean="0">
                <a:solidFill>
                  <a:schemeClr val="tx1"/>
                </a:solidFill>
              </a:rPr>
              <a:t>Do dot product between the age-length’ matrix and the mean length in each length bin to get the e(mean length at age’) and the standard deviation of that mean length.  Convert to a </a:t>
            </a:r>
            <a:r>
              <a:rPr lang="en-US" dirty="0" err="1" smtClean="0">
                <a:solidFill>
                  <a:schemeClr val="tx1"/>
                </a:solidFill>
              </a:rPr>
              <a:t>s.e.</a:t>
            </a:r>
            <a:r>
              <a:rPr lang="en-US" dirty="0" smtClean="0">
                <a:solidFill>
                  <a:schemeClr val="tx1"/>
                </a:solidFill>
              </a:rPr>
              <a:t> based on the number of fish measured at that age’</a:t>
            </a:r>
            <a:endParaRPr lang="en-US" dirty="0">
              <a:solidFill>
                <a:schemeClr val="tx1"/>
              </a:solidFill>
            </a:endParaRPr>
          </a:p>
        </p:txBody>
      </p:sp>
    </p:spTree>
    <p:extLst>
      <p:ext uri="{BB962C8B-B14F-4D97-AF65-F5344CB8AC3E}">
        <p14:creationId xmlns:p14="http://schemas.microsoft.com/office/powerpoint/2010/main" val="396702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p>
            <a:fld id="{EA01B499-7F63-4309-8C1B-B4B3B735C782}" type="slidenum">
              <a:rPr lang="en-US" smtClean="0"/>
              <a:pPr/>
              <a:t>8</a:t>
            </a:fld>
            <a:endParaRPr lang="en-US" smtClean="0"/>
          </a:p>
        </p:txBody>
      </p:sp>
      <p:pic>
        <p:nvPicPr>
          <p:cNvPr id="10243" name="Picture 1"/>
          <p:cNvPicPr>
            <a:picLocks noChangeAspect="1" noChangeArrowheads="1"/>
          </p:cNvPicPr>
          <p:nvPr/>
        </p:nvPicPr>
        <p:blipFill>
          <a:blip r:embed="rId3" cstate="print"/>
          <a:srcRect/>
          <a:stretch>
            <a:fillRect/>
          </a:stretch>
        </p:blipFill>
        <p:spPr bwMode="auto">
          <a:xfrm>
            <a:off x="382588" y="1371600"/>
            <a:ext cx="4113212" cy="2178050"/>
          </a:xfrm>
          <a:prstGeom prst="rect">
            <a:avLst/>
          </a:prstGeom>
          <a:noFill/>
          <a:ln w="45720">
            <a:noFill/>
            <a:round/>
            <a:headEnd/>
            <a:tailEnd/>
          </a:ln>
        </p:spPr>
      </p:pic>
      <p:pic>
        <p:nvPicPr>
          <p:cNvPr id="10244" name="Picture 2"/>
          <p:cNvPicPr>
            <a:picLocks noChangeAspect="1" noChangeArrowheads="1"/>
          </p:cNvPicPr>
          <p:nvPr/>
        </p:nvPicPr>
        <p:blipFill>
          <a:blip r:embed="rId4" cstate="print"/>
          <a:srcRect/>
          <a:stretch>
            <a:fillRect/>
          </a:stretch>
        </p:blipFill>
        <p:spPr bwMode="auto">
          <a:xfrm>
            <a:off x="382588" y="3536950"/>
            <a:ext cx="4113212" cy="2178050"/>
          </a:xfrm>
          <a:prstGeom prst="rect">
            <a:avLst/>
          </a:prstGeom>
          <a:noFill/>
          <a:ln w="45720">
            <a:noFill/>
            <a:round/>
            <a:headEnd/>
            <a:tailEnd/>
          </a:ln>
        </p:spPr>
      </p:pic>
      <p:pic>
        <p:nvPicPr>
          <p:cNvPr id="10245" name="Picture 3"/>
          <p:cNvPicPr>
            <a:picLocks noChangeArrowheads="1"/>
          </p:cNvPicPr>
          <p:nvPr/>
        </p:nvPicPr>
        <p:blipFill>
          <a:blip r:embed="rId5" cstate="print"/>
          <a:srcRect/>
          <a:stretch>
            <a:fillRect/>
          </a:stretch>
        </p:blipFill>
        <p:spPr bwMode="auto">
          <a:xfrm>
            <a:off x="4419600" y="1371600"/>
            <a:ext cx="4113213" cy="2178050"/>
          </a:xfrm>
          <a:prstGeom prst="rect">
            <a:avLst/>
          </a:prstGeom>
          <a:noFill/>
          <a:ln w="45720">
            <a:noFill/>
            <a:round/>
            <a:headEnd/>
            <a:tailEnd/>
          </a:ln>
        </p:spPr>
      </p:pic>
      <p:pic>
        <p:nvPicPr>
          <p:cNvPr id="10246" name="Picture 4"/>
          <p:cNvPicPr>
            <a:picLocks noChangeArrowheads="1"/>
          </p:cNvPicPr>
          <p:nvPr/>
        </p:nvPicPr>
        <p:blipFill>
          <a:blip r:embed="rId6" cstate="print"/>
          <a:srcRect/>
          <a:stretch>
            <a:fillRect/>
          </a:stretch>
        </p:blipFill>
        <p:spPr bwMode="auto">
          <a:xfrm>
            <a:off x="4419600" y="3540125"/>
            <a:ext cx="4113213" cy="2174875"/>
          </a:xfrm>
          <a:prstGeom prst="rect">
            <a:avLst/>
          </a:prstGeom>
          <a:noFill/>
          <a:ln w="45720">
            <a:noFill/>
            <a:round/>
            <a:headEnd/>
            <a:tailEnd/>
          </a:ln>
        </p:spPr>
      </p:pic>
      <p:sp>
        <p:nvSpPr>
          <p:cNvPr id="10247" name="Rectangle 5"/>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Expected Values for Observations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7543800" cy="609600"/>
          </a:xfrm>
          <a:solidFill>
            <a:schemeClr val="bg1">
              <a:alpha val="34117"/>
            </a:schemeClr>
          </a:solidFill>
        </p:spPr>
        <p:txBody>
          <a:bodyPr>
            <a:normAutofit/>
          </a:bodyPr>
          <a:lstStyle/>
          <a:p>
            <a:pPr algn="ctr" eaLnBrk="1" hangingPunct="1"/>
            <a:r>
              <a:rPr lang="en-US" sz="3200" b="1" dirty="0" smtClean="0">
                <a:solidFill>
                  <a:schemeClr val="tx1"/>
                </a:solidFill>
              </a:rPr>
              <a:t>Discard and Retained Catch</a:t>
            </a:r>
          </a:p>
        </p:txBody>
      </p:sp>
      <p:pic>
        <p:nvPicPr>
          <p:cNvPr id="17411" name="Picture 3"/>
          <p:cNvPicPr>
            <a:picLocks noChangeAspect="1" noChangeArrowheads="1"/>
          </p:cNvPicPr>
          <p:nvPr/>
        </p:nvPicPr>
        <p:blipFill>
          <a:blip r:embed="rId3" cstate="print"/>
          <a:srcRect/>
          <a:stretch>
            <a:fillRect/>
          </a:stretch>
        </p:blipFill>
        <p:spPr bwMode="auto">
          <a:xfrm>
            <a:off x="457200" y="2971800"/>
            <a:ext cx="4012660" cy="3143250"/>
          </a:xfrm>
          <a:prstGeom prst="rect">
            <a:avLst/>
          </a:prstGeom>
          <a:solidFill>
            <a:schemeClr val="bg1">
              <a:alpha val="34117"/>
            </a:schemeClr>
          </a:solidFill>
          <a:ln w="9525">
            <a:noFill/>
            <a:miter lim="800000"/>
            <a:headEnd/>
            <a:tailEnd/>
          </a:ln>
        </p:spPr>
      </p:pic>
      <p:pic>
        <p:nvPicPr>
          <p:cNvPr id="17412" name="Picture 4"/>
          <p:cNvPicPr>
            <a:picLocks noChangeAspect="1" noChangeArrowheads="1"/>
          </p:cNvPicPr>
          <p:nvPr/>
        </p:nvPicPr>
        <p:blipFill>
          <a:blip r:embed="rId4" cstate="print"/>
          <a:srcRect/>
          <a:stretch>
            <a:fillRect/>
          </a:stretch>
        </p:blipFill>
        <p:spPr bwMode="auto">
          <a:xfrm>
            <a:off x="4572000" y="1066800"/>
            <a:ext cx="4114800" cy="3225166"/>
          </a:xfrm>
          <a:prstGeom prst="rect">
            <a:avLst/>
          </a:prstGeom>
          <a:noFill/>
          <a:ln w="9525">
            <a:noFill/>
            <a:miter lim="800000"/>
            <a:headEnd/>
            <a:tailEnd/>
          </a:ln>
        </p:spPr>
      </p:pic>
      <p:sp>
        <p:nvSpPr>
          <p:cNvPr id="17414" name="Text Box 7"/>
          <p:cNvSpPr txBox="1">
            <a:spLocks noChangeArrowheads="1"/>
          </p:cNvSpPr>
          <p:nvPr/>
        </p:nvSpPr>
        <p:spPr bwMode="auto">
          <a:xfrm>
            <a:off x="2819400" y="3810000"/>
            <a:ext cx="1066800" cy="366713"/>
          </a:xfrm>
          <a:prstGeom prst="rect">
            <a:avLst/>
          </a:prstGeom>
          <a:noFill/>
          <a:ln w="9525">
            <a:noFill/>
            <a:miter lim="800000"/>
            <a:headEnd/>
            <a:tailEnd/>
          </a:ln>
        </p:spPr>
        <p:txBody>
          <a:bodyPr>
            <a:spAutoFit/>
          </a:bodyPr>
          <a:lstStyle/>
          <a:p>
            <a:pPr>
              <a:spcBef>
                <a:spcPct val="50000"/>
              </a:spcBef>
            </a:pPr>
            <a:r>
              <a:rPr lang="en-US" sz="1800" dirty="0"/>
              <a:t>Discard</a:t>
            </a:r>
          </a:p>
        </p:txBody>
      </p:sp>
      <p:sp>
        <p:nvSpPr>
          <p:cNvPr id="17415" name="Text Box 8"/>
          <p:cNvSpPr txBox="1">
            <a:spLocks noChangeArrowheads="1"/>
          </p:cNvSpPr>
          <p:nvPr/>
        </p:nvSpPr>
        <p:spPr bwMode="auto">
          <a:xfrm>
            <a:off x="5638800" y="1676400"/>
            <a:ext cx="1219200" cy="366713"/>
          </a:xfrm>
          <a:prstGeom prst="rect">
            <a:avLst/>
          </a:prstGeom>
          <a:noFill/>
          <a:ln w="9525">
            <a:noFill/>
            <a:miter lim="800000"/>
            <a:headEnd/>
            <a:tailEnd/>
          </a:ln>
        </p:spPr>
        <p:txBody>
          <a:bodyPr>
            <a:spAutoFit/>
          </a:bodyPr>
          <a:lstStyle/>
          <a:p>
            <a:pPr>
              <a:spcBef>
                <a:spcPct val="50000"/>
              </a:spcBef>
            </a:pPr>
            <a:r>
              <a:rPr lang="en-US" sz="1800" dirty="0"/>
              <a:t>Retained</a:t>
            </a:r>
          </a:p>
        </p:txBody>
      </p:sp>
      <p:sp>
        <p:nvSpPr>
          <p:cNvPr id="8" name="TextBox 7"/>
          <p:cNvSpPr txBox="1"/>
          <p:nvPr/>
        </p:nvSpPr>
        <p:spPr>
          <a:xfrm>
            <a:off x="533400" y="1295400"/>
            <a:ext cx="3886200" cy="1631216"/>
          </a:xfrm>
          <a:prstGeom prst="rect">
            <a:avLst/>
          </a:prstGeom>
          <a:noFill/>
        </p:spPr>
        <p:txBody>
          <a:bodyPr wrap="square" rtlCol="0">
            <a:spAutoFit/>
          </a:bodyPr>
          <a:lstStyle/>
          <a:p>
            <a:pPr marL="282575" indent="-282575">
              <a:buFont typeface="Arial" pitchFamily="34" charset="0"/>
              <a:buChar char="•"/>
            </a:pPr>
            <a:r>
              <a:rPr lang="en-US" sz="2000" b="1" dirty="0" smtClean="0"/>
              <a:t>Optionally, a retention function partitions the total catch into discarded and retained portions</a:t>
            </a:r>
          </a:p>
          <a:p>
            <a:pPr marL="282575" indent="-282575">
              <a:buFont typeface="Arial" pitchFamily="34" charset="0"/>
              <a:buChar char="•"/>
            </a:pPr>
            <a:r>
              <a:rPr lang="en-US" sz="2000" b="1" dirty="0" smtClean="0"/>
              <a:t>Each can then be compared to corresponding data</a:t>
            </a:r>
            <a:endParaRPr lang="en-US" sz="2000" b="1" dirty="0"/>
          </a:p>
        </p:txBody>
      </p:sp>
    </p:spTree>
    <p:extLst>
      <p:ext uri="{BB962C8B-B14F-4D97-AF65-F5344CB8AC3E}">
        <p14:creationId xmlns:p14="http://schemas.microsoft.com/office/powerpoint/2010/main" val="47415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NOAATheme</Template>
  <TotalTime>2301</TotalTime>
  <Words>1025</Words>
  <Application>Microsoft Office PowerPoint</Application>
  <PresentationFormat>On-screen Show (4:3)</PresentationFormat>
  <Paragraphs>93</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DejaVu Sans</vt:lpstr>
      <vt:lpstr>Times New Roman</vt:lpstr>
      <vt:lpstr>Default Design</vt:lpstr>
      <vt:lpstr>Length Composition in SS</vt:lpstr>
      <vt:lpstr>Length Compositions</vt:lpstr>
      <vt:lpstr>Growth</vt:lpstr>
      <vt:lpstr>Age-Length Structured Population</vt:lpstr>
      <vt:lpstr>Sampling &amp; Observation Processes</vt:lpstr>
      <vt:lpstr>Deriving Age-Based Processes</vt:lpstr>
      <vt:lpstr>Expected Value for a Length Composition Obs</vt:lpstr>
      <vt:lpstr>Expected Values for Observations</vt:lpstr>
      <vt:lpstr>Discard and Retained Catch</vt:lpstr>
      <vt:lpstr>Size Composition Options</vt:lpstr>
      <vt:lpstr>Generalized Size Composition</vt:lpstr>
      <vt:lpstr>Example:  Gulf of Mexico Pink Shrimp</vt:lpstr>
      <vt:lpstr>Shrimp Catch Size Categories</vt:lpstr>
      <vt:lpstr>From Age to Weight Bins</vt:lpstr>
      <vt:lpstr>Population N-at-Length and Selectivity</vt:lpstr>
      <vt:lpstr>Catch Numbers-at-Length</vt:lpstr>
      <vt:lpstr>Catch Weight by Category</vt:lpstr>
      <vt:lpstr>Compare to 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 Taylor</dc:creator>
  <cp:lastModifiedBy>Methot, Richard</cp:lastModifiedBy>
  <cp:revision>55</cp:revision>
  <cp:lastPrinted>1601-01-01T00:00:00Z</cp:lastPrinted>
  <dcterms:created xsi:type="dcterms:W3CDTF">2009-11-11T01:02:46Z</dcterms:created>
  <dcterms:modified xsi:type="dcterms:W3CDTF">2016-03-24T16:34:41Z</dcterms:modified>
</cp:coreProperties>
</file>