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73" r:id="rId6"/>
    <p:sldId id="259" r:id="rId7"/>
    <p:sldId id="258" r:id="rId8"/>
    <p:sldId id="260" r:id="rId9"/>
    <p:sldId id="257" r:id="rId10"/>
    <p:sldId id="261" r:id="rId11"/>
    <p:sldId id="262" r:id="rId12"/>
    <p:sldId id="274" r:id="rId13"/>
    <p:sldId id="265" r:id="rId14"/>
    <p:sldId id="275" r:id="rId15"/>
    <p:sldId id="269" r:id="rId16"/>
    <p:sldId id="268" r:id="rId17"/>
    <p:sldId id="266" r:id="rId18"/>
    <p:sldId id="271" r:id="rId19"/>
    <p:sldId id="272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S\ICES_Course\ASPIC\ASPIC_calc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767108972489551"/>
          <c:y val="3.1154032854444458E-2"/>
          <c:w val="0.80625255176436283"/>
          <c:h val="0.87770359589771285"/>
        </c:manualLayout>
      </c:layout>
      <c:scatterChart>
        <c:scatterStyle val="lineMarker"/>
        <c:varyColors val="0"/>
        <c:ser>
          <c:idx val="0"/>
          <c:order val="0"/>
          <c:tx>
            <c:strRef>
              <c:f>compare_fit!$B$2</c:f>
              <c:strCache>
                <c:ptCount val="1"/>
                <c:pt idx="0">
                  <c:v>ASPIC</c:v>
                </c:pt>
              </c:strCache>
            </c:strRef>
          </c:tx>
          <c:marker>
            <c:symbol val="none"/>
          </c:marker>
          <c:xVal>
            <c:numRef>
              <c:f>compare_fit!$A$3:$A$32</c:f>
              <c:numCache>
                <c:formatCode>General</c:formatCode>
                <c:ptCount val="30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</c:numCache>
            </c:numRef>
          </c:xVal>
          <c:yVal>
            <c:numRef>
              <c:f>compare_fit!$B$3:$B$32</c:f>
              <c:numCache>
                <c:formatCode>General</c:formatCode>
                <c:ptCount val="30"/>
                <c:pt idx="0">
                  <c:v>104400000</c:v>
                </c:pt>
                <c:pt idx="1">
                  <c:v>99020000</c:v>
                </c:pt>
                <c:pt idx="2">
                  <c:v>92840000</c:v>
                </c:pt>
                <c:pt idx="3">
                  <c:v>89140000</c:v>
                </c:pt>
                <c:pt idx="4">
                  <c:v>87290000</c:v>
                </c:pt>
                <c:pt idx="5">
                  <c:v>85290000</c:v>
                </c:pt>
                <c:pt idx="6">
                  <c:v>83490000</c:v>
                </c:pt>
                <c:pt idx="7">
                  <c:v>82280000</c:v>
                </c:pt>
                <c:pt idx="8">
                  <c:v>81410000</c:v>
                </c:pt>
                <c:pt idx="9">
                  <c:v>82390000</c:v>
                </c:pt>
                <c:pt idx="10">
                  <c:v>84910000</c:v>
                </c:pt>
                <c:pt idx="11">
                  <c:v>86680000</c:v>
                </c:pt>
                <c:pt idx="12">
                  <c:v>87370000</c:v>
                </c:pt>
                <c:pt idx="13">
                  <c:v>86610000</c:v>
                </c:pt>
                <c:pt idx="14">
                  <c:v>86020000</c:v>
                </c:pt>
                <c:pt idx="15">
                  <c:v>86570000</c:v>
                </c:pt>
                <c:pt idx="16">
                  <c:v>85120000</c:v>
                </c:pt>
                <c:pt idx="17">
                  <c:v>81610000</c:v>
                </c:pt>
                <c:pt idx="18">
                  <c:v>77670000</c:v>
                </c:pt>
                <c:pt idx="19">
                  <c:v>74790000</c:v>
                </c:pt>
                <c:pt idx="20">
                  <c:v>72540000</c:v>
                </c:pt>
                <c:pt idx="21">
                  <c:v>69240000</c:v>
                </c:pt>
                <c:pt idx="22">
                  <c:v>66340000</c:v>
                </c:pt>
                <c:pt idx="23">
                  <c:v>63480000</c:v>
                </c:pt>
                <c:pt idx="24">
                  <c:v>58450000</c:v>
                </c:pt>
                <c:pt idx="25">
                  <c:v>51100000</c:v>
                </c:pt>
                <c:pt idx="26">
                  <c:v>43000000</c:v>
                </c:pt>
                <c:pt idx="27">
                  <c:v>35460000</c:v>
                </c:pt>
                <c:pt idx="28">
                  <c:v>28700000</c:v>
                </c:pt>
                <c:pt idx="29">
                  <c:v>22810000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compare_fit!$C$2</c:f>
              <c:strCache>
                <c:ptCount val="1"/>
                <c:pt idx="0">
                  <c:v>SS_est_M</c:v>
                </c:pt>
              </c:strCache>
            </c:strRef>
          </c:tx>
          <c:marker>
            <c:symbol val="none"/>
          </c:marker>
          <c:xVal>
            <c:numRef>
              <c:f>compare_fit!$A$3:$A$32</c:f>
              <c:numCache>
                <c:formatCode>General</c:formatCode>
                <c:ptCount val="30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</c:numCache>
            </c:numRef>
          </c:xVal>
          <c:yVal>
            <c:numRef>
              <c:f>compare_fit!$C$3:$C$32</c:f>
              <c:numCache>
                <c:formatCode>General</c:formatCode>
                <c:ptCount val="30"/>
                <c:pt idx="0">
                  <c:v>116602000</c:v>
                </c:pt>
                <c:pt idx="1">
                  <c:v>111827000</c:v>
                </c:pt>
                <c:pt idx="2">
                  <c:v>105535000</c:v>
                </c:pt>
                <c:pt idx="3">
                  <c:v>100402000</c:v>
                </c:pt>
                <c:pt idx="4">
                  <c:v>96515300</c:v>
                </c:pt>
                <c:pt idx="5">
                  <c:v>92655400</c:v>
                </c:pt>
                <c:pt idx="6">
                  <c:v>89059500</c:v>
                </c:pt>
                <c:pt idx="7">
                  <c:v>86051000</c:v>
                </c:pt>
                <c:pt idx="8">
                  <c:v>83498800</c:v>
                </c:pt>
                <c:pt idx="9">
                  <c:v>82539800</c:v>
                </c:pt>
                <c:pt idx="10">
                  <c:v>83146200</c:v>
                </c:pt>
                <c:pt idx="11">
                  <c:v>83707500</c:v>
                </c:pt>
                <c:pt idx="12">
                  <c:v>83804300</c:v>
                </c:pt>
                <c:pt idx="13">
                  <c:v>82931600</c:v>
                </c:pt>
                <c:pt idx="14">
                  <c:v>82101300</c:v>
                </c:pt>
                <c:pt idx="15">
                  <c:v>82103200</c:v>
                </c:pt>
                <c:pt idx="16">
                  <c:v>80715800</c:v>
                </c:pt>
                <c:pt idx="17">
                  <c:v>77577500</c:v>
                </c:pt>
                <c:pt idx="18">
                  <c:v>73770800</c:v>
                </c:pt>
                <c:pt idx="19">
                  <c:v>70478500</c:v>
                </c:pt>
                <c:pt idx="20">
                  <c:v>67570100</c:v>
                </c:pt>
                <c:pt idx="21">
                  <c:v>63929200</c:v>
                </c:pt>
                <c:pt idx="22">
                  <c:v>60578500</c:v>
                </c:pt>
                <c:pt idx="23">
                  <c:v>57307100</c:v>
                </c:pt>
                <c:pt idx="24">
                  <c:v>52578000</c:v>
                </c:pt>
                <c:pt idx="25">
                  <c:v>46375500</c:v>
                </c:pt>
                <c:pt idx="26">
                  <c:v>40039900</c:v>
                </c:pt>
                <c:pt idx="27">
                  <c:v>34754900</c:v>
                </c:pt>
                <c:pt idx="28">
                  <c:v>30854900</c:v>
                </c:pt>
                <c:pt idx="29">
                  <c:v>28491200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compare_fit!$D$2</c:f>
              <c:strCache>
                <c:ptCount val="1"/>
                <c:pt idx="0">
                  <c:v>SS_est_h</c:v>
                </c:pt>
              </c:strCache>
            </c:strRef>
          </c:tx>
          <c:marker>
            <c:symbol val="none"/>
          </c:marker>
          <c:xVal>
            <c:numRef>
              <c:f>compare_fit!$A$3:$A$32</c:f>
              <c:numCache>
                <c:formatCode>General</c:formatCode>
                <c:ptCount val="30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</c:numCache>
            </c:numRef>
          </c:xVal>
          <c:yVal>
            <c:numRef>
              <c:f>compare_fit!$D$3:$D$32</c:f>
              <c:numCache>
                <c:formatCode>General</c:formatCode>
                <c:ptCount val="30"/>
                <c:pt idx="0">
                  <c:v>118213000</c:v>
                </c:pt>
                <c:pt idx="1">
                  <c:v>111700000</c:v>
                </c:pt>
                <c:pt idx="2">
                  <c:v>103475000</c:v>
                </c:pt>
                <c:pt idx="3">
                  <c:v>97343500</c:v>
                </c:pt>
                <c:pt idx="4">
                  <c:v>93179100</c:v>
                </c:pt>
                <c:pt idx="5">
                  <c:v>89209100</c:v>
                </c:pt>
                <c:pt idx="6">
                  <c:v>85714600</c:v>
                </c:pt>
                <c:pt idx="7">
                  <c:v>83083300</c:v>
                </c:pt>
                <c:pt idx="8">
                  <c:v>81059300</c:v>
                </c:pt>
                <c:pt idx="9">
                  <c:v>81232300</c:v>
                </c:pt>
                <c:pt idx="10">
                  <c:v>83364900</c:v>
                </c:pt>
                <c:pt idx="11">
                  <c:v>85156000</c:v>
                </c:pt>
                <c:pt idx="12">
                  <c:v>86053800</c:v>
                </c:pt>
                <c:pt idx="13">
                  <c:v>85408000</c:v>
                </c:pt>
                <c:pt idx="14">
                  <c:v>84797700</c:v>
                </c:pt>
                <c:pt idx="15">
                  <c:v>85273300</c:v>
                </c:pt>
                <c:pt idx="16">
                  <c:v>83685800</c:v>
                </c:pt>
                <c:pt idx="17">
                  <c:v>79756100</c:v>
                </c:pt>
                <c:pt idx="18">
                  <c:v>75071700</c:v>
                </c:pt>
                <c:pt idx="19">
                  <c:v>71380500</c:v>
                </c:pt>
                <c:pt idx="20">
                  <c:v>68331200</c:v>
                </c:pt>
                <c:pt idx="21">
                  <c:v>64372800</c:v>
                </c:pt>
                <c:pt idx="22">
                  <c:v>61008300</c:v>
                </c:pt>
                <c:pt idx="23">
                  <c:v>57793300</c:v>
                </c:pt>
                <c:pt idx="24">
                  <c:v>52596900</c:v>
                </c:pt>
                <c:pt idx="25">
                  <c:v>45536900</c:v>
                </c:pt>
                <c:pt idx="26">
                  <c:v>38637800</c:v>
                </c:pt>
                <c:pt idx="27">
                  <c:v>33547900</c:v>
                </c:pt>
                <c:pt idx="28">
                  <c:v>30636900</c:v>
                </c:pt>
                <c:pt idx="29">
                  <c:v>30028600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compare_fit!$E$2</c:f>
              <c:strCache>
                <c:ptCount val="1"/>
                <c:pt idx="0">
                  <c:v>obs CPUE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ysClr val="windowText" lastClr="000000"/>
              </a:solidFill>
            </c:spPr>
          </c:marker>
          <c:dPt>
            <c:idx val="17"/>
            <c:marker>
              <c:spPr>
                <a:solidFill>
                  <a:sysClr val="windowText" lastClr="000000"/>
                </a:solidFill>
                <a:ln>
                  <a:noFill/>
                </a:ln>
              </c:spPr>
            </c:marker>
            <c:bubble3D val="0"/>
          </c:dPt>
          <c:xVal>
            <c:numRef>
              <c:f>compare_fit!$A$3:$A$32</c:f>
              <c:numCache>
                <c:formatCode>General</c:formatCode>
                <c:ptCount val="30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</c:numCache>
            </c:numRef>
          </c:xVal>
          <c:yVal>
            <c:numRef>
              <c:f>compare_fit!$E$3:$E$32</c:f>
              <c:numCache>
                <c:formatCode>General</c:formatCode>
                <c:ptCount val="30"/>
                <c:pt idx="0">
                  <c:v>109600000</c:v>
                </c:pt>
                <c:pt idx="1">
                  <c:v>113100000</c:v>
                </c:pt>
                <c:pt idx="2">
                  <c:v>105500000</c:v>
                </c:pt>
                <c:pt idx="3">
                  <c:v>91740000</c:v>
                </c:pt>
                <c:pt idx="4">
                  <c:v>89260000</c:v>
                </c:pt>
                <c:pt idx="5">
                  <c:v>80010000</c:v>
                </c:pt>
                <c:pt idx="6">
                  <c:v>73280000</c:v>
                </c:pt>
                <c:pt idx="7">
                  <c:v>69760000</c:v>
                </c:pt>
                <c:pt idx="8">
                  <c:v>65940000</c:v>
                </c:pt>
                <c:pt idx="9">
                  <c:v>64820000</c:v>
                </c:pt>
                <c:pt idx="10">
                  <c:v>68900000</c:v>
                </c:pt>
                <c:pt idx="11">
                  <c:v>81510000</c:v>
                </c:pt>
                <c:pt idx="12">
                  <c:v>81450000</c:v>
                </c:pt>
                <c:pt idx="13">
                  <c:v>88550000</c:v>
                </c:pt>
                <c:pt idx="14">
                  <c:v>84030000</c:v>
                </c:pt>
                <c:pt idx="15">
                  <c:v>89880000</c:v>
                </c:pt>
                <c:pt idx="16">
                  <c:v>92020000</c:v>
                </c:pt>
                <c:pt idx="17">
                  <c:v>94290000</c:v>
                </c:pt>
                <c:pt idx="18">
                  <c:v>85260000</c:v>
                </c:pt>
                <c:pt idx="19">
                  <c:v>82270000</c:v>
                </c:pt>
                <c:pt idx="20">
                  <c:v>80990000</c:v>
                </c:pt>
                <c:pt idx="21">
                  <c:v>73040000</c:v>
                </c:pt>
                <c:pt idx="22">
                  <c:v>68910000</c:v>
                </c:pt>
                <c:pt idx="23">
                  <c:v>67810000</c:v>
                </c:pt>
                <c:pt idx="24">
                  <c:v>60990000</c:v>
                </c:pt>
                <c:pt idx="25">
                  <c:v>52280000</c:v>
                </c:pt>
                <c:pt idx="26">
                  <c:v>43960000</c:v>
                </c:pt>
                <c:pt idx="27">
                  <c:v>35900000</c:v>
                </c:pt>
                <c:pt idx="28">
                  <c:v>28610000</c:v>
                </c:pt>
                <c:pt idx="29">
                  <c:v>22340000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369984"/>
        <c:axId val="91370560"/>
      </c:scatterChart>
      <c:valAx>
        <c:axId val="91369984"/>
        <c:scaling>
          <c:orientation val="minMax"/>
          <c:max val="1990"/>
          <c:min val="196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91370560"/>
        <c:crosses val="autoZero"/>
        <c:crossBetween val="midCat"/>
      </c:valAx>
      <c:valAx>
        <c:axId val="913705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1369984"/>
        <c:crosses val="autoZero"/>
        <c:crossBetween val="midCat"/>
        <c:dispUnits>
          <c:builtInUnit val="millions"/>
          <c:dispUnitsLbl>
            <c:layout>
              <c:manualLayout>
                <c:xMode val="edge"/>
                <c:yMode val="edge"/>
                <c:x val="2.4042860658686042E-2"/>
                <c:y val="0.20236538614491381"/>
              </c:manualLayout>
            </c:layout>
            <c:tx>
              <c:rich>
                <a:bodyPr/>
                <a:lstStyle/>
                <a:p>
                  <a:pPr>
                    <a:defRPr sz="1600"/>
                  </a:pPr>
                  <a:r>
                    <a:rPr lang="en-US" sz="1600"/>
                    <a:t> Estimated</a:t>
                  </a:r>
                  <a:r>
                    <a:rPr lang="en-US" sz="1600" baseline="0"/>
                    <a:t> or observed CPPUE (x 1e6)</a:t>
                  </a:r>
                  <a:endParaRPr lang="en-US" sz="1600"/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76707555652765624"/>
          <c:y val="6.4599511750317001E-2"/>
          <c:w val="0.17582567804024496"/>
          <c:h val="0.28153389676406987"/>
        </c:manualLayout>
      </c:layout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8CD3E-F751-46A6-960D-728A70FB4EFC}" type="datetimeFigureOut">
              <a:rPr lang="en-US" smtClean="0"/>
              <a:pPr/>
              <a:t>1/9/2013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3CF3E-8197-43BD-BF1E-BE86EAD2D1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6868-CCF1-4F22-AAC0-0F606C1F5030}" type="datetime1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497E-0A36-4CE5-A2E9-27C1F3C92A5A}" type="datetime1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9A4C-9899-456C-8692-F3B0391968BC}" type="datetime1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AB1F-440A-4681-B83B-24BC749FC247}" type="datetime1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7987-3DE5-4148-93E9-ADD786D8B287}" type="datetime1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D1E6-C74C-42C2-AC83-2DD28296D947}" type="datetime1">
              <a:rPr lang="en-US" smtClean="0"/>
              <a:pPr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D72E-A01E-4F54-A308-7E62B0922638}" type="datetime1">
              <a:rPr lang="en-US" smtClean="0"/>
              <a:pPr/>
              <a:t>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D1FA-29A7-45EB-B589-53DE866A8C0C}" type="datetime1">
              <a:rPr lang="en-US" smtClean="0"/>
              <a:pPr/>
              <a:t>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36B0-2E52-4CDD-B6DD-44B866F28441}" type="datetime1">
              <a:rPr lang="en-US" smtClean="0"/>
              <a:pPr/>
              <a:t>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6BAF-B739-445E-AC42-85E0C17F1506}" type="datetime1">
              <a:rPr lang="en-US" smtClean="0"/>
              <a:pPr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62C3-542B-4D88-8A55-DF6272877473}" type="datetime1">
              <a:rPr lang="en-US" smtClean="0"/>
              <a:pPr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D046-E5DC-48AE-AEDC-A9FDED653265}" type="datetime1">
              <a:rPr lang="en-US" smtClean="0"/>
              <a:pPr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1E156-64B1-4E5B-B44D-D9989ED9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ft.nefsc.noaa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 Structured </a:t>
            </a:r>
            <a:br>
              <a:rPr lang="en-US" dirty="0" smtClean="0"/>
            </a:br>
            <a:r>
              <a:rPr lang="en-US" dirty="0" smtClean="0"/>
              <a:t>Production Models </a:t>
            </a:r>
            <a:br>
              <a:rPr lang="en-US" dirty="0" smtClean="0"/>
            </a:br>
            <a:r>
              <a:rPr lang="en-US" dirty="0" smtClean="0"/>
              <a:t>using Integrated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Richard D. </a:t>
            </a:r>
            <a:r>
              <a:rPr lang="en-US" dirty="0" err="1" smtClean="0"/>
              <a:t>Methot</a:t>
            </a:r>
            <a:r>
              <a:rPr lang="en-US" dirty="0" smtClean="0"/>
              <a:t> Jr.</a:t>
            </a:r>
          </a:p>
          <a:p>
            <a:pPr>
              <a:defRPr/>
            </a:pPr>
            <a:r>
              <a:rPr lang="en-US" dirty="0" smtClean="0"/>
              <a:t>NOAA Fisheries</a:t>
            </a:r>
          </a:p>
          <a:p>
            <a:pPr>
              <a:defRPr/>
            </a:pPr>
            <a:r>
              <a:rPr lang="en-US" dirty="0" smtClean="0"/>
              <a:t>Seattle, WA  USA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790825"/>
            <a:ext cx="28289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Simple calculation for data-poor fishery</a:t>
            </a:r>
          </a:p>
          <a:p>
            <a:r>
              <a:rPr lang="en-US" sz="3000" dirty="0" smtClean="0"/>
              <a:t>Estimates a yield that is likely to be sustainable</a:t>
            </a:r>
          </a:p>
          <a:p>
            <a:r>
              <a:rPr lang="en-US" sz="3000" dirty="0" smtClean="0"/>
              <a:t>Based on few inputs: M, average catch, depletion estimate</a:t>
            </a:r>
          </a:p>
          <a:p>
            <a:r>
              <a:rPr lang="en-US" sz="3000" dirty="0" smtClean="0"/>
              <a:t>Boils down to: 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where,                     , </a:t>
            </a:r>
            <a:r>
              <a:rPr lang="en-US" sz="3000" i="1" dirty="0" smtClean="0"/>
              <a:t>C</a:t>
            </a:r>
            <a:r>
              <a:rPr lang="en-US" sz="3000" dirty="0" smtClean="0"/>
              <a:t> is catch, </a:t>
            </a:r>
            <a:r>
              <a:rPr lang="el-GR" sz="3000" dirty="0" smtClean="0"/>
              <a:t>Δ</a:t>
            </a:r>
            <a:r>
              <a:rPr lang="en-US" sz="3000" dirty="0" smtClean="0"/>
              <a:t> is relative decrease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in abundance over </a:t>
            </a:r>
            <a:r>
              <a:rPr lang="en-US" sz="3000" i="1" dirty="0" smtClean="0"/>
              <a:t>n</a:t>
            </a:r>
            <a:r>
              <a:rPr lang="en-US" sz="3000" dirty="0" smtClean="0"/>
              <a:t> years, </a:t>
            </a:r>
            <a:r>
              <a:rPr lang="en-US" sz="3000" i="1" dirty="0" smtClean="0"/>
              <a:t>c</a:t>
            </a:r>
            <a:r>
              <a:rPr lang="en-US" sz="3000" dirty="0" smtClean="0"/>
              <a:t> = </a:t>
            </a:r>
            <a:r>
              <a:rPr lang="en-US" sz="3000" i="1" dirty="0" smtClean="0"/>
              <a:t>F</a:t>
            </a:r>
            <a:r>
              <a:rPr lang="en-US" sz="3000" i="1" baseline="-25000" dirty="0" smtClean="0"/>
              <a:t>MSY</a:t>
            </a:r>
            <a:r>
              <a:rPr lang="en-US" sz="3000" dirty="0" smtClean="0"/>
              <a:t>/</a:t>
            </a:r>
            <a:r>
              <a:rPr lang="en-US" sz="3000" i="1" dirty="0" smtClean="0"/>
              <a:t>M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Reference: </a:t>
            </a:r>
            <a:r>
              <a:rPr lang="en-US" sz="2000" dirty="0" err="1" smtClean="0"/>
              <a:t>MacCall</a:t>
            </a:r>
            <a:r>
              <a:rPr lang="en-US" sz="2000" dirty="0" smtClean="0"/>
              <a:t>, A.D. 2009. Depletion-corrected average catch: a simple formula for estimating sustainable yields in data-poor situations. ICES J. Mar. Sci. 66: 2267–2271.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</a:t>
            </a:r>
            <a:br>
              <a:rPr lang="en-US" dirty="0" smtClean="0"/>
            </a:br>
            <a:r>
              <a:rPr lang="en-US" dirty="0" smtClean="0"/>
              <a:t>Depletion Corrected Average Catch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57600"/>
            <a:ext cx="16478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Depletion Corrected Average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NOAA Fisheries Toolbox software </a:t>
            </a:r>
          </a:p>
          <a:p>
            <a:pPr lvl="1"/>
            <a:r>
              <a:rPr lang="en-US" dirty="0" smtClean="0"/>
              <a:t>estimates uncertainty using Monte-Carlo sampling for 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i="1" baseline="-25000" dirty="0" smtClean="0"/>
              <a:t>MSY</a:t>
            </a:r>
            <a:r>
              <a:rPr lang="en-US" dirty="0" smtClean="0"/>
              <a:t>, and Δ</a:t>
            </a:r>
          </a:p>
          <a:p>
            <a:pPr lvl="1"/>
            <a:r>
              <a:rPr lang="en-US" dirty="0" smtClean="0"/>
              <a:t>SS comparison</a:t>
            </a:r>
            <a:br>
              <a:rPr lang="en-US" dirty="0" smtClean="0"/>
            </a:br>
            <a:r>
              <a:rPr lang="en-US" dirty="0" smtClean="0"/>
              <a:t>considering only </a:t>
            </a:r>
            <a:br>
              <a:rPr lang="en-US" dirty="0" smtClean="0"/>
            </a:br>
            <a:r>
              <a:rPr lang="en-US" dirty="0" smtClean="0"/>
              <a:t>uncertainty in Δ</a:t>
            </a:r>
            <a:br>
              <a:rPr lang="en-US" dirty="0" smtClean="0"/>
            </a:br>
            <a:r>
              <a:rPr lang="en-US" dirty="0" smtClean="0"/>
              <a:t>(CV = 0.1)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166110"/>
            <a:ext cx="5181600" cy="369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Depletion Corrected Average Catch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corresponding to example DCAC download from NOAA fisheries toolbox (NFT):</a:t>
            </a:r>
            <a:br>
              <a:rPr lang="en-US" dirty="0" smtClean="0"/>
            </a:br>
            <a:r>
              <a:rPr lang="el-GR" dirty="0" smtClean="0"/>
              <a:t>Σ</a:t>
            </a:r>
            <a:r>
              <a:rPr lang="en-US" i="1" dirty="0" smtClean="0"/>
              <a:t>C </a:t>
            </a:r>
            <a:r>
              <a:rPr lang="en-US" dirty="0" smtClean="0"/>
              <a:t>= 124, </a:t>
            </a:r>
            <a:r>
              <a:rPr lang="en-US" i="1" dirty="0" smtClean="0"/>
              <a:t>n</a:t>
            </a:r>
            <a:r>
              <a:rPr lang="en-US" dirty="0" smtClean="0"/>
              <a:t> = 8, </a:t>
            </a:r>
            <a:r>
              <a:rPr lang="en-US" i="1" dirty="0" smtClean="0"/>
              <a:t>M</a:t>
            </a:r>
            <a:r>
              <a:rPr lang="en-US" dirty="0" smtClean="0"/>
              <a:t> = 0.15, </a:t>
            </a:r>
            <a:r>
              <a:rPr lang="en-US" i="1" dirty="0" smtClean="0"/>
              <a:t>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Δ = relative decline in abundance: input values ranging from 0 (no decline) to 0.7</a:t>
            </a:r>
          </a:p>
          <a:p>
            <a:r>
              <a:rPr lang="en-US" dirty="0" smtClean="0"/>
              <a:t>Uncertainty estimated as implemented in NFT model, but with CV of 0.1 applied to 1 – Δ.</a:t>
            </a:r>
          </a:p>
          <a:p>
            <a:r>
              <a:rPr lang="en-US" dirty="0" smtClean="0"/>
              <a:t>Compare to integrated analysis model from 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Synthesis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Fully age structured (with specified inputs for growth, maturity, and fecundity)</a:t>
            </a:r>
          </a:p>
          <a:p>
            <a:r>
              <a:rPr lang="en-US" dirty="0" smtClean="0"/>
              <a:t>All ages fully selected</a:t>
            </a:r>
          </a:p>
          <a:p>
            <a:r>
              <a:rPr lang="en-US" dirty="0" smtClean="0"/>
              <a:t>Steepness fixed at 1.0</a:t>
            </a:r>
          </a:p>
          <a:p>
            <a:r>
              <a:rPr lang="en-US" dirty="0" smtClean="0"/>
              <a:t>Starting at equilibrium</a:t>
            </a:r>
          </a:p>
          <a:p>
            <a:r>
              <a:rPr lang="en-US" dirty="0" smtClean="0"/>
              <a:t>One 2 data points: Δ as index of abundance</a:t>
            </a:r>
          </a:p>
          <a:p>
            <a:pPr lvl="1"/>
            <a:r>
              <a:rPr lang="en-US" dirty="0" smtClean="0"/>
              <a:t>value of 1.0 with no error in first year</a:t>
            </a:r>
          </a:p>
          <a:p>
            <a:pPr lvl="1"/>
            <a:r>
              <a:rPr lang="en-US" dirty="0" smtClean="0"/>
              <a:t>value of 1.0 – Δ with CV = 0.1 in last year</a:t>
            </a:r>
          </a:p>
          <a:p>
            <a:r>
              <a:rPr lang="en-US" dirty="0" smtClean="0"/>
              <a:t>Single estimated parameter:</a:t>
            </a:r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 (equilibrium recruitment)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DCAC to 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Similar results when change in abundance is high</a:t>
            </a:r>
          </a:p>
          <a:p>
            <a:r>
              <a:rPr lang="en-US" sz="2800" dirty="0" smtClean="0"/>
              <a:t>SS estimates are higher and more uncertain with less informative data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88079"/>
            <a:ext cx="5486400" cy="426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from DCAC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depletion has occurred, then data provided to SS have zero information about MSY</a:t>
            </a:r>
          </a:p>
          <a:p>
            <a:r>
              <a:rPr lang="en-US" dirty="0" smtClean="0"/>
              <a:t>DCAC method doesn’t seek MSY, but simply a sustainable yield</a:t>
            </a:r>
          </a:p>
          <a:p>
            <a:r>
              <a:rPr lang="en-US" dirty="0" smtClean="0"/>
              <a:t>For cases with greater depletion, results are very similar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extensions of DCAC-like integrated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time series of abundance rather than simply Δ = change in relative abundance</a:t>
            </a:r>
          </a:p>
          <a:p>
            <a:r>
              <a:rPr lang="en-US" dirty="0" smtClean="0"/>
              <a:t>Input or estimate an initial equilibrium catch or fishing mortality</a:t>
            </a:r>
          </a:p>
          <a:p>
            <a:r>
              <a:rPr lang="en-US" dirty="0" smtClean="0"/>
              <a:t>Incorporate any other data available now or in 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conclusions on </a:t>
            </a:r>
            <a:br>
              <a:rPr lang="en-US" dirty="0" smtClean="0"/>
            </a:br>
            <a:r>
              <a:rPr lang="en-US" dirty="0" smtClean="0"/>
              <a:t>age structured production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More options than simpler biomass dynamic models</a:t>
            </a:r>
          </a:p>
          <a:p>
            <a:pPr lvl="1"/>
            <a:r>
              <a:rPr lang="en-US" dirty="0" smtClean="0"/>
              <a:t>provides greater ability to explore alternative scenarios and uncertainty</a:t>
            </a:r>
          </a:p>
          <a:p>
            <a:pPr lvl="1"/>
            <a:r>
              <a:rPr lang="en-US" dirty="0" smtClean="0"/>
              <a:t>but requires more thinking about choices made</a:t>
            </a:r>
          </a:p>
          <a:p>
            <a:r>
              <a:rPr lang="en-US" dirty="0" smtClean="0"/>
              <a:t>Parameters have more direct biological interpretations</a:t>
            </a:r>
          </a:p>
          <a:p>
            <a:r>
              <a:rPr lang="en-US" dirty="0" smtClean="0"/>
              <a:t>Allows increase in complexity (and realism) through incorporation of additional data types</a:t>
            </a:r>
          </a:p>
          <a:p>
            <a:pPr lvl="1"/>
            <a:r>
              <a:rPr lang="en-US" dirty="0" smtClean="0"/>
              <a:t>data on growth and maturity (or external estimates)</a:t>
            </a:r>
          </a:p>
          <a:p>
            <a:pPr lvl="1"/>
            <a:r>
              <a:rPr lang="en-US" dirty="0" smtClean="0"/>
              <a:t>a single length or age composition would allow estimation of selectivity</a:t>
            </a:r>
          </a:p>
          <a:p>
            <a:pPr lvl="1"/>
            <a:r>
              <a:rPr lang="en-US" dirty="0" smtClean="0"/>
              <a:t>priors based on biological parameters from similar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Goal: create age-structured, integrated models for data-poor problems for which biomass dynamic models are typically applied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Example 1: Schaefer model</a:t>
            </a:r>
          </a:p>
          <a:p>
            <a:r>
              <a:rPr lang="en-US" b="1" dirty="0" smtClean="0"/>
              <a:t>Example 2: Depletion corrected average catch</a:t>
            </a:r>
          </a:p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Schaefer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30 years of catch and CPUE (1961-1990)</a:t>
            </a:r>
          </a:p>
          <a:p>
            <a:r>
              <a:rPr lang="en-US" dirty="0" smtClean="0"/>
              <a:t>Example swordfish-like dataset from ASPIC </a:t>
            </a:r>
            <a:br>
              <a:rPr lang="en-US" dirty="0" smtClean="0"/>
            </a:br>
            <a:r>
              <a:rPr lang="en-US" dirty="0" smtClean="0"/>
              <a:t>(A Stock-Production Model Incorporating Covariates) </a:t>
            </a:r>
          </a:p>
          <a:p>
            <a:pPr lvl="1"/>
            <a:r>
              <a:rPr lang="en-US" dirty="0" smtClean="0"/>
              <a:t>ASPIC available from NOAA Fisheries Toolbox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http://nft.nefsc.noaa.gov/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Schaefer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Schaefer model implemented in ASPIC</a:t>
            </a:r>
          </a:p>
          <a:p>
            <a:r>
              <a:rPr lang="en-US" sz="3200" i="1" dirty="0" smtClean="0">
                <a:cs typeface="Times New Roman" pitchFamily="18" charset="0"/>
              </a:rPr>
              <a:t>B</a:t>
            </a:r>
            <a:r>
              <a:rPr lang="en-US" sz="3200" i="1" baseline="-25000" dirty="0" smtClean="0">
                <a:cs typeface="Times New Roman" pitchFamily="18" charset="0"/>
              </a:rPr>
              <a:t>y+</a:t>
            </a:r>
            <a:r>
              <a:rPr lang="en-US" sz="3200" baseline="-25000" dirty="0" smtClean="0">
                <a:cs typeface="Times New Roman" pitchFamily="18" charset="0"/>
              </a:rPr>
              <a:t>1</a:t>
            </a:r>
            <a:r>
              <a:rPr lang="en-US" sz="3200" i="1" dirty="0" smtClean="0">
                <a:cs typeface="Times New Roman" pitchFamily="18" charset="0"/>
              </a:rPr>
              <a:t> = B</a:t>
            </a:r>
            <a:r>
              <a:rPr lang="en-US" sz="3200" i="1" baseline="-25000" dirty="0" smtClean="0">
                <a:cs typeface="Times New Roman" pitchFamily="18" charset="0"/>
              </a:rPr>
              <a:t>y</a:t>
            </a:r>
            <a:r>
              <a:rPr lang="en-US" sz="3200" i="1" dirty="0" smtClean="0">
                <a:cs typeface="Times New Roman" pitchFamily="18" charset="0"/>
              </a:rPr>
              <a:t> + r B</a:t>
            </a:r>
            <a:r>
              <a:rPr lang="en-US" sz="3200" i="1" baseline="-25000" dirty="0" smtClean="0">
                <a:cs typeface="Times New Roman" pitchFamily="18" charset="0"/>
              </a:rPr>
              <a:t>y </a:t>
            </a:r>
            <a:r>
              <a:rPr lang="en-US" sz="3200" dirty="0" smtClean="0">
                <a:cs typeface="Times New Roman" pitchFamily="18" charset="0"/>
              </a:rPr>
              <a:t>(1 -</a:t>
            </a:r>
            <a:r>
              <a:rPr lang="en-US" sz="3200" i="1" dirty="0" smtClean="0">
                <a:cs typeface="Times New Roman" pitchFamily="18" charset="0"/>
              </a:rPr>
              <a:t> B</a:t>
            </a:r>
            <a:r>
              <a:rPr lang="en-US" sz="3200" i="1" baseline="-25000" dirty="0" smtClean="0">
                <a:cs typeface="Times New Roman" pitchFamily="18" charset="0"/>
              </a:rPr>
              <a:t>y</a:t>
            </a:r>
            <a:r>
              <a:rPr lang="en-US" sz="3200" i="1" dirty="0" smtClean="0">
                <a:cs typeface="Times New Roman" pitchFamily="18" charset="0"/>
              </a:rPr>
              <a:t> </a:t>
            </a:r>
            <a:r>
              <a:rPr lang="en-US" sz="3200" dirty="0" smtClean="0">
                <a:cs typeface="Times New Roman" pitchFamily="18" charset="0"/>
              </a:rPr>
              <a:t>/</a:t>
            </a:r>
            <a:r>
              <a:rPr lang="en-US" sz="3200" i="1" dirty="0" smtClean="0">
                <a:cs typeface="Times New Roman" pitchFamily="18" charset="0"/>
              </a:rPr>
              <a:t>K</a:t>
            </a:r>
            <a:r>
              <a:rPr lang="en-US" sz="3200" dirty="0" smtClean="0">
                <a:cs typeface="Times New Roman" pitchFamily="18" charset="0"/>
              </a:rPr>
              <a:t> )</a:t>
            </a:r>
            <a:r>
              <a:rPr lang="en-US" sz="3200" i="1" dirty="0" smtClean="0">
                <a:cs typeface="Times New Roman" pitchFamily="18" charset="0"/>
              </a:rPr>
              <a:t> </a:t>
            </a:r>
            <a:r>
              <a:rPr lang="en-US" sz="3200" dirty="0" smtClean="0">
                <a:cs typeface="Times New Roman" pitchFamily="18" charset="0"/>
              </a:rPr>
              <a:t>-</a:t>
            </a:r>
            <a:r>
              <a:rPr lang="en-US" sz="3200" i="1" dirty="0" smtClean="0">
                <a:cs typeface="Times New Roman" pitchFamily="18" charset="0"/>
              </a:rPr>
              <a:t> C</a:t>
            </a:r>
            <a:r>
              <a:rPr lang="en-US" sz="3200" i="1" baseline="-25000" dirty="0" smtClean="0">
                <a:cs typeface="Times New Roman" pitchFamily="18" charset="0"/>
              </a:rPr>
              <a:t>y</a:t>
            </a:r>
            <a:r>
              <a:rPr lang="en-US" sz="3200" i="1" dirty="0" smtClean="0">
                <a:cs typeface="Times New Roman" pitchFamily="18" charset="0"/>
              </a:rPr>
              <a:t> </a:t>
            </a:r>
            <a:r>
              <a:rPr lang="en-US" dirty="0" smtClean="0"/>
              <a:t>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Estimated parameters are </a:t>
            </a:r>
          </a:p>
          <a:p>
            <a:pPr lvl="1"/>
            <a:r>
              <a:rPr lang="en-US" i="1" dirty="0" smtClean="0"/>
              <a:t>MSY </a:t>
            </a:r>
            <a:r>
              <a:rPr lang="en-US" dirty="0" smtClean="0"/>
              <a:t>(maximum population growth rate)</a:t>
            </a:r>
            <a:endParaRPr lang="en-US" i="1" dirty="0" smtClean="0"/>
          </a:p>
          <a:p>
            <a:pPr lvl="1"/>
            <a:r>
              <a:rPr lang="en-US" i="1" dirty="0"/>
              <a:t>K</a:t>
            </a:r>
            <a:r>
              <a:rPr lang="en-US" dirty="0" smtClean="0"/>
              <a:t> (equilibrium biomass)</a:t>
            </a:r>
            <a:endParaRPr lang="en-US" i="1" dirty="0" smtClean="0"/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(</a:t>
            </a:r>
            <a:r>
              <a:rPr lang="en-US" dirty="0" err="1" smtClean="0"/>
              <a:t>catchability</a:t>
            </a:r>
            <a:r>
              <a:rPr lang="en-US" dirty="0" smtClean="0"/>
              <a:t>)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Synthesis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Fully age structured (plus group = age 10, </a:t>
            </a:r>
            <a:br>
              <a:rPr lang="en-US" dirty="0" smtClean="0"/>
            </a:br>
            <a:r>
              <a:rPr lang="en-US" dirty="0" smtClean="0"/>
              <a:t>with arbitrary inputs for growth, maturity, </a:t>
            </a:r>
            <a:br>
              <a:rPr lang="en-US" dirty="0" smtClean="0"/>
            </a:br>
            <a:r>
              <a:rPr lang="en-US" dirty="0" smtClean="0"/>
              <a:t>and fecundity)</a:t>
            </a:r>
          </a:p>
          <a:p>
            <a:r>
              <a:rPr lang="en-US" dirty="0" smtClean="0"/>
              <a:t>All ages fully selected</a:t>
            </a:r>
          </a:p>
          <a:p>
            <a:r>
              <a:rPr lang="en-US" dirty="0" smtClean="0"/>
              <a:t>All ages mature</a:t>
            </a:r>
          </a:p>
          <a:p>
            <a:r>
              <a:rPr lang="en-US" dirty="0" smtClean="0"/>
              <a:t>Estimated parameters are </a:t>
            </a:r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 (equilibrium recruitment)</a:t>
            </a:r>
          </a:p>
          <a:p>
            <a:pPr lvl="1"/>
            <a:r>
              <a:rPr lang="en-US" dirty="0" smtClean="0"/>
              <a:t>either</a:t>
            </a:r>
            <a:r>
              <a:rPr lang="en-US" i="1" dirty="0" smtClean="0"/>
              <a:t> M</a:t>
            </a:r>
            <a:r>
              <a:rPr lang="en-US" dirty="0" smtClean="0"/>
              <a:t> (natural mortality) or</a:t>
            </a:r>
            <a:r>
              <a:rPr lang="en-US" i="1" dirty="0" smtClean="0"/>
              <a:t> h </a:t>
            </a:r>
            <a:r>
              <a:rPr lang="en-US" dirty="0" smtClean="0"/>
              <a:t>(steepness)</a:t>
            </a:r>
          </a:p>
          <a:p>
            <a:pPr lvl="1"/>
            <a:r>
              <a:rPr lang="en-US" dirty="0" err="1" smtClean="0"/>
              <a:t>catchability</a:t>
            </a:r>
            <a:r>
              <a:rPr lang="en-US" dirty="0" smtClean="0"/>
              <a:t> as derived quantity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676400"/>
          <a:ext cx="6857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14"/>
                <a:gridCol w="979714"/>
                <a:gridCol w="979714"/>
                <a:gridCol w="979714"/>
                <a:gridCol w="979714"/>
                <a:gridCol w="979714"/>
                <a:gridCol w="979714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1990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/ B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lang="en-US" sz="1800" b="1" i="0" u="none" strike="noStrike" baseline="-25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1" i="0" u="none" strike="noStrike" baseline="-250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Schaefer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1.15E+07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1.17E+08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SS_est_h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1.12E+07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1.86E+08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SS_est_M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1.27E+07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1.35E+08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61593" y="3124200"/>
            <a:ext cx="201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inputs in bold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 from Schaefer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 structured production model requires no more estimated parameters than Schaefer model</a:t>
            </a:r>
          </a:p>
          <a:p>
            <a:r>
              <a:rPr lang="en-US" dirty="0" smtClean="0"/>
              <a:t>Fit to CPUE data is similar</a:t>
            </a:r>
          </a:p>
          <a:p>
            <a:r>
              <a:rPr lang="en-US" dirty="0" smtClean="0"/>
              <a:t>Model output is similar</a:t>
            </a:r>
          </a:p>
          <a:p>
            <a:r>
              <a:rPr lang="en-US" dirty="0" smtClean="0"/>
              <a:t>ASPIC allows additional flexibility with estimating initial depletion and ratio of </a:t>
            </a:r>
            <a:r>
              <a:rPr lang="en-US" i="1" dirty="0" smtClean="0"/>
              <a:t>B</a:t>
            </a:r>
            <a:r>
              <a:rPr lang="en-US" i="1" baseline="-25000" dirty="0" smtClean="0"/>
              <a:t>MSY</a:t>
            </a:r>
            <a:r>
              <a:rPr lang="en-US" dirty="0" smtClean="0"/>
              <a:t>/</a:t>
            </a:r>
            <a:r>
              <a:rPr lang="en-US" i="1" dirty="0" smtClean="0"/>
              <a:t>K</a:t>
            </a:r>
          </a:p>
          <a:p>
            <a:r>
              <a:rPr lang="en-US" dirty="0" smtClean="0"/>
              <a:t>SS allows additional flexibility in many </a:t>
            </a:r>
            <a:r>
              <a:rPr lang="en-US" dirty="0" err="1" smtClean="0"/>
              <a:t>many</a:t>
            </a:r>
            <a:r>
              <a:rPr lang="en-US" dirty="0" smtClean="0"/>
              <a:t> directions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</a:t>
            </a:r>
            <a:br>
              <a:rPr lang="en-US" dirty="0" smtClean="0"/>
            </a:br>
            <a:r>
              <a:rPr lang="en-US" dirty="0" smtClean="0"/>
              <a:t>Depletion Corrected Average Catch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156-64B1-4E5B-B44D-D9989ED9AD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939DB89D4994C81A6B00F3D00BA89" ma:contentTypeVersion="0" ma:contentTypeDescription="Create a new document." ma:contentTypeScope="" ma:versionID="380bd0995b6457c8519d55f5e7a33c0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9EE143B-6589-49D9-BD57-F5C69636479C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16A4826-E4FD-4EEF-8E2C-765310FE38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E68455-FDBF-44EB-9CF1-DC8CE92902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512</Words>
  <Application>Microsoft Office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Age Structured  Production Models  using Integrated Analysis</vt:lpstr>
      <vt:lpstr>Outline</vt:lpstr>
      <vt:lpstr>Example 1: Schaefer model</vt:lpstr>
      <vt:lpstr>Schaefer model</vt:lpstr>
      <vt:lpstr>Stock Synthesis Model</vt:lpstr>
      <vt:lpstr>Comparing model results</vt:lpstr>
      <vt:lpstr>Comparing model results</vt:lpstr>
      <vt:lpstr>Conclusions from Schaefer example</vt:lpstr>
      <vt:lpstr>Example 2:  Depletion Corrected Average Catch</vt:lpstr>
      <vt:lpstr>Example 2:  Depletion Corrected Average Catch</vt:lpstr>
      <vt:lpstr>Depletion Corrected Average Catch</vt:lpstr>
      <vt:lpstr>Depletion Corrected Average Catch</vt:lpstr>
      <vt:lpstr>Stock Synthesis Model</vt:lpstr>
      <vt:lpstr>Comparing DCAC to SS</vt:lpstr>
      <vt:lpstr>Conclusions from DCAC example</vt:lpstr>
      <vt:lpstr>Potential extensions of DCAC-like integrated analysis model</vt:lpstr>
      <vt:lpstr>General conclusions on  age structured production models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model slides</dc:title>
  <dc:creator>Ian Taylor</dc:creator>
  <cp:lastModifiedBy>Methot, Richard</cp:lastModifiedBy>
  <cp:revision>63</cp:revision>
  <dcterms:created xsi:type="dcterms:W3CDTF">2009-12-31T00:01:47Z</dcterms:created>
  <dcterms:modified xsi:type="dcterms:W3CDTF">2013-01-10T05:27:36Z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0x010100F72939DB89D4994C81A6B00F3D00BA89</vt:lpwstr>
  </property>
</Properties>
</file>