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67" r:id="rId5"/>
    <p:sldId id="268" r:id="rId6"/>
    <p:sldId id="258" r:id="rId7"/>
    <p:sldId id="259" r:id="rId8"/>
    <p:sldId id="269" r:id="rId9"/>
    <p:sldId id="264" r:id="rId10"/>
    <p:sldId id="25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D76B1-4923-40BC-A61F-F5101D0FF95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2B78-D9E9-4AA6-B8B8-9121A5C78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97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D76B1-4923-40BC-A61F-F5101D0FF95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2B78-D9E9-4AA6-B8B8-9121A5C78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73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D76B1-4923-40BC-A61F-F5101D0FF95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2B78-D9E9-4AA6-B8B8-9121A5C78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8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D76B1-4923-40BC-A61F-F5101D0FF95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2B78-D9E9-4AA6-B8B8-9121A5C78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8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D76B1-4923-40BC-A61F-F5101D0FF95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2B78-D9E9-4AA6-B8B8-9121A5C78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D76B1-4923-40BC-A61F-F5101D0FF95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2B78-D9E9-4AA6-B8B8-9121A5C78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9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D76B1-4923-40BC-A61F-F5101D0FF95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2B78-D9E9-4AA6-B8B8-9121A5C78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07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D76B1-4923-40BC-A61F-F5101D0FF95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2B78-D9E9-4AA6-B8B8-9121A5C78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D76B1-4923-40BC-A61F-F5101D0FF95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2B78-D9E9-4AA6-B8B8-9121A5C78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8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D76B1-4923-40BC-A61F-F5101D0FF95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2B78-D9E9-4AA6-B8B8-9121A5C78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04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D76B1-4923-40BC-A61F-F5101D0FF95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2B78-D9E9-4AA6-B8B8-9121A5C78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1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D76B1-4923-40BC-A61F-F5101D0FF95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D2B78-D9E9-4AA6-B8B8-9121A5C78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9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weighting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Ponza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604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weighting is an art</a:t>
            </a:r>
          </a:p>
          <a:p>
            <a:r>
              <a:rPr lang="en-US" dirty="0" smtClean="0"/>
              <a:t>It is basically trying to make the residuals (or lack of fit) consistent</a:t>
            </a:r>
          </a:p>
          <a:p>
            <a:pPr lvl="1"/>
            <a:r>
              <a:rPr lang="en-US" dirty="0" smtClean="0"/>
              <a:t>Don’t want standardized residuals much greater than 2 standard deviations</a:t>
            </a:r>
          </a:p>
          <a:p>
            <a:pPr lvl="1"/>
            <a:r>
              <a:rPr lang="en-US" dirty="0" smtClean="0"/>
              <a:t>Can look at residuals plots to see this</a:t>
            </a:r>
          </a:p>
          <a:p>
            <a:r>
              <a:rPr lang="en-US" dirty="0" smtClean="0"/>
              <a:t>These values do not need to be exact</a:t>
            </a:r>
          </a:p>
          <a:p>
            <a:r>
              <a:rPr lang="en-US" dirty="0" smtClean="0"/>
              <a:t>You may want to down-weight (or up-weight) some data sources based on your belief</a:t>
            </a:r>
          </a:p>
          <a:p>
            <a:pPr lvl="1"/>
            <a:r>
              <a:rPr lang="en-US" dirty="0" smtClean="0"/>
              <a:t>Not related to the guidance above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1138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weighting methods in SS</a:t>
            </a:r>
            <a:br>
              <a:rPr lang="en-US" dirty="0" smtClean="0"/>
            </a:br>
            <a:r>
              <a:rPr lang="en-US" dirty="0" smtClean="0"/>
              <a:t>Data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Indices of abundance</a:t>
            </a:r>
          </a:p>
          <a:p>
            <a:pPr lvl="1"/>
            <a:r>
              <a:rPr lang="en-US" dirty="0" smtClean="0"/>
              <a:t>Input SE(log space)</a:t>
            </a:r>
          </a:p>
          <a:p>
            <a:pPr lvl="2"/>
            <a:r>
              <a:rPr lang="en-US" dirty="0" smtClean="0"/>
              <a:t>Higher values give less weight</a:t>
            </a:r>
          </a:p>
          <a:p>
            <a:pPr lvl="2"/>
            <a:r>
              <a:rPr lang="en-US" dirty="0" smtClean="0"/>
              <a:t>Allows for year-specific weighting</a:t>
            </a:r>
          </a:p>
          <a:p>
            <a:r>
              <a:rPr lang="en-US" dirty="0" smtClean="0"/>
              <a:t>Compositions</a:t>
            </a:r>
          </a:p>
          <a:p>
            <a:pPr lvl="1"/>
            <a:r>
              <a:rPr lang="en-US" dirty="0" smtClean="0"/>
              <a:t>Input sample sizes</a:t>
            </a:r>
          </a:p>
          <a:p>
            <a:pPr lvl="2"/>
            <a:r>
              <a:rPr lang="en-US" dirty="0" smtClean="0"/>
              <a:t>Lower values give less weight</a:t>
            </a:r>
          </a:p>
          <a:p>
            <a:pPr lvl="2"/>
            <a:r>
              <a:rPr lang="en-US" dirty="0" smtClean="0"/>
              <a:t>Allows for year-specific weighting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25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weighting methods in SS</a:t>
            </a:r>
            <a:br>
              <a:rPr lang="en-US" dirty="0" smtClean="0"/>
            </a:br>
            <a:r>
              <a:rPr lang="en-US" dirty="0" smtClean="0"/>
              <a:t>Variance adjustment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752600"/>
            <a:ext cx="8458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7837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weighting methods in SS</a:t>
            </a:r>
            <a:br>
              <a:rPr lang="en-US" dirty="0" smtClean="0"/>
            </a:br>
            <a:r>
              <a:rPr lang="en-US" dirty="0" smtClean="0"/>
              <a:t>Lambdas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752600"/>
            <a:ext cx="84010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" y="2895600"/>
            <a:ext cx="86296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2102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weighting methods</a:t>
            </a:r>
            <a:br>
              <a:rPr lang="en-US" dirty="0" smtClean="0"/>
            </a:br>
            <a:r>
              <a:rPr lang="en-US" dirty="0" smtClean="0"/>
              <a:t>Extra SD on indices of abundance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" y="1524000"/>
            <a:ext cx="8420100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2762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weighting guidance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Additive SD estimated for indices</a:t>
            </a:r>
          </a:p>
          <a:p>
            <a:r>
              <a:rPr lang="en-US" dirty="0" smtClean="0"/>
              <a:t>Three methods guided weighting of length and age data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Multiply input N’s by a factor so that harmonic mean of effective N matches the mean of the input 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By eye, fit a line through the scatterplot of the effective N vs. the input 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Adjust input N so that variation around the mean contains the observed mean (Francis weighting)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83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NOAA2015\Widow\Models\7.01_Widow2015_preSTARbase\plots\comp_lenfit_sampsize_flt2mkt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30415"/>
            <a:ext cx="4663440" cy="358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099" y="19050"/>
            <a:ext cx="8229600" cy="904118"/>
          </a:xfrm>
        </p:spPr>
        <p:txBody>
          <a:bodyPr/>
          <a:lstStyle/>
          <a:p>
            <a:r>
              <a:rPr lang="en-US" dirty="0" smtClean="0"/>
              <a:t>Length composition weighting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336650"/>
              </p:ext>
            </p:extLst>
          </p:nvPr>
        </p:nvGraphicFramePr>
        <p:xfrm>
          <a:off x="922020" y="1676400"/>
          <a:ext cx="3741420" cy="114300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74473"/>
                <a:gridCol w="1304802"/>
                <a:gridCol w="1028025"/>
                <a:gridCol w="934120"/>
              </a:tblGrid>
              <a:tr h="791308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err="1">
                          <a:effectLst/>
                        </a:rPr>
                        <a:t>Adj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mean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>(</a:t>
                      </a:r>
                      <a:r>
                        <a:rPr lang="en-US" sz="1800" u="none" strike="noStrike" dirty="0" err="1">
                          <a:effectLst/>
                        </a:rPr>
                        <a:t>inputN</a:t>
                      </a:r>
                      <a:r>
                        <a:rPr lang="en-US" sz="1800" u="none" strike="noStrike" dirty="0">
                          <a:effectLst/>
                        </a:rPr>
                        <a:t>*</a:t>
                      </a:r>
                      <a:r>
                        <a:rPr lang="en-US" sz="1800" u="none" strike="noStrike" dirty="0" err="1">
                          <a:effectLst/>
                        </a:rPr>
                        <a:t>Adj</a:t>
                      </a:r>
                      <a:r>
                        <a:rPr lang="en-US" sz="1800" u="none" strike="noStrike" dirty="0">
                          <a:effectLst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err="1">
                          <a:effectLst/>
                        </a:rPr>
                        <a:t>meanEffN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err="1">
                          <a:effectLst/>
                        </a:rPr>
                        <a:t>HarMean</a:t>
                      </a:r>
                      <a:r>
                        <a:rPr lang="en-US" sz="1800" u="none" strike="noStrike" dirty="0">
                          <a:effectLst/>
                        </a:rPr>
                        <a:t/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>(</a:t>
                      </a:r>
                      <a:r>
                        <a:rPr lang="en-US" sz="1800" u="none" strike="noStrike" dirty="0" err="1">
                          <a:effectLst/>
                        </a:rPr>
                        <a:t>effN</a:t>
                      </a:r>
                      <a:r>
                        <a:rPr lang="en-US" sz="1800" u="none" strike="noStrike" dirty="0">
                          <a:effectLst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169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183.36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90.53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708481" y="738502"/>
            <a:ext cx="1650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Midwater Trawl</a:t>
            </a:r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482398"/>
              </p:ext>
            </p:extLst>
          </p:nvPr>
        </p:nvGraphicFramePr>
        <p:xfrm>
          <a:off x="4892040" y="1676401"/>
          <a:ext cx="3718560" cy="11657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8256"/>
                <a:gridCol w="1510665"/>
                <a:gridCol w="929639"/>
              </a:tblGrid>
              <a:tr h="607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err="1">
                          <a:effectLst/>
                        </a:rPr>
                        <a:t>MeaneffN</a:t>
                      </a:r>
                      <a:r>
                        <a:rPr lang="en-US" sz="1800" u="none" strike="noStrike" dirty="0">
                          <a:effectLst/>
                        </a:rPr>
                        <a:t>/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 err="1">
                          <a:effectLst/>
                        </a:rPr>
                        <a:t>MeaninputN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err="1">
                          <a:effectLst/>
                        </a:rPr>
                        <a:t>HarMeanEffN</a:t>
                      </a:r>
                      <a:r>
                        <a:rPr lang="en-US" sz="1800" u="none" strike="noStrike" dirty="0">
                          <a:effectLst/>
                        </a:rPr>
                        <a:t>/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 err="1">
                          <a:effectLst/>
                        </a:rPr>
                        <a:t>MeanInputN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Francis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354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(0.1-0.4)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1032" name="Picture 8" descr="C:\NOAA2015\Widow\Models\7.01_Widow2015_preSTARbase\plots\comp_lenfit_data_weighting_TA1.8_MidwaterTraw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440" y="3200400"/>
            <a:ext cx="4480560" cy="344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432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Fits to composition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7625" b="8400"/>
          <a:stretch/>
        </p:blipFill>
        <p:spPr>
          <a:xfrm>
            <a:off x="762000" y="1143000"/>
            <a:ext cx="7239000" cy="534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26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dirty="0" smtClean="0"/>
              <a:t>Extra SD for 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15400" cy="533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Trawl surveys fixed at zero because estimates at lower bound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" y="1577340"/>
            <a:ext cx="7040880" cy="528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912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234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Data weighting</vt:lpstr>
      <vt:lpstr>Data weighting methods in SS Data file</vt:lpstr>
      <vt:lpstr>Data weighting methods in SS Variance adjustment factors</vt:lpstr>
      <vt:lpstr>Data weighting methods in SS Lambdas</vt:lpstr>
      <vt:lpstr>Data weighting methods Extra SD on indices of abundance</vt:lpstr>
      <vt:lpstr>Data weighting guidance</vt:lpstr>
      <vt:lpstr>Length composition weighting</vt:lpstr>
      <vt:lpstr>Fits to composition data</vt:lpstr>
      <vt:lpstr>Extra SD for indices</vt:lpstr>
      <vt:lpstr>Final thoughts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weighting</dc:title>
  <dc:creator>Allan Hicks</dc:creator>
  <cp:lastModifiedBy>Allan Hicks</cp:lastModifiedBy>
  <cp:revision>14</cp:revision>
  <dcterms:created xsi:type="dcterms:W3CDTF">2015-10-09T10:00:10Z</dcterms:created>
  <dcterms:modified xsi:type="dcterms:W3CDTF">2015-10-09T11:33:02Z</dcterms:modified>
</cp:coreProperties>
</file>