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8" r:id="rId4"/>
    <p:sldId id="259" r:id="rId5"/>
    <p:sldId id="268" r:id="rId6"/>
    <p:sldId id="271" r:id="rId7"/>
    <p:sldId id="272" r:id="rId8"/>
    <p:sldId id="269" r:id="rId9"/>
    <p:sldId id="273" r:id="rId10"/>
    <p:sldId id="274" r:id="rId11"/>
    <p:sldId id="275" r:id="rId12"/>
    <p:sldId id="265" r:id="rId13"/>
    <p:sldId id="260" r:id="rId14"/>
    <p:sldId id="261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B465-65C7-4A71-AD6E-E83B9EA266C9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1D610-071E-4640-A517-FE0FBED0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F6EEF-577E-490E-AD50-E8880DB15C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FDEA8-F7C6-4D3A-9CD2-C0E5EEE97F5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FE48-49C5-400E-AD83-3AA8A5540F0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2FDF-BFDC-44F3-8D19-4CFACE24C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Generalized Approach to Size Composition Data in 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Example:  Gulf of Mexico Pink Shrimp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Catch weight categories for shrimp</a:t>
            </a:r>
          </a:p>
          <a:p>
            <a:r>
              <a:rPr lang="en-US" b="1" dirty="0" smtClean="0"/>
              <a:t>Early analyses used growth curve to slice these data into monthly age composition for use in a VPA</a:t>
            </a:r>
          </a:p>
          <a:p>
            <a:r>
              <a:rPr lang="en-US" b="1" dirty="0" smtClean="0"/>
              <a:t>With SS the process is reversed:  estimated population age comp and selectivity produce estimate of catch size composition which is accumulated into the data categories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Shrimp Catch Size Categories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8305800" cy="23161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Bins defined in terms of heads-off shrimp count per pound</a:t>
            </a:r>
          </a:p>
          <a:p>
            <a:r>
              <a:rPr lang="en-US" b="1" dirty="0" smtClean="0"/>
              <a:t>Data are pounds landed in each category</a:t>
            </a:r>
          </a:p>
          <a:p>
            <a:r>
              <a:rPr lang="en-US" b="1" dirty="0" smtClean="0"/>
              <a:t>Nearly 500 months of data available since 1960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79717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Age to Weight Bins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64307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6934200" y="2514600"/>
            <a:ext cx="1447800" cy="533400"/>
          </a:xfrm>
          <a:prstGeom prst="borderCallout1">
            <a:avLst>
              <a:gd name="adj1" fmla="val 18750"/>
              <a:gd name="adj2" fmla="val -8333"/>
              <a:gd name="adj3" fmla="val 47711"/>
              <a:gd name="adj4" fmla="val -177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 Size-at-Age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934200" y="1447800"/>
            <a:ext cx="1676400" cy="533400"/>
          </a:xfrm>
          <a:prstGeom prst="borderCallout1">
            <a:avLst>
              <a:gd name="adj1" fmla="val 18750"/>
              <a:gd name="adj2" fmla="val -8333"/>
              <a:gd name="adj3" fmla="val 54954"/>
              <a:gd name="adj4" fmla="val -146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 Dist. Shown for age 20</a:t>
            </a:r>
            <a:endParaRPr lang="en-US" sz="1600" dirty="0"/>
          </a:p>
        </p:txBody>
      </p:sp>
      <p:sp>
        <p:nvSpPr>
          <p:cNvPr id="7" name="Line Callout 1 6"/>
          <p:cNvSpPr/>
          <p:nvPr/>
        </p:nvSpPr>
        <p:spPr>
          <a:xfrm>
            <a:off x="6858000" y="3657600"/>
            <a:ext cx="1447800" cy="533400"/>
          </a:xfrm>
          <a:prstGeom prst="borderCallout1">
            <a:avLst>
              <a:gd name="adj1" fmla="val 18750"/>
              <a:gd name="adj2" fmla="val -8333"/>
              <a:gd name="adj3" fmla="val -75428"/>
              <a:gd name="adj4" fmla="val -171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 Weight-at-Length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934200" y="4572000"/>
            <a:ext cx="1828800" cy="1371600"/>
          </a:xfrm>
          <a:prstGeom prst="borderCallout1">
            <a:avLst>
              <a:gd name="adj1" fmla="val 18750"/>
              <a:gd name="adj2" fmla="val -8333"/>
              <a:gd name="adj3" fmla="val 8006"/>
              <a:gd name="adj4" fmla="val -167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Apportion body weight at each 5 mm size bin into 1 of 8 weight categories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Population N-at-Length and Selectivity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884282" cy="427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53340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buFont typeface="Arial" pitchFamily="34" charset="0"/>
              <a:buChar char="•"/>
            </a:pPr>
            <a:r>
              <a:rPr lang="en-US" sz="2000" b="1" dirty="0" smtClean="0"/>
              <a:t>Dimorphic growth</a:t>
            </a:r>
          </a:p>
          <a:p>
            <a:pPr marL="463550" indent="-463550">
              <a:buFont typeface="Arial" pitchFamily="34" charset="0"/>
              <a:buChar char="•"/>
            </a:pPr>
            <a:r>
              <a:rPr lang="en-US" sz="2000" b="1" dirty="0" smtClean="0"/>
              <a:t>Selection at age 3 months for females and 4 months for males, but all data are combined gender</a:t>
            </a:r>
            <a:endParaRPr 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Catch Numbers-at-Length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862" y="1371601"/>
            <a:ext cx="815437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Weight by Category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620" y="1600200"/>
            <a:ext cx="64307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Compare to Observation</a:t>
            </a:r>
            <a:endParaRPr lang="en-US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1496"/>
            <a:ext cx="8229600" cy="440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Size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 by fine, even categories:  mm</a:t>
            </a:r>
          </a:p>
          <a:p>
            <a:r>
              <a:rPr lang="en-US" dirty="0" smtClean="0"/>
              <a:t>Size by cruder categories, inches</a:t>
            </a:r>
          </a:p>
          <a:p>
            <a:r>
              <a:rPr lang="en-US" dirty="0" smtClean="0"/>
              <a:t>Mean body weight = bin weight / N fish</a:t>
            </a:r>
          </a:p>
          <a:p>
            <a:r>
              <a:rPr lang="en-US" dirty="0" smtClean="0"/>
              <a:t>Catch weight sold by processor category</a:t>
            </a:r>
          </a:p>
          <a:p>
            <a:endParaRPr lang="en-US" dirty="0" smtClean="0"/>
          </a:p>
          <a:p>
            <a:r>
              <a:rPr lang="en-US" dirty="0" smtClean="0"/>
              <a:t>A model can calculate the expected value for any of these from an estimate of the size composition of the catch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105400"/>
            <a:ext cx="8305800" cy="1020763"/>
          </a:xfrm>
        </p:spPr>
        <p:txBody>
          <a:bodyPr/>
          <a:lstStyle/>
          <a:p>
            <a:r>
              <a:rPr lang="en-US" dirty="0" smtClean="0"/>
              <a:t>Start point is the growth curve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799"/>
            <a:ext cx="6324600" cy="375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Distribution – at -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676400"/>
            <a:ext cx="3276600" cy="36576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Step 2 is the population size-at-age matrix, </a:t>
            </a:r>
            <a:r>
              <a:rPr lang="en-US" b="1" dirty="0" smtClean="0">
                <a:solidFill>
                  <a:srgbClr val="FF0000"/>
                </a:solidFill>
              </a:rPr>
              <a:t>ALK</a:t>
            </a:r>
          </a:p>
          <a:p>
            <a:r>
              <a:rPr lang="en-US" dirty="0" smtClean="0"/>
              <a:t>Step 3 uses population numbers-at-age to scale the </a:t>
            </a:r>
            <a:r>
              <a:rPr lang="en-US" dirty="0" smtClean="0">
                <a:solidFill>
                  <a:srgbClr val="FF0000"/>
                </a:solidFill>
              </a:rPr>
              <a:t>ALK</a:t>
            </a:r>
            <a:r>
              <a:rPr lang="en-US" dirty="0" smtClean="0"/>
              <a:t> to get population numbers at age and length at time t</a:t>
            </a:r>
            <a:endParaRPr lang="en-US" dirty="0"/>
          </a:p>
        </p:txBody>
      </p:sp>
      <p:pic>
        <p:nvPicPr>
          <p:cNvPr id="5" name="Picture 1027"/>
          <p:cNvPicPr>
            <a:picLocks noChangeAspect="1" noChangeArrowheads="1"/>
          </p:cNvPicPr>
          <p:nvPr/>
        </p:nvPicPr>
        <p:blipFill>
          <a:blip r:embed="rId2" cstate="print"/>
          <a:srcRect t="31296"/>
          <a:stretch>
            <a:fillRect/>
          </a:stretch>
        </p:blipFill>
        <p:spPr bwMode="auto">
          <a:xfrm>
            <a:off x="533400" y="1447800"/>
            <a:ext cx="4714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Expected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5:  apply selectivity at age and length and </a:t>
            </a:r>
            <a:r>
              <a:rPr lang="en-US" dirty="0" err="1" smtClean="0"/>
              <a:t>catchability</a:t>
            </a:r>
            <a:r>
              <a:rPr lang="en-US" dirty="0" smtClean="0"/>
              <a:t> to get the expected sample as a matrix of age x length</a:t>
            </a:r>
          </a:p>
          <a:p>
            <a:r>
              <a:rPr lang="en-US" dirty="0" smtClean="0"/>
              <a:t>This matrix has a particular length bin structure as defined in the input files and is the foundation on which transformations create expected values for the available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477000" cy="427038"/>
          </a:xfrm>
          <a:solidFill>
            <a:schemeClr val="bg1">
              <a:alpha val="34117"/>
            </a:schemeClr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</a:rPr>
              <a:t>Sampling &amp; Observation Processes</a:t>
            </a:r>
          </a:p>
        </p:txBody>
      </p:sp>
      <p:pic>
        <p:nvPicPr>
          <p:cNvPr id="7171" name="Picture 1027"/>
          <p:cNvPicPr>
            <a:picLocks noChangeAspect="1" noChangeArrowheads="1"/>
          </p:cNvPicPr>
          <p:nvPr/>
        </p:nvPicPr>
        <p:blipFill>
          <a:blip r:embed="rId3" cstate="print"/>
          <a:srcRect t="27318"/>
          <a:stretch>
            <a:fillRect/>
          </a:stretch>
        </p:blipFill>
        <p:spPr bwMode="auto">
          <a:xfrm>
            <a:off x="609600" y="1981200"/>
            <a:ext cx="42068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371600"/>
            <a:ext cx="460406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543800" cy="609600"/>
          </a:xfrm>
          <a:solidFill>
            <a:schemeClr val="bg1">
              <a:alpha val="34117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Discard and Retained Catch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71800"/>
            <a:ext cx="4012660" cy="3143250"/>
          </a:xfrm>
          <a:prstGeom prst="rect">
            <a:avLst/>
          </a:prstGeom>
          <a:solidFill>
            <a:schemeClr val="bg1">
              <a:alpha val="34117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66800"/>
            <a:ext cx="4114800" cy="322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819400" y="38100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Discard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5638800" y="1676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Retained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itchFamily="34" charset="0"/>
              <a:buChar char="•"/>
            </a:pPr>
            <a:r>
              <a:rPr lang="en-US" sz="2000" b="1" dirty="0" smtClean="0"/>
              <a:t>Optionally, a retention function partitions the total catch into discarded and retained portions</a:t>
            </a:r>
          </a:p>
          <a:p>
            <a:pPr marL="282575" indent="-282575">
              <a:buFont typeface="Arial" pitchFamily="34" charset="0"/>
              <a:buChar char="•"/>
            </a:pPr>
            <a:r>
              <a:rPr lang="en-US" sz="2000" b="1" dirty="0" smtClean="0"/>
              <a:t>Each can then be compared to corresponding data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Composition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earlier SS versions, the size composition data needed to represent proportions at length in these same length bins</a:t>
            </a:r>
          </a:p>
          <a:p>
            <a:r>
              <a:rPr lang="en-US" dirty="0" smtClean="0"/>
              <a:t>Now, the length bin structure can differ from the population length bin structure</a:t>
            </a:r>
          </a:p>
          <a:p>
            <a:pPr lvl="1"/>
            <a:r>
              <a:rPr lang="en-US" dirty="0" smtClean="0"/>
              <a:t>But it cannot be finer</a:t>
            </a:r>
          </a:p>
          <a:p>
            <a:r>
              <a:rPr lang="en-US" dirty="0" smtClean="0"/>
              <a:t>And, a generalized size structure approach adds ability to define multiple size structure methods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Size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For each size composition (here labeled </a:t>
            </a:r>
            <a:r>
              <a:rPr lang="en-US" b="1" dirty="0" err="1" smtClean="0"/>
              <a:t>WtFreq</a:t>
            </a:r>
            <a:r>
              <a:rPr lang="en-US" b="1" dirty="0" smtClean="0"/>
              <a:t>) method, enter the following: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 r="46360"/>
          <a:stretch>
            <a:fillRect/>
          </a:stretch>
        </p:blipFill>
        <p:spPr bwMode="auto">
          <a:xfrm>
            <a:off x="385763" y="2795588"/>
            <a:ext cx="8377237" cy="237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417</Words>
  <Application>Microsoft Office PowerPoint</Application>
  <PresentationFormat>On-screen Show (4:3)</PresentationFormat>
  <Paragraphs>50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Generalized Approach to Size Composition Data in SS</vt:lpstr>
      <vt:lpstr>Possible Size Data</vt:lpstr>
      <vt:lpstr>Growth</vt:lpstr>
      <vt:lpstr>Size Distribution – at - Age</vt:lpstr>
      <vt:lpstr>Create the Expected Catch</vt:lpstr>
      <vt:lpstr>Sampling &amp; Observation Processes</vt:lpstr>
      <vt:lpstr>Discard and Retained Catch</vt:lpstr>
      <vt:lpstr>Size Composition Options</vt:lpstr>
      <vt:lpstr>Generalized Size Composition</vt:lpstr>
      <vt:lpstr>Example:  Gulf of Mexico Pink Shrimp</vt:lpstr>
      <vt:lpstr>Shrimp Catch Size Categories</vt:lpstr>
      <vt:lpstr>From Age to Weight Bins</vt:lpstr>
      <vt:lpstr>Population N-at-Length and Selectivity</vt:lpstr>
      <vt:lpstr>Catch Numbers-at-Length</vt:lpstr>
      <vt:lpstr>Catch Weight by Category</vt:lpstr>
      <vt:lpstr>Compare to Observation</vt:lpstr>
    </vt:vector>
  </TitlesOfParts>
  <Company>NOAA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Shrimp in SS</dc:title>
  <dc:creator>richard methot</dc:creator>
  <cp:lastModifiedBy>Methot, Richard</cp:lastModifiedBy>
  <cp:revision>36</cp:revision>
  <dcterms:created xsi:type="dcterms:W3CDTF">2009-11-23T22:49:10Z</dcterms:created>
  <dcterms:modified xsi:type="dcterms:W3CDTF">2013-01-10T05:26:21Z</dcterms:modified>
</cp:coreProperties>
</file>