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2" r:id="rId1"/>
    <p:sldMasterId id="2147483662" r:id="rId2"/>
  </p:sldMasterIdLst>
  <p:notesMasterIdLst>
    <p:notesMasterId r:id="rId29"/>
  </p:notesMasterIdLst>
  <p:handoutMasterIdLst>
    <p:handoutMasterId r:id="rId30"/>
  </p:handoutMasterIdLst>
  <p:sldIdLst>
    <p:sldId id="262" r:id="rId3"/>
    <p:sldId id="328" r:id="rId4"/>
    <p:sldId id="270" r:id="rId5"/>
    <p:sldId id="274" r:id="rId6"/>
    <p:sldId id="277" r:id="rId7"/>
    <p:sldId id="283" r:id="rId8"/>
    <p:sldId id="285" r:id="rId9"/>
    <p:sldId id="282" r:id="rId10"/>
    <p:sldId id="287" r:id="rId11"/>
    <p:sldId id="286" r:id="rId12"/>
    <p:sldId id="288" r:id="rId13"/>
    <p:sldId id="291" r:id="rId14"/>
    <p:sldId id="290" r:id="rId15"/>
    <p:sldId id="292" r:id="rId16"/>
    <p:sldId id="313" r:id="rId17"/>
    <p:sldId id="294" r:id="rId18"/>
    <p:sldId id="314" r:id="rId19"/>
    <p:sldId id="315" r:id="rId20"/>
    <p:sldId id="311" r:id="rId21"/>
    <p:sldId id="312" r:id="rId22"/>
    <p:sldId id="316" r:id="rId23"/>
    <p:sldId id="321" r:id="rId24"/>
    <p:sldId id="325" r:id="rId25"/>
    <p:sldId id="324" r:id="rId26"/>
    <p:sldId id="323" r:id="rId27"/>
    <p:sldId id="322" r:id="rId2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1E5C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13" autoAdjust="0"/>
    <p:restoredTop sz="94752" autoAdjust="0"/>
  </p:normalViewPr>
  <p:slideViewPr>
    <p:cSldViewPr snapToGrid="0" snapToObjects="1">
      <p:cViewPr>
        <p:scale>
          <a:sx n="70" d="100"/>
          <a:sy n="70" d="100"/>
        </p:scale>
        <p:origin x="-1050" y="-204"/>
      </p:cViewPr>
      <p:guideLst>
        <p:guide orient="horz" pos="1885"/>
        <p:guide orient="horz" pos="758"/>
        <p:guide pos="2860"/>
      </p:guideLst>
    </p:cSldViewPr>
  </p:slideViewPr>
  <p:outlineViewPr>
    <p:cViewPr>
      <p:scale>
        <a:sx n="33" d="100"/>
        <a:sy n="33" d="100"/>
      </p:scale>
      <p:origin x="0" y="4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D9FA6EF-4ACD-4E0A-B608-6C68C458597C}" type="datetime1">
              <a:rPr lang="en-US"/>
              <a:pPr>
                <a:defRPr/>
              </a:pPr>
              <a:t>11/27/2015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CE058F42-E5B0-4051-80E9-500A0CB924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233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6D9D5FA-819B-40B6-9910-14522BE81BBE}" type="datetime1">
              <a:rPr lang="en-US"/>
              <a:pPr>
                <a:defRPr/>
              </a:pPr>
              <a:t>11/27/2015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0E3187EB-6520-417D-92C9-DA08DCA14E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46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DE96633-E8F3-4238-8C5F-3375D6926A88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bg>
      <p:bgPr>
        <a:solidFill>
          <a:srgbClr val="1E5C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 userDrawn="1"/>
        </p:nvSpPr>
        <p:spPr>
          <a:xfrm flipH="1" flipV="1">
            <a:off x="0" y="-23813"/>
            <a:ext cx="9139238" cy="2514601"/>
          </a:xfrm>
          <a:custGeom>
            <a:avLst/>
            <a:gdLst>
              <a:gd name="connsiteX0" fmla="*/ 0 w 10289745"/>
              <a:gd name="connsiteY0" fmla="*/ 2348314 h 2694297"/>
              <a:gd name="connsiteX1" fmla="*/ 9145997 w 10289745"/>
              <a:gd name="connsiteY1" fmla="*/ 81 h 2694297"/>
              <a:gd name="connsiteX2" fmla="*/ 9145997 w 10289745"/>
              <a:gd name="connsiteY2" fmla="*/ 2436173 h 2694297"/>
              <a:gd name="connsiteX3" fmla="*/ 0 w 10289745"/>
              <a:gd name="connsiteY3" fmla="*/ 2348314 h 2694297"/>
              <a:gd name="connsiteX0" fmla="*/ 0 w 10289745"/>
              <a:gd name="connsiteY0" fmla="*/ 2348233 h 2694216"/>
              <a:gd name="connsiteX1" fmla="*/ 9145997 w 10289745"/>
              <a:gd name="connsiteY1" fmla="*/ 0 h 2694216"/>
              <a:gd name="connsiteX2" fmla="*/ 9145997 w 10289745"/>
              <a:gd name="connsiteY2" fmla="*/ 2436092 h 2694216"/>
              <a:gd name="connsiteX3" fmla="*/ 0 w 10289745"/>
              <a:gd name="connsiteY3" fmla="*/ 2348233 h 2694216"/>
              <a:gd name="connsiteX0" fmla="*/ 0 w 10289745"/>
              <a:gd name="connsiteY0" fmla="*/ 2348233 h 2694216"/>
              <a:gd name="connsiteX1" fmla="*/ 9145997 w 10289745"/>
              <a:gd name="connsiteY1" fmla="*/ 0 h 2694216"/>
              <a:gd name="connsiteX2" fmla="*/ 9145997 w 10289745"/>
              <a:gd name="connsiteY2" fmla="*/ 2436092 h 2694216"/>
              <a:gd name="connsiteX3" fmla="*/ 0 w 10289745"/>
              <a:gd name="connsiteY3" fmla="*/ 2348233 h 2694216"/>
              <a:gd name="connsiteX0" fmla="*/ 2 w 10271923"/>
              <a:gd name="connsiteY0" fmla="*/ 1961048 h 2259210"/>
              <a:gd name="connsiteX1" fmla="*/ 9115022 w 10271923"/>
              <a:gd name="connsiteY1" fmla="*/ 0 h 2259210"/>
              <a:gd name="connsiteX2" fmla="*/ 9145999 w 10271923"/>
              <a:gd name="connsiteY2" fmla="*/ 2048907 h 2259210"/>
              <a:gd name="connsiteX3" fmla="*/ 2 w 10271923"/>
              <a:gd name="connsiteY3" fmla="*/ 1961048 h 2259210"/>
              <a:gd name="connsiteX0" fmla="*/ 2 w 10302372"/>
              <a:gd name="connsiteY0" fmla="*/ 2355976 h 2702917"/>
              <a:gd name="connsiteX1" fmla="*/ 9169232 w 10302372"/>
              <a:gd name="connsiteY1" fmla="*/ 0 h 2702917"/>
              <a:gd name="connsiteX2" fmla="*/ 9145999 w 10302372"/>
              <a:gd name="connsiteY2" fmla="*/ 2443835 h 2702917"/>
              <a:gd name="connsiteX3" fmla="*/ 2 w 10302372"/>
              <a:gd name="connsiteY3" fmla="*/ 2355976 h 2702917"/>
              <a:gd name="connsiteX0" fmla="*/ 2 w 10302372"/>
              <a:gd name="connsiteY0" fmla="*/ 2355976 h 2702917"/>
              <a:gd name="connsiteX1" fmla="*/ 9169232 w 10302372"/>
              <a:gd name="connsiteY1" fmla="*/ 0 h 2702917"/>
              <a:gd name="connsiteX2" fmla="*/ 9145999 w 10302372"/>
              <a:gd name="connsiteY2" fmla="*/ 2443835 h 2702917"/>
              <a:gd name="connsiteX3" fmla="*/ 2 w 10302372"/>
              <a:gd name="connsiteY3" fmla="*/ 2355976 h 2702917"/>
              <a:gd name="connsiteX0" fmla="*/ 2 w 10302372"/>
              <a:gd name="connsiteY0" fmla="*/ 2355976 h 2702917"/>
              <a:gd name="connsiteX1" fmla="*/ 9169232 w 10302372"/>
              <a:gd name="connsiteY1" fmla="*/ 0 h 2702917"/>
              <a:gd name="connsiteX2" fmla="*/ 9145999 w 10302372"/>
              <a:gd name="connsiteY2" fmla="*/ 2443835 h 2702917"/>
              <a:gd name="connsiteX3" fmla="*/ 2 w 10302372"/>
              <a:gd name="connsiteY3" fmla="*/ 2355976 h 2702917"/>
              <a:gd name="connsiteX0" fmla="*/ 1 w 10359948"/>
              <a:gd name="connsiteY0" fmla="*/ 2534080 h 2803153"/>
              <a:gd name="connsiteX1" fmla="*/ 9223441 w 10359948"/>
              <a:gd name="connsiteY1" fmla="*/ 0 h 2803153"/>
              <a:gd name="connsiteX2" fmla="*/ 9200208 w 10359948"/>
              <a:gd name="connsiteY2" fmla="*/ 2443835 h 2803153"/>
              <a:gd name="connsiteX3" fmla="*/ 1 w 10359948"/>
              <a:gd name="connsiteY3" fmla="*/ 2534080 h 2803153"/>
              <a:gd name="connsiteX0" fmla="*/ 2 w 10302373"/>
              <a:gd name="connsiteY0" fmla="*/ 2371463 h 2710654"/>
              <a:gd name="connsiteX1" fmla="*/ 9169233 w 10302373"/>
              <a:gd name="connsiteY1" fmla="*/ 0 h 2710654"/>
              <a:gd name="connsiteX2" fmla="*/ 9146000 w 10302373"/>
              <a:gd name="connsiteY2" fmla="*/ 2443835 h 2710654"/>
              <a:gd name="connsiteX3" fmla="*/ 2 w 10302373"/>
              <a:gd name="connsiteY3" fmla="*/ 2371463 h 2710654"/>
              <a:gd name="connsiteX0" fmla="*/ 22101 w 10324472"/>
              <a:gd name="connsiteY0" fmla="*/ 2371463 h 2601940"/>
              <a:gd name="connsiteX1" fmla="*/ 9191332 w 10324472"/>
              <a:gd name="connsiteY1" fmla="*/ 0 h 2601940"/>
              <a:gd name="connsiteX2" fmla="*/ 9168099 w 10324472"/>
              <a:gd name="connsiteY2" fmla="*/ 2443835 h 2601940"/>
              <a:gd name="connsiteX3" fmla="*/ 22101 w 10324472"/>
              <a:gd name="connsiteY3" fmla="*/ 2371463 h 2601940"/>
              <a:gd name="connsiteX0" fmla="*/ 454248 w 10756619"/>
              <a:gd name="connsiteY0" fmla="*/ 2371463 h 2635640"/>
              <a:gd name="connsiteX1" fmla="*/ 9623479 w 10756619"/>
              <a:gd name="connsiteY1" fmla="*/ 0 h 2635640"/>
              <a:gd name="connsiteX2" fmla="*/ 9600246 w 10756619"/>
              <a:gd name="connsiteY2" fmla="*/ 2443835 h 2635640"/>
              <a:gd name="connsiteX3" fmla="*/ 2243166 w 10756619"/>
              <a:gd name="connsiteY3" fmla="*/ 2466974 h 2635640"/>
              <a:gd name="connsiteX4" fmla="*/ 454248 w 10756619"/>
              <a:gd name="connsiteY4" fmla="*/ 2371463 h 2635640"/>
              <a:gd name="connsiteX0" fmla="*/ 1153431 w 11456764"/>
              <a:gd name="connsiteY0" fmla="*/ 2371463 h 2641277"/>
              <a:gd name="connsiteX1" fmla="*/ 10322662 w 11456764"/>
              <a:gd name="connsiteY1" fmla="*/ 0 h 2641277"/>
              <a:gd name="connsiteX2" fmla="*/ 10299429 w 11456764"/>
              <a:gd name="connsiteY2" fmla="*/ 2443835 h 2641277"/>
              <a:gd name="connsiteX3" fmla="*/ 1137944 w 11456764"/>
              <a:gd name="connsiteY3" fmla="*/ 2482461 h 2641277"/>
              <a:gd name="connsiteX4" fmla="*/ 1153431 w 11456764"/>
              <a:gd name="connsiteY4" fmla="*/ 2371463 h 2641277"/>
              <a:gd name="connsiteX0" fmla="*/ 15487 w 10318820"/>
              <a:gd name="connsiteY0" fmla="*/ 2371463 h 2641277"/>
              <a:gd name="connsiteX1" fmla="*/ 9184718 w 10318820"/>
              <a:gd name="connsiteY1" fmla="*/ 0 h 2641277"/>
              <a:gd name="connsiteX2" fmla="*/ 9161485 w 10318820"/>
              <a:gd name="connsiteY2" fmla="*/ 2443835 h 2641277"/>
              <a:gd name="connsiteX3" fmla="*/ 0 w 10318820"/>
              <a:gd name="connsiteY3" fmla="*/ 2482461 h 2641277"/>
              <a:gd name="connsiteX4" fmla="*/ 15487 w 10318820"/>
              <a:gd name="connsiteY4" fmla="*/ 2371463 h 2641277"/>
              <a:gd name="connsiteX0" fmla="*/ 15487 w 10318820"/>
              <a:gd name="connsiteY0" fmla="*/ 2371463 h 2641277"/>
              <a:gd name="connsiteX1" fmla="*/ 9184718 w 10318820"/>
              <a:gd name="connsiteY1" fmla="*/ 0 h 2641277"/>
              <a:gd name="connsiteX2" fmla="*/ 9161485 w 10318820"/>
              <a:gd name="connsiteY2" fmla="*/ 2443835 h 2641277"/>
              <a:gd name="connsiteX3" fmla="*/ 0 w 10318820"/>
              <a:gd name="connsiteY3" fmla="*/ 2482461 h 2641277"/>
              <a:gd name="connsiteX4" fmla="*/ 15487 w 10318820"/>
              <a:gd name="connsiteY4" fmla="*/ 2371463 h 2641277"/>
              <a:gd name="connsiteX0" fmla="*/ 15487 w 10318820"/>
              <a:gd name="connsiteY0" fmla="*/ 2371463 h 2641277"/>
              <a:gd name="connsiteX1" fmla="*/ 9184718 w 10318820"/>
              <a:gd name="connsiteY1" fmla="*/ 0 h 2641277"/>
              <a:gd name="connsiteX2" fmla="*/ 9161485 w 10318820"/>
              <a:gd name="connsiteY2" fmla="*/ 2443835 h 2641277"/>
              <a:gd name="connsiteX3" fmla="*/ 0 w 10318820"/>
              <a:gd name="connsiteY3" fmla="*/ 2482461 h 2641277"/>
              <a:gd name="connsiteX4" fmla="*/ 15487 w 10318820"/>
              <a:gd name="connsiteY4" fmla="*/ 2371463 h 2641277"/>
              <a:gd name="connsiteX0" fmla="*/ 15487 w 10318820"/>
              <a:gd name="connsiteY0" fmla="*/ 2371463 h 2641277"/>
              <a:gd name="connsiteX1" fmla="*/ 9184718 w 10318820"/>
              <a:gd name="connsiteY1" fmla="*/ 0 h 2641277"/>
              <a:gd name="connsiteX2" fmla="*/ 9161485 w 10318820"/>
              <a:gd name="connsiteY2" fmla="*/ 2443835 h 2641277"/>
              <a:gd name="connsiteX3" fmla="*/ 0 w 10318820"/>
              <a:gd name="connsiteY3" fmla="*/ 2482461 h 2641277"/>
              <a:gd name="connsiteX4" fmla="*/ 15487 w 10318820"/>
              <a:gd name="connsiteY4" fmla="*/ 2371463 h 2641277"/>
              <a:gd name="connsiteX0" fmla="*/ 15487 w 10318820"/>
              <a:gd name="connsiteY0" fmla="*/ 2371463 h 2482461"/>
              <a:gd name="connsiteX1" fmla="*/ 9184718 w 10318820"/>
              <a:gd name="connsiteY1" fmla="*/ 0 h 2482461"/>
              <a:gd name="connsiteX2" fmla="*/ 9161485 w 10318820"/>
              <a:gd name="connsiteY2" fmla="*/ 2443835 h 2482461"/>
              <a:gd name="connsiteX3" fmla="*/ 0 w 10318820"/>
              <a:gd name="connsiteY3" fmla="*/ 2482461 h 2482461"/>
              <a:gd name="connsiteX4" fmla="*/ 15487 w 10318820"/>
              <a:gd name="connsiteY4" fmla="*/ 2371463 h 2482461"/>
              <a:gd name="connsiteX0" fmla="*/ 15487 w 10252186"/>
              <a:gd name="connsiteY0" fmla="*/ 2371463 h 2482461"/>
              <a:gd name="connsiteX1" fmla="*/ 9184718 w 10252186"/>
              <a:gd name="connsiteY1" fmla="*/ 0 h 2482461"/>
              <a:gd name="connsiteX2" fmla="*/ 9022088 w 10252186"/>
              <a:gd name="connsiteY2" fmla="*/ 2242499 h 2482461"/>
              <a:gd name="connsiteX3" fmla="*/ 0 w 10252186"/>
              <a:gd name="connsiteY3" fmla="*/ 2482461 h 2482461"/>
              <a:gd name="connsiteX4" fmla="*/ 15487 w 10252186"/>
              <a:gd name="connsiteY4" fmla="*/ 2371463 h 2482461"/>
              <a:gd name="connsiteX0" fmla="*/ 15487 w 10311181"/>
              <a:gd name="connsiteY0" fmla="*/ 2371463 h 2482461"/>
              <a:gd name="connsiteX1" fmla="*/ 9184718 w 10311181"/>
              <a:gd name="connsiteY1" fmla="*/ 0 h 2482461"/>
              <a:gd name="connsiteX2" fmla="*/ 9145996 w 10311181"/>
              <a:gd name="connsiteY2" fmla="*/ 2443835 h 2482461"/>
              <a:gd name="connsiteX3" fmla="*/ 0 w 10311181"/>
              <a:gd name="connsiteY3" fmla="*/ 2482461 h 2482461"/>
              <a:gd name="connsiteX4" fmla="*/ 15487 w 10311181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45996 w 9184718"/>
              <a:gd name="connsiteY2" fmla="*/ 2443835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0 w 9215696"/>
              <a:gd name="connsiteY0" fmla="*/ 2371463 h 2482461"/>
              <a:gd name="connsiteX1" fmla="*/ 9215696 w 9215696"/>
              <a:gd name="connsiteY1" fmla="*/ 0 h 2482461"/>
              <a:gd name="connsiteX2" fmla="*/ 9207951 w 9215696"/>
              <a:gd name="connsiteY2" fmla="*/ 2459323 h 2482461"/>
              <a:gd name="connsiteX3" fmla="*/ 30978 w 9215696"/>
              <a:gd name="connsiteY3" fmla="*/ 2482461 h 2482461"/>
              <a:gd name="connsiteX4" fmla="*/ 0 w 9215696"/>
              <a:gd name="connsiteY4" fmla="*/ 2371463 h 2482461"/>
              <a:gd name="connsiteX0" fmla="*/ 0 w 9215696"/>
              <a:gd name="connsiteY0" fmla="*/ 2371463 h 2497949"/>
              <a:gd name="connsiteX1" fmla="*/ 9215696 w 9215696"/>
              <a:gd name="connsiteY1" fmla="*/ 0 h 2497949"/>
              <a:gd name="connsiteX2" fmla="*/ 9207951 w 9215696"/>
              <a:gd name="connsiteY2" fmla="*/ 2459323 h 2497949"/>
              <a:gd name="connsiteX3" fmla="*/ 2 w 9215696"/>
              <a:gd name="connsiteY3" fmla="*/ 2497949 h 2497949"/>
              <a:gd name="connsiteX4" fmla="*/ 0 w 9215696"/>
              <a:gd name="connsiteY4" fmla="*/ 2371463 h 2497949"/>
              <a:gd name="connsiteX0" fmla="*/ 0 w 9215696"/>
              <a:gd name="connsiteY0" fmla="*/ 2371463 h 2474718"/>
              <a:gd name="connsiteX1" fmla="*/ 9215696 w 9215696"/>
              <a:gd name="connsiteY1" fmla="*/ 0 h 2474718"/>
              <a:gd name="connsiteX2" fmla="*/ 9207951 w 9215696"/>
              <a:gd name="connsiteY2" fmla="*/ 2459323 h 2474718"/>
              <a:gd name="connsiteX3" fmla="*/ 30979 w 9215696"/>
              <a:gd name="connsiteY3" fmla="*/ 2474718 h 2474718"/>
              <a:gd name="connsiteX4" fmla="*/ 0 w 9215696"/>
              <a:gd name="connsiteY4" fmla="*/ 2371463 h 2474718"/>
              <a:gd name="connsiteX0" fmla="*/ 0 w 9208117"/>
              <a:gd name="connsiteY0" fmla="*/ 2371463 h 2474718"/>
              <a:gd name="connsiteX1" fmla="*/ 9184719 w 9208117"/>
              <a:gd name="connsiteY1" fmla="*/ 0 h 2474718"/>
              <a:gd name="connsiteX2" fmla="*/ 9207951 w 9208117"/>
              <a:gd name="connsiteY2" fmla="*/ 2459323 h 2474718"/>
              <a:gd name="connsiteX3" fmla="*/ 30979 w 9208117"/>
              <a:gd name="connsiteY3" fmla="*/ 2474718 h 2474718"/>
              <a:gd name="connsiteX4" fmla="*/ 0 w 9208117"/>
              <a:gd name="connsiteY4" fmla="*/ 2371463 h 2474718"/>
              <a:gd name="connsiteX0" fmla="*/ 0 w 9184719"/>
              <a:gd name="connsiteY0" fmla="*/ 2371463 h 2474718"/>
              <a:gd name="connsiteX1" fmla="*/ 9184719 w 9184719"/>
              <a:gd name="connsiteY1" fmla="*/ 0 h 2474718"/>
              <a:gd name="connsiteX2" fmla="*/ 9115020 w 9184719"/>
              <a:gd name="connsiteY2" fmla="*/ 2381886 h 2474718"/>
              <a:gd name="connsiteX3" fmla="*/ 30979 w 9184719"/>
              <a:gd name="connsiteY3" fmla="*/ 2474718 h 2474718"/>
              <a:gd name="connsiteX4" fmla="*/ 0 w 9184719"/>
              <a:gd name="connsiteY4" fmla="*/ 2371463 h 2474718"/>
              <a:gd name="connsiteX0" fmla="*/ 0 w 9184719"/>
              <a:gd name="connsiteY0" fmla="*/ 2371463 h 2474718"/>
              <a:gd name="connsiteX1" fmla="*/ 9184719 w 9184719"/>
              <a:gd name="connsiteY1" fmla="*/ 0 h 2474718"/>
              <a:gd name="connsiteX2" fmla="*/ 9169230 w 9184719"/>
              <a:gd name="connsiteY2" fmla="*/ 2451580 h 2474718"/>
              <a:gd name="connsiteX3" fmla="*/ 30979 w 9184719"/>
              <a:gd name="connsiteY3" fmla="*/ 2474718 h 2474718"/>
              <a:gd name="connsiteX4" fmla="*/ 0 w 9184719"/>
              <a:gd name="connsiteY4" fmla="*/ 2371463 h 2474718"/>
              <a:gd name="connsiteX0" fmla="*/ 0 w 9167786"/>
              <a:gd name="connsiteY0" fmla="*/ 2375696 h 2474718"/>
              <a:gd name="connsiteX1" fmla="*/ 9167786 w 9167786"/>
              <a:gd name="connsiteY1" fmla="*/ 0 h 2474718"/>
              <a:gd name="connsiteX2" fmla="*/ 9152297 w 9167786"/>
              <a:gd name="connsiteY2" fmla="*/ 2451580 h 2474718"/>
              <a:gd name="connsiteX3" fmla="*/ 14046 w 9167786"/>
              <a:gd name="connsiteY3" fmla="*/ 2474718 h 2474718"/>
              <a:gd name="connsiteX4" fmla="*/ 0 w 9167786"/>
              <a:gd name="connsiteY4" fmla="*/ 2375696 h 2474718"/>
              <a:gd name="connsiteX0" fmla="*/ 2887 w 9170673"/>
              <a:gd name="connsiteY0" fmla="*/ 2375696 h 2474718"/>
              <a:gd name="connsiteX1" fmla="*/ 9170673 w 9170673"/>
              <a:gd name="connsiteY1" fmla="*/ 0 h 2474718"/>
              <a:gd name="connsiteX2" fmla="*/ 9155184 w 9170673"/>
              <a:gd name="connsiteY2" fmla="*/ 2451580 h 2474718"/>
              <a:gd name="connsiteX3" fmla="*/ 0 w 9170673"/>
              <a:gd name="connsiteY3" fmla="*/ 2474718 h 2474718"/>
              <a:gd name="connsiteX4" fmla="*/ 2887 w 9170673"/>
              <a:gd name="connsiteY4" fmla="*/ 2375696 h 2474718"/>
              <a:gd name="connsiteX0" fmla="*/ 2887 w 9170673"/>
              <a:gd name="connsiteY0" fmla="*/ 2375696 h 2457785"/>
              <a:gd name="connsiteX1" fmla="*/ 9170673 w 9170673"/>
              <a:gd name="connsiteY1" fmla="*/ 0 h 2457785"/>
              <a:gd name="connsiteX2" fmla="*/ 9155184 w 9170673"/>
              <a:gd name="connsiteY2" fmla="*/ 2451580 h 2457785"/>
              <a:gd name="connsiteX3" fmla="*/ 0 w 9170673"/>
              <a:gd name="connsiteY3" fmla="*/ 2457785 h 2457785"/>
              <a:gd name="connsiteX4" fmla="*/ 2887 w 9170673"/>
              <a:gd name="connsiteY4" fmla="*/ 2375696 h 2457785"/>
              <a:gd name="connsiteX0" fmla="*/ 2887 w 9170673"/>
              <a:gd name="connsiteY0" fmla="*/ 2375696 h 2508024"/>
              <a:gd name="connsiteX1" fmla="*/ 9170673 w 9170673"/>
              <a:gd name="connsiteY1" fmla="*/ 0 h 2508024"/>
              <a:gd name="connsiteX2" fmla="*/ 9169295 w 9170673"/>
              <a:gd name="connsiteY2" fmla="*/ 2508024 h 2508024"/>
              <a:gd name="connsiteX3" fmla="*/ 0 w 9170673"/>
              <a:gd name="connsiteY3" fmla="*/ 2457785 h 2508024"/>
              <a:gd name="connsiteX4" fmla="*/ 2887 w 9170673"/>
              <a:gd name="connsiteY4" fmla="*/ 2375696 h 2508024"/>
              <a:gd name="connsiteX0" fmla="*/ 0 w 9167786"/>
              <a:gd name="connsiteY0" fmla="*/ 2375696 h 2508024"/>
              <a:gd name="connsiteX1" fmla="*/ 9167786 w 9167786"/>
              <a:gd name="connsiteY1" fmla="*/ 0 h 2508024"/>
              <a:gd name="connsiteX2" fmla="*/ 9166408 w 9167786"/>
              <a:gd name="connsiteY2" fmla="*/ 2508024 h 2508024"/>
              <a:gd name="connsiteX3" fmla="*/ 4169 w 9167786"/>
              <a:gd name="connsiteY3" fmla="*/ 2500118 h 2508024"/>
              <a:gd name="connsiteX4" fmla="*/ 0 w 9167786"/>
              <a:gd name="connsiteY4" fmla="*/ 2375696 h 2508024"/>
              <a:gd name="connsiteX0" fmla="*/ 0 w 9166452"/>
              <a:gd name="connsiteY0" fmla="*/ 2375696 h 2508024"/>
              <a:gd name="connsiteX1" fmla="*/ 9061952 w 9166452"/>
              <a:gd name="connsiteY1" fmla="*/ 0 h 2508024"/>
              <a:gd name="connsiteX2" fmla="*/ 9166408 w 9166452"/>
              <a:gd name="connsiteY2" fmla="*/ 2508024 h 2508024"/>
              <a:gd name="connsiteX3" fmla="*/ 4169 w 9166452"/>
              <a:gd name="connsiteY3" fmla="*/ 2500118 h 2508024"/>
              <a:gd name="connsiteX4" fmla="*/ 0 w 9166452"/>
              <a:gd name="connsiteY4" fmla="*/ 2375696 h 2508024"/>
              <a:gd name="connsiteX0" fmla="*/ 0 w 9166808"/>
              <a:gd name="connsiteY0" fmla="*/ 2382751 h 2515079"/>
              <a:gd name="connsiteX1" fmla="*/ 9160729 w 9166808"/>
              <a:gd name="connsiteY1" fmla="*/ 0 h 2515079"/>
              <a:gd name="connsiteX2" fmla="*/ 9166408 w 9166808"/>
              <a:gd name="connsiteY2" fmla="*/ 2515079 h 2515079"/>
              <a:gd name="connsiteX3" fmla="*/ 4169 w 9166808"/>
              <a:gd name="connsiteY3" fmla="*/ 2507173 h 2515079"/>
              <a:gd name="connsiteX4" fmla="*/ 0 w 9166808"/>
              <a:gd name="connsiteY4" fmla="*/ 2382751 h 2515079"/>
              <a:gd name="connsiteX0" fmla="*/ 9943 w 9162640"/>
              <a:gd name="connsiteY0" fmla="*/ 2382751 h 2515079"/>
              <a:gd name="connsiteX1" fmla="*/ 9156561 w 9162640"/>
              <a:gd name="connsiteY1" fmla="*/ 0 h 2515079"/>
              <a:gd name="connsiteX2" fmla="*/ 9162240 w 9162640"/>
              <a:gd name="connsiteY2" fmla="*/ 2515079 h 2515079"/>
              <a:gd name="connsiteX3" fmla="*/ 1 w 9162640"/>
              <a:gd name="connsiteY3" fmla="*/ 2507173 h 2515079"/>
              <a:gd name="connsiteX4" fmla="*/ 9943 w 9162640"/>
              <a:gd name="connsiteY4" fmla="*/ 2382751 h 2515079"/>
              <a:gd name="connsiteX0" fmla="*/ 0 w 9152697"/>
              <a:gd name="connsiteY0" fmla="*/ 2382751 h 2515079"/>
              <a:gd name="connsiteX1" fmla="*/ 9146618 w 9152697"/>
              <a:gd name="connsiteY1" fmla="*/ 0 h 2515079"/>
              <a:gd name="connsiteX2" fmla="*/ 9152297 w 9152697"/>
              <a:gd name="connsiteY2" fmla="*/ 2515079 h 2515079"/>
              <a:gd name="connsiteX3" fmla="*/ 187614 w 9152697"/>
              <a:gd name="connsiteY3" fmla="*/ 2507173 h 2515079"/>
              <a:gd name="connsiteX4" fmla="*/ 0 w 9152697"/>
              <a:gd name="connsiteY4" fmla="*/ 2382751 h 2515079"/>
              <a:gd name="connsiteX0" fmla="*/ 0 w 9068030"/>
              <a:gd name="connsiteY0" fmla="*/ 2382751 h 2515079"/>
              <a:gd name="connsiteX1" fmla="*/ 9061951 w 9068030"/>
              <a:gd name="connsiteY1" fmla="*/ 0 h 2515079"/>
              <a:gd name="connsiteX2" fmla="*/ 9067630 w 9068030"/>
              <a:gd name="connsiteY2" fmla="*/ 2515079 h 2515079"/>
              <a:gd name="connsiteX3" fmla="*/ 102947 w 9068030"/>
              <a:gd name="connsiteY3" fmla="*/ 2507173 h 2515079"/>
              <a:gd name="connsiteX4" fmla="*/ 0 w 9068030"/>
              <a:gd name="connsiteY4" fmla="*/ 2382751 h 2515079"/>
              <a:gd name="connsiteX0" fmla="*/ 0 w 9138586"/>
              <a:gd name="connsiteY0" fmla="*/ 2382751 h 2515079"/>
              <a:gd name="connsiteX1" fmla="*/ 9132507 w 9138586"/>
              <a:gd name="connsiteY1" fmla="*/ 0 h 2515079"/>
              <a:gd name="connsiteX2" fmla="*/ 9138186 w 9138586"/>
              <a:gd name="connsiteY2" fmla="*/ 2515079 h 2515079"/>
              <a:gd name="connsiteX3" fmla="*/ 173503 w 9138586"/>
              <a:gd name="connsiteY3" fmla="*/ 2507173 h 2515079"/>
              <a:gd name="connsiteX4" fmla="*/ 0 w 9138586"/>
              <a:gd name="connsiteY4" fmla="*/ 2382751 h 2515079"/>
              <a:gd name="connsiteX0" fmla="*/ 0 w 9138586"/>
              <a:gd name="connsiteY0" fmla="*/ 2382751 h 2515079"/>
              <a:gd name="connsiteX1" fmla="*/ 9132507 w 9138586"/>
              <a:gd name="connsiteY1" fmla="*/ 0 h 2515079"/>
              <a:gd name="connsiteX2" fmla="*/ 9138186 w 9138586"/>
              <a:gd name="connsiteY2" fmla="*/ 2515079 h 2515079"/>
              <a:gd name="connsiteX3" fmla="*/ 4170 w 9138586"/>
              <a:gd name="connsiteY3" fmla="*/ 2507173 h 2515079"/>
              <a:gd name="connsiteX4" fmla="*/ 0 w 9138586"/>
              <a:gd name="connsiteY4" fmla="*/ 2382751 h 2515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8586" h="2515079">
                <a:moveTo>
                  <a:pt x="0" y="2382751"/>
                </a:moveTo>
                <a:cubicBezTo>
                  <a:pt x="20661" y="2379422"/>
                  <a:pt x="7306149" y="2502055"/>
                  <a:pt x="9132507" y="0"/>
                </a:cubicBezTo>
                <a:cubicBezTo>
                  <a:pt x="9129925" y="819774"/>
                  <a:pt x="9140768" y="1695305"/>
                  <a:pt x="9138186" y="2515079"/>
                </a:cubicBezTo>
                <a:lnTo>
                  <a:pt x="4170" y="2507173"/>
                </a:lnTo>
                <a:cubicBezTo>
                  <a:pt x="4169" y="2465011"/>
                  <a:pt x="1" y="2424913"/>
                  <a:pt x="0" y="238275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57169"/>
            <a:ext cx="8229600" cy="772250"/>
          </a:xfrm>
        </p:spPr>
        <p:txBody>
          <a:bodyPr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5622"/>
            <a:ext cx="8229600" cy="1500187"/>
          </a:xfrm>
        </p:spPr>
        <p:txBody>
          <a:bodyPr/>
          <a:lstStyle>
            <a:lvl1pPr marL="0" indent="0" algn="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U.S. Department of Commerce | National Oceanic and Atmospheric Administration | NOAA Fisheries | Page </a:t>
            </a:r>
            <a:fld id="{47CF1B16-6464-48C4-98BF-7A90FA430B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79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 userDrawn="1"/>
        </p:nvSpPr>
        <p:spPr>
          <a:xfrm flipH="1" flipV="1">
            <a:off x="-19050" y="-30163"/>
            <a:ext cx="9170988" cy="2457451"/>
          </a:xfrm>
          <a:custGeom>
            <a:avLst/>
            <a:gdLst>
              <a:gd name="connsiteX0" fmla="*/ 0 w 10289745"/>
              <a:gd name="connsiteY0" fmla="*/ 2348314 h 2694297"/>
              <a:gd name="connsiteX1" fmla="*/ 9145997 w 10289745"/>
              <a:gd name="connsiteY1" fmla="*/ 81 h 2694297"/>
              <a:gd name="connsiteX2" fmla="*/ 9145997 w 10289745"/>
              <a:gd name="connsiteY2" fmla="*/ 2436173 h 2694297"/>
              <a:gd name="connsiteX3" fmla="*/ 0 w 10289745"/>
              <a:gd name="connsiteY3" fmla="*/ 2348314 h 2694297"/>
              <a:gd name="connsiteX0" fmla="*/ 0 w 10289745"/>
              <a:gd name="connsiteY0" fmla="*/ 2348233 h 2694216"/>
              <a:gd name="connsiteX1" fmla="*/ 9145997 w 10289745"/>
              <a:gd name="connsiteY1" fmla="*/ 0 h 2694216"/>
              <a:gd name="connsiteX2" fmla="*/ 9145997 w 10289745"/>
              <a:gd name="connsiteY2" fmla="*/ 2436092 h 2694216"/>
              <a:gd name="connsiteX3" fmla="*/ 0 w 10289745"/>
              <a:gd name="connsiteY3" fmla="*/ 2348233 h 2694216"/>
              <a:gd name="connsiteX0" fmla="*/ 0 w 10289745"/>
              <a:gd name="connsiteY0" fmla="*/ 2348233 h 2694216"/>
              <a:gd name="connsiteX1" fmla="*/ 9145997 w 10289745"/>
              <a:gd name="connsiteY1" fmla="*/ 0 h 2694216"/>
              <a:gd name="connsiteX2" fmla="*/ 9145997 w 10289745"/>
              <a:gd name="connsiteY2" fmla="*/ 2436092 h 2694216"/>
              <a:gd name="connsiteX3" fmla="*/ 0 w 10289745"/>
              <a:gd name="connsiteY3" fmla="*/ 2348233 h 2694216"/>
              <a:gd name="connsiteX0" fmla="*/ 2 w 10271923"/>
              <a:gd name="connsiteY0" fmla="*/ 1961048 h 2259210"/>
              <a:gd name="connsiteX1" fmla="*/ 9115022 w 10271923"/>
              <a:gd name="connsiteY1" fmla="*/ 0 h 2259210"/>
              <a:gd name="connsiteX2" fmla="*/ 9145999 w 10271923"/>
              <a:gd name="connsiteY2" fmla="*/ 2048907 h 2259210"/>
              <a:gd name="connsiteX3" fmla="*/ 2 w 10271923"/>
              <a:gd name="connsiteY3" fmla="*/ 1961048 h 2259210"/>
              <a:gd name="connsiteX0" fmla="*/ 2 w 10302372"/>
              <a:gd name="connsiteY0" fmla="*/ 2355976 h 2702917"/>
              <a:gd name="connsiteX1" fmla="*/ 9169232 w 10302372"/>
              <a:gd name="connsiteY1" fmla="*/ 0 h 2702917"/>
              <a:gd name="connsiteX2" fmla="*/ 9145999 w 10302372"/>
              <a:gd name="connsiteY2" fmla="*/ 2443835 h 2702917"/>
              <a:gd name="connsiteX3" fmla="*/ 2 w 10302372"/>
              <a:gd name="connsiteY3" fmla="*/ 2355976 h 2702917"/>
              <a:gd name="connsiteX0" fmla="*/ 2 w 10302372"/>
              <a:gd name="connsiteY0" fmla="*/ 2355976 h 2702917"/>
              <a:gd name="connsiteX1" fmla="*/ 9169232 w 10302372"/>
              <a:gd name="connsiteY1" fmla="*/ 0 h 2702917"/>
              <a:gd name="connsiteX2" fmla="*/ 9145999 w 10302372"/>
              <a:gd name="connsiteY2" fmla="*/ 2443835 h 2702917"/>
              <a:gd name="connsiteX3" fmla="*/ 2 w 10302372"/>
              <a:gd name="connsiteY3" fmla="*/ 2355976 h 2702917"/>
              <a:gd name="connsiteX0" fmla="*/ 2 w 10302372"/>
              <a:gd name="connsiteY0" fmla="*/ 2355976 h 2702917"/>
              <a:gd name="connsiteX1" fmla="*/ 9169232 w 10302372"/>
              <a:gd name="connsiteY1" fmla="*/ 0 h 2702917"/>
              <a:gd name="connsiteX2" fmla="*/ 9145999 w 10302372"/>
              <a:gd name="connsiteY2" fmla="*/ 2443835 h 2702917"/>
              <a:gd name="connsiteX3" fmla="*/ 2 w 10302372"/>
              <a:gd name="connsiteY3" fmla="*/ 2355976 h 2702917"/>
              <a:gd name="connsiteX0" fmla="*/ 1 w 10359948"/>
              <a:gd name="connsiteY0" fmla="*/ 2534080 h 2803153"/>
              <a:gd name="connsiteX1" fmla="*/ 9223441 w 10359948"/>
              <a:gd name="connsiteY1" fmla="*/ 0 h 2803153"/>
              <a:gd name="connsiteX2" fmla="*/ 9200208 w 10359948"/>
              <a:gd name="connsiteY2" fmla="*/ 2443835 h 2803153"/>
              <a:gd name="connsiteX3" fmla="*/ 1 w 10359948"/>
              <a:gd name="connsiteY3" fmla="*/ 2534080 h 2803153"/>
              <a:gd name="connsiteX0" fmla="*/ 2 w 10302373"/>
              <a:gd name="connsiteY0" fmla="*/ 2371463 h 2710654"/>
              <a:gd name="connsiteX1" fmla="*/ 9169233 w 10302373"/>
              <a:gd name="connsiteY1" fmla="*/ 0 h 2710654"/>
              <a:gd name="connsiteX2" fmla="*/ 9146000 w 10302373"/>
              <a:gd name="connsiteY2" fmla="*/ 2443835 h 2710654"/>
              <a:gd name="connsiteX3" fmla="*/ 2 w 10302373"/>
              <a:gd name="connsiteY3" fmla="*/ 2371463 h 2710654"/>
              <a:gd name="connsiteX0" fmla="*/ 22101 w 10324472"/>
              <a:gd name="connsiteY0" fmla="*/ 2371463 h 2601940"/>
              <a:gd name="connsiteX1" fmla="*/ 9191332 w 10324472"/>
              <a:gd name="connsiteY1" fmla="*/ 0 h 2601940"/>
              <a:gd name="connsiteX2" fmla="*/ 9168099 w 10324472"/>
              <a:gd name="connsiteY2" fmla="*/ 2443835 h 2601940"/>
              <a:gd name="connsiteX3" fmla="*/ 22101 w 10324472"/>
              <a:gd name="connsiteY3" fmla="*/ 2371463 h 2601940"/>
              <a:gd name="connsiteX0" fmla="*/ 454248 w 10756619"/>
              <a:gd name="connsiteY0" fmla="*/ 2371463 h 2635640"/>
              <a:gd name="connsiteX1" fmla="*/ 9623479 w 10756619"/>
              <a:gd name="connsiteY1" fmla="*/ 0 h 2635640"/>
              <a:gd name="connsiteX2" fmla="*/ 9600246 w 10756619"/>
              <a:gd name="connsiteY2" fmla="*/ 2443835 h 2635640"/>
              <a:gd name="connsiteX3" fmla="*/ 2243166 w 10756619"/>
              <a:gd name="connsiteY3" fmla="*/ 2466974 h 2635640"/>
              <a:gd name="connsiteX4" fmla="*/ 454248 w 10756619"/>
              <a:gd name="connsiteY4" fmla="*/ 2371463 h 2635640"/>
              <a:gd name="connsiteX0" fmla="*/ 1153431 w 11456764"/>
              <a:gd name="connsiteY0" fmla="*/ 2371463 h 2641277"/>
              <a:gd name="connsiteX1" fmla="*/ 10322662 w 11456764"/>
              <a:gd name="connsiteY1" fmla="*/ 0 h 2641277"/>
              <a:gd name="connsiteX2" fmla="*/ 10299429 w 11456764"/>
              <a:gd name="connsiteY2" fmla="*/ 2443835 h 2641277"/>
              <a:gd name="connsiteX3" fmla="*/ 1137944 w 11456764"/>
              <a:gd name="connsiteY3" fmla="*/ 2482461 h 2641277"/>
              <a:gd name="connsiteX4" fmla="*/ 1153431 w 11456764"/>
              <a:gd name="connsiteY4" fmla="*/ 2371463 h 2641277"/>
              <a:gd name="connsiteX0" fmla="*/ 15487 w 10318820"/>
              <a:gd name="connsiteY0" fmla="*/ 2371463 h 2641277"/>
              <a:gd name="connsiteX1" fmla="*/ 9184718 w 10318820"/>
              <a:gd name="connsiteY1" fmla="*/ 0 h 2641277"/>
              <a:gd name="connsiteX2" fmla="*/ 9161485 w 10318820"/>
              <a:gd name="connsiteY2" fmla="*/ 2443835 h 2641277"/>
              <a:gd name="connsiteX3" fmla="*/ 0 w 10318820"/>
              <a:gd name="connsiteY3" fmla="*/ 2482461 h 2641277"/>
              <a:gd name="connsiteX4" fmla="*/ 15487 w 10318820"/>
              <a:gd name="connsiteY4" fmla="*/ 2371463 h 2641277"/>
              <a:gd name="connsiteX0" fmla="*/ 15487 w 10318820"/>
              <a:gd name="connsiteY0" fmla="*/ 2371463 h 2641277"/>
              <a:gd name="connsiteX1" fmla="*/ 9184718 w 10318820"/>
              <a:gd name="connsiteY1" fmla="*/ 0 h 2641277"/>
              <a:gd name="connsiteX2" fmla="*/ 9161485 w 10318820"/>
              <a:gd name="connsiteY2" fmla="*/ 2443835 h 2641277"/>
              <a:gd name="connsiteX3" fmla="*/ 0 w 10318820"/>
              <a:gd name="connsiteY3" fmla="*/ 2482461 h 2641277"/>
              <a:gd name="connsiteX4" fmla="*/ 15487 w 10318820"/>
              <a:gd name="connsiteY4" fmla="*/ 2371463 h 2641277"/>
              <a:gd name="connsiteX0" fmla="*/ 15487 w 10318820"/>
              <a:gd name="connsiteY0" fmla="*/ 2371463 h 2641277"/>
              <a:gd name="connsiteX1" fmla="*/ 9184718 w 10318820"/>
              <a:gd name="connsiteY1" fmla="*/ 0 h 2641277"/>
              <a:gd name="connsiteX2" fmla="*/ 9161485 w 10318820"/>
              <a:gd name="connsiteY2" fmla="*/ 2443835 h 2641277"/>
              <a:gd name="connsiteX3" fmla="*/ 0 w 10318820"/>
              <a:gd name="connsiteY3" fmla="*/ 2482461 h 2641277"/>
              <a:gd name="connsiteX4" fmla="*/ 15487 w 10318820"/>
              <a:gd name="connsiteY4" fmla="*/ 2371463 h 2641277"/>
              <a:gd name="connsiteX0" fmla="*/ 15487 w 10318820"/>
              <a:gd name="connsiteY0" fmla="*/ 2371463 h 2641277"/>
              <a:gd name="connsiteX1" fmla="*/ 9184718 w 10318820"/>
              <a:gd name="connsiteY1" fmla="*/ 0 h 2641277"/>
              <a:gd name="connsiteX2" fmla="*/ 9161485 w 10318820"/>
              <a:gd name="connsiteY2" fmla="*/ 2443835 h 2641277"/>
              <a:gd name="connsiteX3" fmla="*/ 0 w 10318820"/>
              <a:gd name="connsiteY3" fmla="*/ 2482461 h 2641277"/>
              <a:gd name="connsiteX4" fmla="*/ 15487 w 10318820"/>
              <a:gd name="connsiteY4" fmla="*/ 2371463 h 2641277"/>
              <a:gd name="connsiteX0" fmla="*/ 15487 w 10318820"/>
              <a:gd name="connsiteY0" fmla="*/ 2371463 h 2482461"/>
              <a:gd name="connsiteX1" fmla="*/ 9184718 w 10318820"/>
              <a:gd name="connsiteY1" fmla="*/ 0 h 2482461"/>
              <a:gd name="connsiteX2" fmla="*/ 9161485 w 10318820"/>
              <a:gd name="connsiteY2" fmla="*/ 2443835 h 2482461"/>
              <a:gd name="connsiteX3" fmla="*/ 0 w 10318820"/>
              <a:gd name="connsiteY3" fmla="*/ 2482461 h 2482461"/>
              <a:gd name="connsiteX4" fmla="*/ 15487 w 10318820"/>
              <a:gd name="connsiteY4" fmla="*/ 2371463 h 2482461"/>
              <a:gd name="connsiteX0" fmla="*/ 15487 w 10252186"/>
              <a:gd name="connsiteY0" fmla="*/ 2371463 h 2482461"/>
              <a:gd name="connsiteX1" fmla="*/ 9184718 w 10252186"/>
              <a:gd name="connsiteY1" fmla="*/ 0 h 2482461"/>
              <a:gd name="connsiteX2" fmla="*/ 9022088 w 10252186"/>
              <a:gd name="connsiteY2" fmla="*/ 2242499 h 2482461"/>
              <a:gd name="connsiteX3" fmla="*/ 0 w 10252186"/>
              <a:gd name="connsiteY3" fmla="*/ 2482461 h 2482461"/>
              <a:gd name="connsiteX4" fmla="*/ 15487 w 10252186"/>
              <a:gd name="connsiteY4" fmla="*/ 2371463 h 2482461"/>
              <a:gd name="connsiteX0" fmla="*/ 15487 w 10311181"/>
              <a:gd name="connsiteY0" fmla="*/ 2371463 h 2482461"/>
              <a:gd name="connsiteX1" fmla="*/ 9184718 w 10311181"/>
              <a:gd name="connsiteY1" fmla="*/ 0 h 2482461"/>
              <a:gd name="connsiteX2" fmla="*/ 9145996 w 10311181"/>
              <a:gd name="connsiteY2" fmla="*/ 2443835 h 2482461"/>
              <a:gd name="connsiteX3" fmla="*/ 0 w 10311181"/>
              <a:gd name="connsiteY3" fmla="*/ 2482461 h 2482461"/>
              <a:gd name="connsiteX4" fmla="*/ 15487 w 10311181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45996 w 9184718"/>
              <a:gd name="connsiteY2" fmla="*/ 2443835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0 w 9215696"/>
              <a:gd name="connsiteY0" fmla="*/ 2371463 h 2482461"/>
              <a:gd name="connsiteX1" fmla="*/ 9215696 w 9215696"/>
              <a:gd name="connsiteY1" fmla="*/ 0 h 2482461"/>
              <a:gd name="connsiteX2" fmla="*/ 9207951 w 9215696"/>
              <a:gd name="connsiteY2" fmla="*/ 2459323 h 2482461"/>
              <a:gd name="connsiteX3" fmla="*/ 30978 w 9215696"/>
              <a:gd name="connsiteY3" fmla="*/ 2482461 h 2482461"/>
              <a:gd name="connsiteX4" fmla="*/ 0 w 9215696"/>
              <a:gd name="connsiteY4" fmla="*/ 2371463 h 2482461"/>
              <a:gd name="connsiteX0" fmla="*/ 0 w 9215696"/>
              <a:gd name="connsiteY0" fmla="*/ 2371463 h 2497949"/>
              <a:gd name="connsiteX1" fmla="*/ 9215696 w 9215696"/>
              <a:gd name="connsiteY1" fmla="*/ 0 h 2497949"/>
              <a:gd name="connsiteX2" fmla="*/ 9207951 w 9215696"/>
              <a:gd name="connsiteY2" fmla="*/ 2459323 h 2497949"/>
              <a:gd name="connsiteX3" fmla="*/ 2 w 9215696"/>
              <a:gd name="connsiteY3" fmla="*/ 2497949 h 2497949"/>
              <a:gd name="connsiteX4" fmla="*/ 0 w 9215696"/>
              <a:gd name="connsiteY4" fmla="*/ 2371463 h 2497949"/>
              <a:gd name="connsiteX0" fmla="*/ 0 w 9215696"/>
              <a:gd name="connsiteY0" fmla="*/ 2371463 h 2474718"/>
              <a:gd name="connsiteX1" fmla="*/ 9215696 w 9215696"/>
              <a:gd name="connsiteY1" fmla="*/ 0 h 2474718"/>
              <a:gd name="connsiteX2" fmla="*/ 9207951 w 9215696"/>
              <a:gd name="connsiteY2" fmla="*/ 2459323 h 2474718"/>
              <a:gd name="connsiteX3" fmla="*/ 30979 w 9215696"/>
              <a:gd name="connsiteY3" fmla="*/ 2474718 h 2474718"/>
              <a:gd name="connsiteX4" fmla="*/ 0 w 9215696"/>
              <a:gd name="connsiteY4" fmla="*/ 2371463 h 2474718"/>
              <a:gd name="connsiteX0" fmla="*/ 0 w 9208117"/>
              <a:gd name="connsiteY0" fmla="*/ 2371463 h 2474718"/>
              <a:gd name="connsiteX1" fmla="*/ 9184719 w 9208117"/>
              <a:gd name="connsiteY1" fmla="*/ 0 h 2474718"/>
              <a:gd name="connsiteX2" fmla="*/ 9207951 w 9208117"/>
              <a:gd name="connsiteY2" fmla="*/ 2459323 h 2474718"/>
              <a:gd name="connsiteX3" fmla="*/ 30979 w 9208117"/>
              <a:gd name="connsiteY3" fmla="*/ 2474718 h 2474718"/>
              <a:gd name="connsiteX4" fmla="*/ 0 w 9208117"/>
              <a:gd name="connsiteY4" fmla="*/ 2371463 h 2474718"/>
              <a:gd name="connsiteX0" fmla="*/ 0 w 9184719"/>
              <a:gd name="connsiteY0" fmla="*/ 2371463 h 2474718"/>
              <a:gd name="connsiteX1" fmla="*/ 9184719 w 9184719"/>
              <a:gd name="connsiteY1" fmla="*/ 0 h 2474718"/>
              <a:gd name="connsiteX2" fmla="*/ 9115020 w 9184719"/>
              <a:gd name="connsiteY2" fmla="*/ 2381886 h 2474718"/>
              <a:gd name="connsiteX3" fmla="*/ 30979 w 9184719"/>
              <a:gd name="connsiteY3" fmla="*/ 2474718 h 2474718"/>
              <a:gd name="connsiteX4" fmla="*/ 0 w 9184719"/>
              <a:gd name="connsiteY4" fmla="*/ 2371463 h 2474718"/>
              <a:gd name="connsiteX0" fmla="*/ 0 w 9184719"/>
              <a:gd name="connsiteY0" fmla="*/ 2371463 h 2474718"/>
              <a:gd name="connsiteX1" fmla="*/ 9184719 w 9184719"/>
              <a:gd name="connsiteY1" fmla="*/ 0 h 2474718"/>
              <a:gd name="connsiteX2" fmla="*/ 9169230 w 9184719"/>
              <a:gd name="connsiteY2" fmla="*/ 2451580 h 2474718"/>
              <a:gd name="connsiteX3" fmla="*/ 30979 w 9184719"/>
              <a:gd name="connsiteY3" fmla="*/ 2474718 h 2474718"/>
              <a:gd name="connsiteX4" fmla="*/ 0 w 9184719"/>
              <a:gd name="connsiteY4" fmla="*/ 2371463 h 2474718"/>
              <a:gd name="connsiteX0" fmla="*/ 0 w 9167786"/>
              <a:gd name="connsiteY0" fmla="*/ 2375696 h 2474718"/>
              <a:gd name="connsiteX1" fmla="*/ 9167786 w 9167786"/>
              <a:gd name="connsiteY1" fmla="*/ 0 h 2474718"/>
              <a:gd name="connsiteX2" fmla="*/ 9152297 w 9167786"/>
              <a:gd name="connsiteY2" fmla="*/ 2451580 h 2474718"/>
              <a:gd name="connsiteX3" fmla="*/ 14046 w 9167786"/>
              <a:gd name="connsiteY3" fmla="*/ 2474718 h 2474718"/>
              <a:gd name="connsiteX4" fmla="*/ 0 w 9167786"/>
              <a:gd name="connsiteY4" fmla="*/ 2375696 h 2474718"/>
              <a:gd name="connsiteX0" fmla="*/ 2887 w 9170673"/>
              <a:gd name="connsiteY0" fmla="*/ 2375696 h 2474718"/>
              <a:gd name="connsiteX1" fmla="*/ 9170673 w 9170673"/>
              <a:gd name="connsiteY1" fmla="*/ 0 h 2474718"/>
              <a:gd name="connsiteX2" fmla="*/ 9155184 w 9170673"/>
              <a:gd name="connsiteY2" fmla="*/ 2451580 h 2474718"/>
              <a:gd name="connsiteX3" fmla="*/ 0 w 9170673"/>
              <a:gd name="connsiteY3" fmla="*/ 2474718 h 2474718"/>
              <a:gd name="connsiteX4" fmla="*/ 2887 w 9170673"/>
              <a:gd name="connsiteY4" fmla="*/ 2375696 h 2474718"/>
              <a:gd name="connsiteX0" fmla="*/ 2887 w 9170673"/>
              <a:gd name="connsiteY0" fmla="*/ 2375696 h 2457785"/>
              <a:gd name="connsiteX1" fmla="*/ 9170673 w 9170673"/>
              <a:gd name="connsiteY1" fmla="*/ 0 h 2457785"/>
              <a:gd name="connsiteX2" fmla="*/ 9155184 w 9170673"/>
              <a:gd name="connsiteY2" fmla="*/ 2451580 h 2457785"/>
              <a:gd name="connsiteX3" fmla="*/ 0 w 9170673"/>
              <a:gd name="connsiteY3" fmla="*/ 2457785 h 2457785"/>
              <a:gd name="connsiteX4" fmla="*/ 2887 w 9170673"/>
              <a:gd name="connsiteY4" fmla="*/ 2375696 h 245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70673" h="2457785">
                <a:moveTo>
                  <a:pt x="2887" y="2375696"/>
                </a:moveTo>
                <a:cubicBezTo>
                  <a:pt x="23548" y="2372367"/>
                  <a:pt x="7344315" y="2502055"/>
                  <a:pt x="9170673" y="0"/>
                </a:cubicBezTo>
                <a:cubicBezTo>
                  <a:pt x="9168091" y="819774"/>
                  <a:pt x="9157766" y="1631806"/>
                  <a:pt x="9155184" y="2451580"/>
                </a:cubicBezTo>
                <a:lnTo>
                  <a:pt x="0" y="2457785"/>
                </a:lnTo>
                <a:cubicBezTo>
                  <a:pt x="-1" y="2415623"/>
                  <a:pt x="2888" y="2417858"/>
                  <a:pt x="2887" y="2375696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229600" cy="7722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5653"/>
            <a:ext cx="8229600" cy="150018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U.S. Department of Commerce | National Oceanic and Atmospheric Administration | NOAA Fisheries | Page </a:t>
            </a:r>
            <a:fld id="{C339C300-961D-451B-9F75-65B5859DA4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69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AA1EA7-4F33-4071-8C88-0210A2FA362E}" type="datetime1">
              <a:rPr lang="en-US"/>
              <a:pPr>
                <a:defRPr/>
              </a:pPr>
              <a:t>11/27/2015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ICES Advanced Stock Asmt - Integrated Analysis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6730F3-EF6C-41BE-93D5-37516E5D07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333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8E2980-07A0-45F1-90B7-7DB6FBBE2845}" type="datetime1">
              <a:rPr lang="en-US"/>
              <a:pPr>
                <a:defRPr/>
              </a:pPr>
              <a:t>11/27/2015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ICES Advanced Stock Asmt - Integrated Analysis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D89C8-9964-4BBC-BEC3-87B91BA218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09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201988" y="2707457"/>
            <a:ext cx="5484812" cy="122443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63550" y="3118590"/>
            <a:ext cx="1293813" cy="752475"/>
          </a:xfrm>
        </p:spPr>
        <p:txBody>
          <a:bodyPr lIns="0" tIns="0" rIns="0" bIns="0">
            <a:normAutofit/>
          </a:bodyPr>
          <a:lstStyle>
            <a:lvl1pPr algn="l"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201988" y="4282303"/>
            <a:ext cx="5484812" cy="57785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64912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Boats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201988" y="2707457"/>
            <a:ext cx="5484812" cy="122443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63550" y="3118590"/>
            <a:ext cx="1293813" cy="752475"/>
          </a:xfrm>
        </p:spPr>
        <p:txBody>
          <a:bodyPr lIns="0" tIns="0" rIns="0" bIns="0">
            <a:normAutofit/>
          </a:bodyPr>
          <a:lstStyle>
            <a:lvl1pPr algn="l"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201988" y="4282303"/>
            <a:ext cx="5484812" cy="57785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3724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Dark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-9525" y="4416425"/>
            <a:ext cx="9170988" cy="2459038"/>
          </a:xfrm>
          <a:custGeom>
            <a:avLst/>
            <a:gdLst>
              <a:gd name="connsiteX0" fmla="*/ 0 w 10289745"/>
              <a:gd name="connsiteY0" fmla="*/ 2348314 h 2694297"/>
              <a:gd name="connsiteX1" fmla="*/ 9145997 w 10289745"/>
              <a:gd name="connsiteY1" fmla="*/ 81 h 2694297"/>
              <a:gd name="connsiteX2" fmla="*/ 9145997 w 10289745"/>
              <a:gd name="connsiteY2" fmla="*/ 2436173 h 2694297"/>
              <a:gd name="connsiteX3" fmla="*/ 0 w 10289745"/>
              <a:gd name="connsiteY3" fmla="*/ 2348314 h 2694297"/>
              <a:gd name="connsiteX0" fmla="*/ 0 w 10289745"/>
              <a:gd name="connsiteY0" fmla="*/ 2348233 h 2694216"/>
              <a:gd name="connsiteX1" fmla="*/ 9145997 w 10289745"/>
              <a:gd name="connsiteY1" fmla="*/ 0 h 2694216"/>
              <a:gd name="connsiteX2" fmla="*/ 9145997 w 10289745"/>
              <a:gd name="connsiteY2" fmla="*/ 2436092 h 2694216"/>
              <a:gd name="connsiteX3" fmla="*/ 0 w 10289745"/>
              <a:gd name="connsiteY3" fmla="*/ 2348233 h 2694216"/>
              <a:gd name="connsiteX0" fmla="*/ 0 w 10289745"/>
              <a:gd name="connsiteY0" fmla="*/ 2348233 h 2694216"/>
              <a:gd name="connsiteX1" fmla="*/ 9145997 w 10289745"/>
              <a:gd name="connsiteY1" fmla="*/ 0 h 2694216"/>
              <a:gd name="connsiteX2" fmla="*/ 9145997 w 10289745"/>
              <a:gd name="connsiteY2" fmla="*/ 2436092 h 2694216"/>
              <a:gd name="connsiteX3" fmla="*/ 0 w 10289745"/>
              <a:gd name="connsiteY3" fmla="*/ 2348233 h 2694216"/>
              <a:gd name="connsiteX0" fmla="*/ 2 w 10271923"/>
              <a:gd name="connsiteY0" fmla="*/ 1961048 h 2259210"/>
              <a:gd name="connsiteX1" fmla="*/ 9115022 w 10271923"/>
              <a:gd name="connsiteY1" fmla="*/ 0 h 2259210"/>
              <a:gd name="connsiteX2" fmla="*/ 9145999 w 10271923"/>
              <a:gd name="connsiteY2" fmla="*/ 2048907 h 2259210"/>
              <a:gd name="connsiteX3" fmla="*/ 2 w 10271923"/>
              <a:gd name="connsiteY3" fmla="*/ 1961048 h 2259210"/>
              <a:gd name="connsiteX0" fmla="*/ 2 w 10302372"/>
              <a:gd name="connsiteY0" fmla="*/ 2355976 h 2702917"/>
              <a:gd name="connsiteX1" fmla="*/ 9169232 w 10302372"/>
              <a:gd name="connsiteY1" fmla="*/ 0 h 2702917"/>
              <a:gd name="connsiteX2" fmla="*/ 9145999 w 10302372"/>
              <a:gd name="connsiteY2" fmla="*/ 2443835 h 2702917"/>
              <a:gd name="connsiteX3" fmla="*/ 2 w 10302372"/>
              <a:gd name="connsiteY3" fmla="*/ 2355976 h 2702917"/>
              <a:gd name="connsiteX0" fmla="*/ 2 w 10302372"/>
              <a:gd name="connsiteY0" fmla="*/ 2355976 h 2702917"/>
              <a:gd name="connsiteX1" fmla="*/ 9169232 w 10302372"/>
              <a:gd name="connsiteY1" fmla="*/ 0 h 2702917"/>
              <a:gd name="connsiteX2" fmla="*/ 9145999 w 10302372"/>
              <a:gd name="connsiteY2" fmla="*/ 2443835 h 2702917"/>
              <a:gd name="connsiteX3" fmla="*/ 2 w 10302372"/>
              <a:gd name="connsiteY3" fmla="*/ 2355976 h 2702917"/>
              <a:gd name="connsiteX0" fmla="*/ 2 w 10302372"/>
              <a:gd name="connsiteY0" fmla="*/ 2355976 h 2702917"/>
              <a:gd name="connsiteX1" fmla="*/ 9169232 w 10302372"/>
              <a:gd name="connsiteY1" fmla="*/ 0 h 2702917"/>
              <a:gd name="connsiteX2" fmla="*/ 9145999 w 10302372"/>
              <a:gd name="connsiteY2" fmla="*/ 2443835 h 2702917"/>
              <a:gd name="connsiteX3" fmla="*/ 2 w 10302372"/>
              <a:gd name="connsiteY3" fmla="*/ 2355976 h 2702917"/>
              <a:gd name="connsiteX0" fmla="*/ 1 w 10359948"/>
              <a:gd name="connsiteY0" fmla="*/ 2534080 h 2803153"/>
              <a:gd name="connsiteX1" fmla="*/ 9223441 w 10359948"/>
              <a:gd name="connsiteY1" fmla="*/ 0 h 2803153"/>
              <a:gd name="connsiteX2" fmla="*/ 9200208 w 10359948"/>
              <a:gd name="connsiteY2" fmla="*/ 2443835 h 2803153"/>
              <a:gd name="connsiteX3" fmla="*/ 1 w 10359948"/>
              <a:gd name="connsiteY3" fmla="*/ 2534080 h 2803153"/>
              <a:gd name="connsiteX0" fmla="*/ 2 w 10302373"/>
              <a:gd name="connsiteY0" fmla="*/ 2371463 h 2710654"/>
              <a:gd name="connsiteX1" fmla="*/ 9169233 w 10302373"/>
              <a:gd name="connsiteY1" fmla="*/ 0 h 2710654"/>
              <a:gd name="connsiteX2" fmla="*/ 9146000 w 10302373"/>
              <a:gd name="connsiteY2" fmla="*/ 2443835 h 2710654"/>
              <a:gd name="connsiteX3" fmla="*/ 2 w 10302373"/>
              <a:gd name="connsiteY3" fmla="*/ 2371463 h 2710654"/>
              <a:gd name="connsiteX0" fmla="*/ 22101 w 10324472"/>
              <a:gd name="connsiteY0" fmla="*/ 2371463 h 2601940"/>
              <a:gd name="connsiteX1" fmla="*/ 9191332 w 10324472"/>
              <a:gd name="connsiteY1" fmla="*/ 0 h 2601940"/>
              <a:gd name="connsiteX2" fmla="*/ 9168099 w 10324472"/>
              <a:gd name="connsiteY2" fmla="*/ 2443835 h 2601940"/>
              <a:gd name="connsiteX3" fmla="*/ 22101 w 10324472"/>
              <a:gd name="connsiteY3" fmla="*/ 2371463 h 2601940"/>
              <a:gd name="connsiteX0" fmla="*/ 454248 w 10756619"/>
              <a:gd name="connsiteY0" fmla="*/ 2371463 h 2635640"/>
              <a:gd name="connsiteX1" fmla="*/ 9623479 w 10756619"/>
              <a:gd name="connsiteY1" fmla="*/ 0 h 2635640"/>
              <a:gd name="connsiteX2" fmla="*/ 9600246 w 10756619"/>
              <a:gd name="connsiteY2" fmla="*/ 2443835 h 2635640"/>
              <a:gd name="connsiteX3" fmla="*/ 2243166 w 10756619"/>
              <a:gd name="connsiteY3" fmla="*/ 2466974 h 2635640"/>
              <a:gd name="connsiteX4" fmla="*/ 454248 w 10756619"/>
              <a:gd name="connsiteY4" fmla="*/ 2371463 h 2635640"/>
              <a:gd name="connsiteX0" fmla="*/ 1153431 w 11456764"/>
              <a:gd name="connsiteY0" fmla="*/ 2371463 h 2641277"/>
              <a:gd name="connsiteX1" fmla="*/ 10322662 w 11456764"/>
              <a:gd name="connsiteY1" fmla="*/ 0 h 2641277"/>
              <a:gd name="connsiteX2" fmla="*/ 10299429 w 11456764"/>
              <a:gd name="connsiteY2" fmla="*/ 2443835 h 2641277"/>
              <a:gd name="connsiteX3" fmla="*/ 1137944 w 11456764"/>
              <a:gd name="connsiteY3" fmla="*/ 2482461 h 2641277"/>
              <a:gd name="connsiteX4" fmla="*/ 1153431 w 11456764"/>
              <a:gd name="connsiteY4" fmla="*/ 2371463 h 2641277"/>
              <a:gd name="connsiteX0" fmla="*/ 15487 w 10318820"/>
              <a:gd name="connsiteY0" fmla="*/ 2371463 h 2641277"/>
              <a:gd name="connsiteX1" fmla="*/ 9184718 w 10318820"/>
              <a:gd name="connsiteY1" fmla="*/ 0 h 2641277"/>
              <a:gd name="connsiteX2" fmla="*/ 9161485 w 10318820"/>
              <a:gd name="connsiteY2" fmla="*/ 2443835 h 2641277"/>
              <a:gd name="connsiteX3" fmla="*/ 0 w 10318820"/>
              <a:gd name="connsiteY3" fmla="*/ 2482461 h 2641277"/>
              <a:gd name="connsiteX4" fmla="*/ 15487 w 10318820"/>
              <a:gd name="connsiteY4" fmla="*/ 2371463 h 2641277"/>
              <a:gd name="connsiteX0" fmla="*/ 15487 w 10318820"/>
              <a:gd name="connsiteY0" fmla="*/ 2371463 h 2641277"/>
              <a:gd name="connsiteX1" fmla="*/ 9184718 w 10318820"/>
              <a:gd name="connsiteY1" fmla="*/ 0 h 2641277"/>
              <a:gd name="connsiteX2" fmla="*/ 9161485 w 10318820"/>
              <a:gd name="connsiteY2" fmla="*/ 2443835 h 2641277"/>
              <a:gd name="connsiteX3" fmla="*/ 0 w 10318820"/>
              <a:gd name="connsiteY3" fmla="*/ 2482461 h 2641277"/>
              <a:gd name="connsiteX4" fmla="*/ 15487 w 10318820"/>
              <a:gd name="connsiteY4" fmla="*/ 2371463 h 2641277"/>
              <a:gd name="connsiteX0" fmla="*/ 15487 w 10318820"/>
              <a:gd name="connsiteY0" fmla="*/ 2371463 h 2641277"/>
              <a:gd name="connsiteX1" fmla="*/ 9184718 w 10318820"/>
              <a:gd name="connsiteY1" fmla="*/ 0 h 2641277"/>
              <a:gd name="connsiteX2" fmla="*/ 9161485 w 10318820"/>
              <a:gd name="connsiteY2" fmla="*/ 2443835 h 2641277"/>
              <a:gd name="connsiteX3" fmla="*/ 0 w 10318820"/>
              <a:gd name="connsiteY3" fmla="*/ 2482461 h 2641277"/>
              <a:gd name="connsiteX4" fmla="*/ 15487 w 10318820"/>
              <a:gd name="connsiteY4" fmla="*/ 2371463 h 2641277"/>
              <a:gd name="connsiteX0" fmla="*/ 15487 w 10318820"/>
              <a:gd name="connsiteY0" fmla="*/ 2371463 h 2641277"/>
              <a:gd name="connsiteX1" fmla="*/ 9184718 w 10318820"/>
              <a:gd name="connsiteY1" fmla="*/ 0 h 2641277"/>
              <a:gd name="connsiteX2" fmla="*/ 9161485 w 10318820"/>
              <a:gd name="connsiteY2" fmla="*/ 2443835 h 2641277"/>
              <a:gd name="connsiteX3" fmla="*/ 0 w 10318820"/>
              <a:gd name="connsiteY3" fmla="*/ 2482461 h 2641277"/>
              <a:gd name="connsiteX4" fmla="*/ 15487 w 10318820"/>
              <a:gd name="connsiteY4" fmla="*/ 2371463 h 2641277"/>
              <a:gd name="connsiteX0" fmla="*/ 15487 w 10318820"/>
              <a:gd name="connsiteY0" fmla="*/ 2371463 h 2482461"/>
              <a:gd name="connsiteX1" fmla="*/ 9184718 w 10318820"/>
              <a:gd name="connsiteY1" fmla="*/ 0 h 2482461"/>
              <a:gd name="connsiteX2" fmla="*/ 9161485 w 10318820"/>
              <a:gd name="connsiteY2" fmla="*/ 2443835 h 2482461"/>
              <a:gd name="connsiteX3" fmla="*/ 0 w 10318820"/>
              <a:gd name="connsiteY3" fmla="*/ 2482461 h 2482461"/>
              <a:gd name="connsiteX4" fmla="*/ 15487 w 10318820"/>
              <a:gd name="connsiteY4" fmla="*/ 2371463 h 2482461"/>
              <a:gd name="connsiteX0" fmla="*/ 15487 w 10252186"/>
              <a:gd name="connsiteY0" fmla="*/ 2371463 h 2482461"/>
              <a:gd name="connsiteX1" fmla="*/ 9184718 w 10252186"/>
              <a:gd name="connsiteY1" fmla="*/ 0 h 2482461"/>
              <a:gd name="connsiteX2" fmla="*/ 9022088 w 10252186"/>
              <a:gd name="connsiteY2" fmla="*/ 2242499 h 2482461"/>
              <a:gd name="connsiteX3" fmla="*/ 0 w 10252186"/>
              <a:gd name="connsiteY3" fmla="*/ 2482461 h 2482461"/>
              <a:gd name="connsiteX4" fmla="*/ 15487 w 10252186"/>
              <a:gd name="connsiteY4" fmla="*/ 2371463 h 2482461"/>
              <a:gd name="connsiteX0" fmla="*/ 15487 w 10311181"/>
              <a:gd name="connsiteY0" fmla="*/ 2371463 h 2482461"/>
              <a:gd name="connsiteX1" fmla="*/ 9184718 w 10311181"/>
              <a:gd name="connsiteY1" fmla="*/ 0 h 2482461"/>
              <a:gd name="connsiteX2" fmla="*/ 9145996 w 10311181"/>
              <a:gd name="connsiteY2" fmla="*/ 2443835 h 2482461"/>
              <a:gd name="connsiteX3" fmla="*/ 0 w 10311181"/>
              <a:gd name="connsiteY3" fmla="*/ 2482461 h 2482461"/>
              <a:gd name="connsiteX4" fmla="*/ 15487 w 10311181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45996 w 9184718"/>
              <a:gd name="connsiteY2" fmla="*/ 2443835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0 w 9215696"/>
              <a:gd name="connsiteY0" fmla="*/ 2371463 h 2482461"/>
              <a:gd name="connsiteX1" fmla="*/ 9215696 w 9215696"/>
              <a:gd name="connsiteY1" fmla="*/ 0 h 2482461"/>
              <a:gd name="connsiteX2" fmla="*/ 9207951 w 9215696"/>
              <a:gd name="connsiteY2" fmla="*/ 2459323 h 2482461"/>
              <a:gd name="connsiteX3" fmla="*/ 30978 w 9215696"/>
              <a:gd name="connsiteY3" fmla="*/ 2482461 h 2482461"/>
              <a:gd name="connsiteX4" fmla="*/ 0 w 9215696"/>
              <a:gd name="connsiteY4" fmla="*/ 2371463 h 2482461"/>
              <a:gd name="connsiteX0" fmla="*/ 0 w 9215696"/>
              <a:gd name="connsiteY0" fmla="*/ 2371463 h 2497949"/>
              <a:gd name="connsiteX1" fmla="*/ 9215696 w 9215696"/>
              <a:gd name="connsiteY1" fmla="*/ 0 h 2497949"/>
              <a:gd name="connsiteX2" fmla="*/ 9207951 w 9215696"/>
              <a:gd name="connsiteY2" fmla="*/ 2459323 h 2497949"/>
              <a:gd name="connsiteX3" fmla="*/ 2 w 9215696"/>
              <a:gd name="connsiteY3" fmla="*/ 2497949 h 2497949"/>
              <a:gd name="connsiteX4" fmla="*/ 0 w 9215696"/>
              <a:gd name="connsiteY4" fmla="*/ 2371463 h 2497949"/>
              <a:gd name="connsiteX0" fmla="*/ 0 w 9215696"/>
              <a:gd name="connsiteY0" fmla="*/ 2371463 h 2474718"/>
              <a:gd name="connsiteX1" fmla="*/ 9215696 w 9215696"/>
              <a:gd name="connsiteY1" fmla="*/ 0 h 2474718"/>
              <a:gd name="connsiteX2" fmla="*/ 9207951 w 9215696"/>
              <a:gd name="connsiteY2" fmla="*/ 2459323 h 2474718"/>
              <a:gd name="connsiteX3" fmla="*/ 30979 w 9215696"/>
              <a:gd name="connsiteY3" fmla="*/ 2474718 h 2474718"/>
              <a:gd name="connsiteX4" fmla="*/ 0 w 9215696"/>
              <a:gd name="connsiteY4" fmla="*/ 2371463 h 2474718"/>
              <a:gd name="connsiteX0" fmla="*/ 0 w 9208117"/>
              <a:gd name="connsiteY0" fmla="*/ 2371463 h 2474718"/>
              <a:gd name="connsiteX1" fmla="*/ 9184719 w 9208117"/>
              <a:gd name="connsiteY1" fmla="*/ 0 h 2474718"/>
              <a:gd name="connsiteX2" fmla="*/ 9207951 w 9208117"/>
              <a:gd name="connsiteY2" fmla="*/ 2459323 h 2474718"/>
              <a:gd name="connsiteX3" fmla="*/ 30979 w 9208117"/>
              <a:gd name="connsiteY3" fmla="*/ 2474718 h 2474718"/>
              <a:gd name="connsiteX4" fmla="*/ 0 w 9208117"/>
              <a:gd name="connsiteY4" fmla="*/ 2371463 h 2474718"/>
              <a:gd name="connsiteX0" fmla="*/ 0 w 9184719"/>
              <a:gd name="connsiteY0" fmla="*/ 2371463 h 2474718"/>
              <a:gd name="connsiteX1" fmla="*/ 9184719 w 9184719"/>
              <a:gd name="connsiteY1" fmla="*/ 0 h 2474718"/>
              <a:gd name="connsiteX2" fmla="*/ 9115020 w 9184719"/>
              <a:gd name="connsiteY2" fmla="*/ 2381886 h 2474718"/>
              <a:gd name="connsiteX3" fmla="*/ 30979 w 9184719"/>
              <a:gd name="connsiteY3" fmla="*/ 2474718 h 2474718"/>
              <a:gd name="connsiteX4" fmla="*/ 0 w 9184719"/>
              <a:gd name="connsiteY4" fmla="*/ 2371463 h 2474718"/>
              <a:gd name="connsiteX0" fmla="*/ 0 w 9184719"/>
              <a:gd name="connsiteY0" fmla="*/ 2371463 h 2474718"/>
              <a:gd name="connsiteX1" fmla="*/ 9184719 w 9184719"/>
              <a:gd name="connsiteY1" fmla="*/ 0 h 2474718"/>
              <a:gd name="connsiteX2" fmla="*/ 9169230 w 9184719"/>
              <a:gd name="connsiteY2" fmla="*/ 2451580 h 2474718"/>
              <a:gd name="connsiteX3" fmla="*/ 30979 w 9184719"/>
              <a:gd name="connsiteY3" fmla="*/ 2474718 h 2474718"/>
              <a:gd name="connsiteX4" fmla="*/ 0 w 9184719"/>
              <a:gd name="connsiteY4" fmla="*/ 2371463 h 2474718"/>
              <a:gd name="connsiteX0" fmla="*/ 0 w 9167786"/>
              <a:gd name="connsiteY0" fmla="*/ 2375696 h 2474718"/>
              <a:gd name="connsiteX1" fmla="*/ 9167786 w 9167786"/>
              <a:gd name="connsiteY1" fmla="*/ 0 h 2474718"/>
              <a:gd name="connsiteX2" fmla="*/ 9152297 w 9167786"/>
              <a:gd name="connsiteY2" fmla="*/ 2451580 h 2474718"/>
              <a:gd name="connsiteX3" fmla="*/ 14046 w 9167786"/>
              <a:gd name="connsiteY3" fmla="*/ 2474718 h 2474718"/>
              <a:gd name="connsiteX4" fmla="*/ 0 w 9167786"/>
              <a:gd name="connsiteY4" fmla="*/ 2375696 h 2474718"/>
              <a:gd name="connsiteX0" fmla="*/ 2887 w 9170673"/>
              <a:gd name="connsiteY0" fmla="*/ 2375696 h 2474718"/>
              <a:gd name="connsiteX1" fmla="*/ 9170673 w 9170673"/>
              <a:gd name="connsiteY1" fmla="*/ 0 h 2474718"/>
              <a:gd name="connsiteX2" fmla="*/ 9155184 w 9170673"/>
              <a:gd name="connsiteY2" fmla="*/ 2451580 h 2474718"/>
              <a:gd name="connsiteX3" fmla="*/ 0 w 9170673"/>
              <a:gd name="connsiteY3" fmla="*/ 2474718 h 2474718"/>
              <a:gd name="connsiteX4" fmla="*/ 2887 w 9170673"/>
              <a:gd name="connsiteY4" fmla="*/ 2375696 h 2474718"/>
              <a:gd name="connsiteX0" fmla="*/ 2887 w 9170673"/>
              <a:gd name="connsiteY0" fmla="*/ 2375696 h 2457785"/>
              <a:gd name="connsiteX1" fmla="*/ 9170673 w 9170673"/>
              <a:gd name="connsiteY1" fmla="*/ 0 h 2457785"/>
              <a:gd name="connsiteX2" fmla="*/ 9155184 w 9170673"/>
              <a:gd name="connsiteY2" fmla="*/ 2451580 h 2457785"/>
              <a:gd name="connsiteX3" fmla="*/ 0 w 9170673"/>
              <a:gd name="connsiteY3" fmla="*/ 2457785 h 2457785"/>
              <a:gd name="connsiteX4" fmla="*/ 2887 w 9170673"/>
              <a:gd name="connsiteY4" fmla="*/ 2375696 h 245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70673" h="2457785">
                <a:moveTo>
                  <a:pt x="2887" y="2375696"/>
                </a:moveTo>
                <a:cubicBezTo>
                  <a:pt x="23548" y="2372367"/>
                  <a:pt x="7344315" y="2502055"/>
                  <a:pt x="9170673" y="0"/>
                </a:cubicBezTo>
                <a:cubicBezTo>
                  <a:pt x="9168091" y="819774"/>
                  <a:pt x="9157766" y="1631806"/>
                  <a:pt x="9155184" y="2451580"/>
                </a:cubicBezTo>
                <a:lnTo>
                  <a:pt x="0" y="2457785"/>
                </a:lnTo>
                <a:cubicBezTo>
                  <a:pt x="-1" y="2415623"/>
                  <a:pt x="2888" y="2417858"/>
                  <a:pt x="2887" y="237569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201988" y="2707457"/>
            <a:ext cx="5484812" cy="1224439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63550" y="3118590"/>
            <a:ext cx="1293813" cy="752475"/>
          </a:xfrm>
        </p:spPr>
        <p:txBody>
          <a:bodyPr lIns="0" tIns="0" rIns="0" bIns="0">
            <a:normAutofit/>
          </a:bodyPr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201988" y="4282303"/>
            <a:ext cx="5484812" cy="577850"/>
          </a:xfrm>
        </p:spPr>
        <p:txBody>
          <a:bodyPr>
            <a:norm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19096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54763"/>
            <a:ext cx="9144000" cy="5032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457200"/>
            <a:ext cx="82296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65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6000" y="6354763"/>
            <a:ext cx="6400800" cy="50323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U.S. Department of Commerce | National Oceanic and Atmospheric Administration | NOAA Fisheries | Page </a:t>
            </a:r>
            <a:fld id="{E5359ADB-2F02-413A-B312-EA407C8976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0" name="Picture 7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6419850"/>
            <a:ext cx="16446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701" r:id="rId3"/>
    <p:sldLayoutId id="2147483702" r:id="rId4"/>
  </p:sldLayoutIdLst>
  <p:hf hdr="0"/>
  <p:txStyles>
    <p:titleStyle>
      <a:lvl1pPr algn="l" defTabSz="457200" rtl="0" fontAlgn="base">
        <a:spcBef>
          <a:spcPct val="0"/>
        </a:spcBef>
        <a:spcAft>
          <a:spcPct val="0"/>
        </a:spcAft>
        <a:defRPr sz="3600" b="1" kern="1200">
          <a:solidFill>
            <a:srgbClr val="FFFFFF"/>
          </a:solidFill>
          <a:latin typeface="+mj-lt"/>
          <a:ea typeface="Arial Narrow Bold" pitchFamily="34" charset="0"/>
          <a:cs typeface="Arial Narrow Bold"/>
        </a:defRPr>
      </a:lvl1pPr>
      <a:lvl2pPr algn="l" defTabSz="457200" rtl="0" fontAlgn="base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 Narrow" pitchFamily="34" charset="0"/>
          <a:ea typeface="Arial Narrow Bold" pitchFamily="34" charset="0"/>
          <a:cs typeface="Arial Narrow Bold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 Narrow" pitchFamily="34" charset="0"/>
          <a:ea typeface="Arial Narrow Bold" pitchFamily="34" charset="0"/>
          <a:cs typeface="Arial Narrow Bold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 Narrow" pitchFamily="34" charset="0"/>
          <a:ea typeface="Arial Narrow Bold" pitchFamily="34" charset="0"/>
          <a:cs typeface="Arial Narrow Bold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 Narrow" pitchFamily="34" charset="0"/>
          <a:ea typeface="Arial Narrow Bold" pitchFamily="34" charset="0"/>
          <a:cs typeface="Arial Narrow Bold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 Narrow" pitchFamily="34" charset="0"/>
          <a:ea typeface="Arial Narrow Bold" pitchFamily="34" charset="0"/>
          <a:cs typeface="Arial Narrow Bold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 Narrow" pitchFamily="34" charset="0"/>
          <a:ea typeface="Arial Narrow Bold" pitchFamily="34" charset="0"/>
          <a:cs typeface="Arial Narrow Bold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 Narrow" pitchFamily="34" charset="0"/>
          <a:ea typeface="Arial Narrow Bold" pitchFamily="34" charset="0"/>
          <a:cs typeface="Arial Narrow Bold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 Narrow" pitchFamily="34" charset="0"/>
          <a:ea typeface="Arial Narrow Bold" pitchFamily="34" charset="0"/>
          <a:cs typeface="Arial Narrow Bold" pitchFamily="34" charset="0"/>
        </a:defRPr>
      </a:lvl9pPr>
    </p:titleStyle>
    <p:bodyStyle>
      <a:lvl1pPr algn="r" defTabSz="457200" rtl="0" fontAlgn="base">
        <a:spcBef>
          <a:spcPct val="20000"/>
        </a:spcBef>
        <a:spcAft>
          <a:spcPct val="0"/>
        </a:spcAft>
        <a:buFont typeface="Arial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3201988" y="1141413"/>
            <a:ext cx="5484812" cy="139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201988" y="2632075"/>
            <a:ext cx="5484812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</p:txBody>
      </p:sp>
      <p:sp>
        <p:nvSpPr>
          <p:cNvPr id="7" name="Freeform 6"/>
          <p:cNvSpPr/>
          <p:nvPr userDrawn="1"/>
        </p:nvSpPr>
        <p:spPr>
          <a:xfrm>
            <a:off x="-9525" y="4416425"/>
            <a:ext cx="9170988" cy="2459038"/>
          </a:xfrm>
          <a:custGeom>
            <a:avLst/>
            <a:gdLst>
              <a:gd name="connsiteX0" fmla="*/ 0 w 10289745"/>
              <a:gd name="connsiteY0" fmla="*/ 2348314 h 2694297"/>
              <a:gd name="connsiteX1" fmla="*/ 9145997 w 10289745"/>
              <a:gd name="connsiteY1" fmla="*/ 81 h 2694297"/>
              <a:gd name="connsiteX2" fmla="*/ 9145997 w 10289745"/>
              <a:gd name="connsiteY2" fmla="*/ 2436173 h 2694297"/>
              <a:gd name="connsiteX3" fmla="*/ 0 w 10289745"/>
              <a:gd name="connsiteY3" fmla="*/ 2348314 h 2694297"/>
              <a:gd name="connsiteX0" fmla="*/ 0 w 10289745"/>
              <a:gd name="connsiteY0" fmla="*/ 2348233 h 2694216"/>
              <a:gd name="connsiteX1" fmla="*/ 9145997 w 10289745"/>
              <a:gd name="connsiteY1" fmla="*/ 0 h 2694216"/>
              <a:gd name="connsiteX2" fmla="*/ 9145997 w 10289745"/>
              <a:gd name="connsiteY2" fmla="*/ 2436092 h 2694216"/>
              <a:gd name="connsiteX3" fmla="*/ 0 w 10289745"/>
              <a:gd name="connsiteY3" fmla="*/ 2348233 h 2694216"/>
              <a:gd name="connsiteX0" fmla="*/ 0 w 10289745"/>
              <a:gd name="connsiteY0" fmla="*/ 2348233 h 2694216"/>
              <a:gd name="connsiteX1" fmla="*/ 9145997 w 10289745"/>
              <a:gd name="connsiteY1" fmla="*/ 0 h 2694216"/>
              <a:gd name="connsiteX2" fmla="*/ 9145997 w 10289745"/>
              <a:gd name="connsiteY2" fmla="*/ 2436092 h 2694216"/>
              <a:gd name="connsiteX3" fmla="*/ 0 w 10289745"/>
              <a:gd name="connsiteY3" fmla="*/ 2348233 h 2694216"/>
              <a:gd name="connsiteX0" fmla="*/ 2 w 10271923"/>
              <a:gd name="connsiteY0" fmla="*/ 1961048 h 2259210"/>
              <a:gd name="connsiteX1" fmla="*/ 9115022 w 10271923"/>
              <a:gd name="connsiteY1" fmla="*/ 0 h 2259210"/>
              <a:gd name="connsiteX2" fmla="*/ 9145999 w 10271923"/>
              <a:gd name="connsiteY2" fmla="*/ 2048907 h 2259210"/>
              <a:gd name="connsiteX3" fmla="*/ 2 w 10271923"/>
              <a:gd name="connsiteY3" fmla="*/ 1961048 h 2259210"/>
              <a:gd name="connsiteX0" fmla="*/ 2 w 10302372"/>
              <a:gd name="connsiteY0" fmla="*/ 2355976 h 2702917"/>
              <a:gd name="connsiteX1" fmla="*/ 9169232 w 10302372"/>
              <a:gd name="connsiteY1" fmla="*/ 0 h 2702917"/>
              <a:gd name="connsiteX2" fmla="*/ 9145999 w 10302372"/>
              <a:gd name="connsiteY2" fmla="*/ 2443835 h 2702917"/>
              <a:gd name="connsiteX3" fmla="*/ 2 w 10302372"/>
              <a:gd name="connsiteY3" fmla="*/ 2355976 h 2702917"/>
              <a:gd name="connsiteX0" fmla="*/ 2 w 10302372"/>
              <a:gd name="connsiteY0" fmla="*/ 2355976 h 2702917"/>
              <a:gd name="connsiteX1" fmla="*/ 9169232 w 10302372"/>
              <a:gd name="connsiteY1" fmla="*/ 0 h 2702917"/>
              <a:gd name="connsiteX2" fmla="*/ 9145999 w 10302372"/>
              <a:gd name="connsiteY2" fmla="*/ 2443835 h 2702917"/>
              <a:gd name="connsiteX3" fmla="*/ 2 w 10302372"/>
              <a:gd name="connsiteY3" fmla="*/ 2355976 h 2702917"/>
              <a:gd name="connsiteX0" fmla="*/ 2 w 10302372"/>
              <a:gd name="connsiteY0" fmla="*/ 2355976 h 2702917"/>
              <a:gd name="connsiteX1" fmla="*/ 9169232 w 10302372"/>
              <a:gd name="connsiteY1" fmla="*/ 0 h 2702917"/>
              <a:gd name="connsiteX2" fmla="*/ 9145999 w 10302372"/>
              <a:gd name="connsiteY2" fmla="*/ 2443835 h 2702917"/>
              <a:gd name="connsiteX3" fmla="*/ 2 w 10302372"/>
              <a:gd name="connsiteY3" fmla="*/ 2355976 h 2702917"/>
              <a:gd name="connsiteX0" fmla="*/ 1 w 10359948"/>
              <a:gd name="connsiteY0" fmla="*/ 2534080 h 2803153"/>
              <a:gd name="connsiteX1" fmla="*/ 9223441 w 10359948"/>
              <a:gd name="connsiteY1" fmla="*/ 0 h 2803153"/>
              <a:gd name="connsiteX2" fmla="*/ 9200208 w 10359948"/>
              <a:gd name="connsiteY2" fmla="*/ 2443835 h 2803153"/>
              <a:gd name="connsiteX3" fmla="*/ 1 w 10359948"/>
              <a:gd name="connsiteY3" fmla="*/ 2534080 h 2803153"/>
              <a:gd name="connsiteX0" fmla="*/ 2 w 10302373"/>
              <a:gd name="connsiteY0" fmla="*/ 2371463 h 2710654"/>
              <a:gd name="connsiteX1" fmla="*/ 9169233 w 10302373"/>
              <a:gd name="connsiteY1" fmla="*/ 0 h 2710654"/>
              <a:gd name="connsiteX2" fmla="*/ 9146000 w 10302373"/>
              <a:gd name="connsiteY2" fmla="*/ 2443835 h 2710654"/>
              <a:gd name="connsiteX3" fmla="*/ 2 w 10302373"/>
              <a:gd name="connsiteY3" fmla="*/ 2371463 h 2710654"/>
              <a:gd name="connsiteX0" fmla="*/ 22101 w 10324472"/>
              <a:gd name="connsiteY0" fmla="*/ 2371463 h 2601940"/>
              <a:gd name="connsiteX1" fmla="*/ 9191332 w 10324472"/>
              <a:gd name="connsiteY1" fmla="*/ 0 h 2601940"/>
              <a:gd name="connsiteX2" fmla="*/ 9168099 w 10324472"/>
              <a:gd name="connsiteY2" fmla="*/ 2443835 h 2601940"/>
              <a:gd name="connsiteX3" fmla="*/ 22101 w 10324472"/>
              <a:gd name="connsiteY3" fmla="*/ 2371463 h 2601940"/>
              <a:gd name="connsiteX0" fmla="*/ 454248 w 10756619"/>
              <a:gd name="connsiteY0" fmla="*/ 2371463 h 2635640"/>
              <a:gd name="connsiteX1" fmla="*/ 9623479 w 10756619"/>
              <a:gd name="connsiteY1" fmla="*/ 0 h 2635640"/>
              <a:gd name="connsiteX2" fmla="*/ 9600246 w 10756619"/>
              <a:gd name="connsiteY2" fmla="*/ 2443835 h 2635640"/>
              <a:gd name="connsiteX3" fmla="*/ 2243166 w 10756619"/>
              <a:gd name="connsiteY3" fmla="*/ 2466974 h 2635640"/>
              <a:gd name="connsiteX4" fmla="*/ 454248 w 10756619"/>
              <a:gd name="connsiteY4" fmla="*/ 2371463 h 2635640"/>
              <a:gd name="connsiteX0" fmla="*/ 1153431 w 11456764"/>
              <a:gd name="connsiteY0" fmla="*/ 2371463 h 2641277"/>
              <a:gd name="connsiteX1" fmla="*/ 10322662 w 11456764"/>
              <a:gd name="connsiteY1" fmla="*/ 0 h 2641277"/>
              <a:gd name="connsiteX2" fmla="*/ 10299429 w 11456764"/>
              <a:gd name="connsiteY2" fmla="*/ 2443835 h 2641277"/>
              <a:gd name="connsiteX3" fmla="*/ 1137944 w 11456764"/>
              <a:gd name="connsiteY3" fmla="*/ 2482461 h 2641277"/>
              <a:gd name="connsiteX4" fmla="*/ 1153431 w 11456764"/>
              <a:gd name="connsiteY4" fmla="*/ 2371463 h 2641277"/>
              <a:gd name="connsiteX0" fmla="*/ 15487 w 10318820"/>
              <a:gd name="connsiteY0" fmla="*/ 2371463 h 2641277"/>
              <a:gd name="connsiteX1" fmla="*/ 9184718 w 10318820"/>
              <a:gd name="connsiteY1" fmla="*/ 0 h 2641277"/>
              <a:gd name="connsiteX2" fmla="*/ 9161485 w 10318820"/>
              <a:gd name="connsiteY2" fmla="*/ 2443835 h 2641277"/>
              <a:gd name="connsiteX3" fmla="*/ 0 w 10318820"/>
              <a:gd name="connsiteY3" fmla="*/ 2482461 h 2641277"/>
              <a:gd name="connsiteX4" fmla="*/ 15487 w 10318820"/>
              <a:gd name="connsiteY4" fmla="*/ 2371463 h 2641277"/>
              <a:gd name="connsiteX0" fmla="*/ 15487 w 10318820"/>
              <a:gd name="connsiteY0" fmla="*/ 2371463 h 2641277"/>
              <a:gd name="connsiteX1" fmla="*/ 9184718 w 10318820"/>
              <a:gd name="connsiteY1" fmla="*/ 0 h 2641277"/>
              <a:gd name="connsiteX2" fmla="*/ 9161485 w 10318820"/>
              <a:gd name="connsiteY2" fmla="*/ 2443835 h 2641277"/>
              <a:gd name="connsiteX3" fmla="*/ 0 w 10318820"/>
              <a:gd name="connsiteY3" fmla="*/ 2482461 h 2641277"/>
              <a:gd name="connsiteX4" fmla="*/ 15487 w 10318820"/>
              <a:gd name="connsiteY4" fmla="*/ 2371463 h 2641277"/>
              <a:gd name="connsiteX0" fmla="*/ 15487 w 10318820"/>
              <a:gd name="connsiteY0" fmla="*/ 2371463 h 2641277"/>
              <a:gd name="connsiteX1" fmla="*/ 9184718 w 10318820"/>
              <a:gd name="connsiteY1" fmla="*/ 0 h 2641277"/>
              <a:gd name="connsiteX2" fmla="*/ 9161485 w 10318820"/>
              <a:gd name="connsiteY2" fmla="*/ 2443835 h 2641277"/>
              <a:gd name="connsiteX3" fmla="*/ 0 w 10318820"/>
              <a:gd name="connsiteY3" fmla="*/ 2482461 h 2641277"/>
              <a:gd name="connsiteX4" fmla="*/ 15487 w 10318820"/>
              <a:gd name="connsiteY4" fmla="*/ 2371463 h 2641277"/>
              <a:gd name="connsiteX0" fmla="*/ 15487 w 10318820"/>
              <a:gd name="connsiteY0" fmla="*/ 2371463 h 2641277"/>
              <a:gd name="connsiteX1" fmla="*/ 9184718 w 10318820"/>
              <a:gd name="connsiteY1" fmla="*/ 0 h 2641277"/>
              <a:gd name="connsiteX2" fmla="*/ 9161485 w 10318820"/>
              <a:gd name="connsiteY2" fmla="*/ 2443835 h 2641277"/>
              <a:gd name="connsiteX3" fmla="*/ 0 w 10318820"/>
              <a:gd name="connsiteY3" fmla="*/ 2482461 h 2641277"/>
              <a:gd name="connsiteX4" fmla="*/ 15487 w 10318820"/>
              <a:gd name="connsiteY4" fmla="*/ 2371463 h 2641277"/>
              <a:gd name="connsiteX0" fmla="*/ 15487 w 10318820"/>
              <a:gd name="connsiteY0" fmla="*/ 2371463 h 2482461"/>
              <a:gd name="connsiteX1" fmla="*/ 9184718 w 10318820"/>
              <a:gd name="connsiteY1" fmla="*/ 0 h 2482461"/>
              <a:gd name="connsiteX2" fmla="*/ 9161485 w 10318820"/>
              <a:gd name="connsiteY2" fmla="*/ 2443835 h 2482461"/>
              <a:gd name="connsiteX3" fmla="*/ 0 w 10318820"/>
              <a:gd name="connsiteY3" fmla="*/ 2482461 h 2482461"/>
              <a:gd name="connsiteX4" fmla="*/ 15487 w 10318820"/>
              <a:gd name="connsiteY4" fmla="*/ 2371463 h 2482461"/>
              <a:gd name="connsiteX0" fmla="*/ 15487 w 10252186"/>
              <a:gd name="connsiteY0" fmla="*/ 2371463 h 2482461"/>
              <a:gd name="connsiteX1" fmla="*/ 9184718 w 10252186"/>
              <a:gd name="connsiteY1" fmla="*/ 0 h 2482461"/>
              <a:gd name="connsiteX2" fmla="*/ 9022088 w 10252186"/>
              <a:gd name="connsiteY2" fmla="*/ 2242499 h 2482461"/>
              <a:gd name="connsiteX3" fmla="*/ 0 w 10252186"/>
              <a:gd name="connsiteY3" fmla="*/ 2482461 h 2482461"/>
              <a:gd name="connsiteX4" fmla="*/ 15487 w 10252186"/>
              <a:gd name="connsiteY4" fmla="*/ 2371463 h 2482461"/>
              <a:gd name="connsiteX0" fmla="*/ 15487 w 10311181"/>
              <a:gd name="connsiteY0" fmla="*/ 2371463 h 2482461"/>
              <a:gd name="connsiteX1" fmla="*/ 9184718 w 10311181"/>
              <a:gd name="connsiteY1" fmla="*/ 0 h 2482461"/>
              <a:gd name="connsiteX2" fmla="*/ 9145996 w 10311181"/>
              <a:gd name="connsiteY2" fmla="*/ 2443835 h 2482461"/>
              <a:gd name="connsiteX3" fmla="*/ 0 w 10311181"/>
              <a:gd name="connsiteY3" fmla="*/ 2482461 h 2482461"/>
              <a:gd name="connsiteX4" fmla="*/ 15487 w 10311181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45996 w 9184718"/>
              <a:gd name="connsiteY2" fmla="*/ 2443835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0 w 9215696"/>
              <a:gd name="connsiteY0" fmla="*/ 2371463 h 2482461"/>
              <a:gd name="connsiteX1" fmla="*/ 9215696 w 9215696"/>
              <a:gd name="connsiteY1" fmla="*/ 0 h 2482461"/>
              <a:gd name="connsiteX2" fmla="*/ 9207951 w 9215696"/>
              <a:gd name="connsiteY2" fmla="*/ 2459323 h 2482461"/>
              <a:gd name="connsiteX3" fmla="*/ 30978 w 9215696"/>
              <a:gd name="connsiteY3" fmla="*/ 2482461 h 2482461"/>
              <a:gd name="connsiteX4" fmla="*/ 0 w 9215696"/>
              <a:gd name="connsiteY4" fmla="*/ 2371463 h 2482461"/>
              <a:gd name="connsiteX0" fmla="*/ 0 w 9215696"/>
              <a:gd name="connsiteY0" fmla="*/ 2371463 h 2497949"/>
              <a:gd name="connsiteX1" fmla="*/ 9215696 w 9215696"/>
              <a:gd name="connsiteY1" fmla="*/ 0 h 2497949"/>
              <a:gd name="connsiteX2" fmla="*/ 9207951 w 9215696"/>
              <a:gd name="connsiteY2" fmla="*/ 2459323 h 2497949"/>
              <a:gd name="connsiteX3" fmla="*/ 2 w 9215696"/>
              <a:gd name="connsiteY3" fmla="*/ 2497949 h 2497949"/>
              <a:gd name="connsiteX4" fmla="*/ 0 w 9215696"/>
              <a:gd name="connsiteY4" fmla="*/ 2371463 h 2497949"/>
              <a:gd name="connsiteX0" fmla="*/ 0 w 9215696"/>
              <a:gd name="connsiteY0" fmla="*/ 2371463 h 2474718"/>
              <a:gd name="connsiteX1" fmla="*/ 9215696 w 9215696"/>
              <a:gd name="connsiteY1" fmla="*/ 0 h 2474718"/>
              <a:gd name="connsiteX2" fmla="*/ 9207951 w 9215696"/>
              <a:gd name="connsiteY2" fmla="*/ 2459323 h 2474718"/>
              <a:gd name="connsiteX3" fmla="*/ 30979 w 9215696"/>
              <a:gd name="connsiteY3" fmla="*/ 2474718 h 2474718"/>
              <a:gd name="connsiteX4" fmla="*/ 0 w 9215696"/>
              <a:gd name="connsiteY4" fmla="*/ 2371463 h 2474718"/>
              <a:gd name="connsiteX0" fmla="*/ 0 w 9208117"/>
              <a:gd name="connsiteY0" fmla="*/ 2371463 h 2474718"/>
              <a:gd name="connsiteX1" fmla="*/ 9184719 w 9208117"/>
              <a:gd name="connsiteY1" fmla="*/ 0 h 2474718"/>
              <a:gd name="connsiteX2" fmla="*/ 9207951 w 9208117"/>
              <a:gd name="connsiteY2" fmla="*/ 2459323 h 2474718"/>
              <a:gd name="connsiteX3" fmla="*/ 30979 w 9208117"/>
              <a:gd name="connsiteY3" fmla="*/ 2474718 h 2474718"/>
              <a:gd name="connsiteX4" fmla="*/ 0 w 9208117"/>
              <a:gd name="connsiteY4" fmla="*/ 2371463 h 2474718"/>
              <a:gd name="connsiteX0" fmla="*/ 0 w 9184719"/>
              <a:gd name="connsiteY0" fmla="*/ 2371463 h 2474718"/>
              <a:gd name="connsiteX1" fmla="*/ 9184719 w 9184719"/>
              <a:gd name="connsiteY1" fmla="*/ 0 h 2474718"/>
              <a:gd name="connsiteX2" fmla="*/ 9115020 w 9184719"/>
              <a:gd name="connsiteY2" fmla="*/ 2381886 h 2474718"/>
              <a:gd name="connsiteX3" fmla="*/ 30979 w 9184719"/>
              <a:gd name="connsiteY3" fmla="*/ 2474718 h 2474718"/>
              <a:gd name="connsiteX4" fmla="*/ 0 w 9184719"/>
              <a:gd name="connsiteY4" fmla="*/ 2371463 h 2474718"/>
              <a:gd name="connsiteX0" fmla="*/ 0 w 9184719"/>
              <a:gd name="connsiteY0" fmla="*/ 2371463 h 2474718"/>
              <a:gd name="connsiteX1" fmla="*/ 9184719 w 9184719"/>
              <a:gd name="connsiteY1" fmla="*/ 0 h 2474718"/>
              <a:gd name="connsiteX2" fmla="*/ 9169230 w 9184719"/>
              <a:gd name="connsiteY2" fmla="*/ 2451580 h 2474718"/>
              <a:gd name="connsiteX3" fmla="*/ 30979 w 9184719"/>
              <a:gd name="connsiteY3" fmla="*/ 2474718 h 2474718"/>
              <a:gd name="connsiteX4" fmla="*/ 0 w 9184719"/>
              <a:gd name="connsiteY4" fmla="*/ 2371463 h 2474718"/>
              <a:gd name="connsiteX0" fmla="*/ 0 w 9167786"/>
              <a:gd name="connsiteY0" fmla="*/ 2375696 h 2474718"/>
              <a:gd name="connsiteX1" fmla="*/ 9167786 w 9167786"/>
              <a:gd name="connsiteY1" fmla="*/ 0 h 2474718"/>
              <a:gd name="connsiteX2" fmla="*/ 9152297 w 9167786"/>
              <a:gd name="connsiteY2" fmla="*/ 2451580 h 2474718"/>
              <a:gd name="connsiteX3" fmla="*/ 14046 w 9167786"/>
              <a:gd name="connsiteY3" fmla="*/ 2474718 h 2474718"/>
              <a:gd name="connsiteX4" fmla="*/ 0 w 9167786"/>
              <a:gd name="connsiteY4" fmla="*/ 2375696 h 2474718"/>
              <a:gd name="connsiteX0" fmla="*/ 2887 w 9170673"/>
              <a:gd name="connsiteY0" fmla="*/ 2375696 h 2474718"/>
              <a:gd name="connsiteX1" fmla="*/ 9170673 w 9170673"/>
              <a:gd name="connsiteY1" fmla="*/ 0 h 2474718"/>
              <a:gd name="connsiteX2" fmla="*/ 9155184 w 9170673"/>
              <a:gd name="connsiteY2" fmla="*/ 2451580 h 2474718"/>
              <a:gd name="connsiteX3" fmla="*/ 0 w 9170673"/>
              <a:gd name="connsiteY3" fmla="*/ 2474718 h 2474718"/>
              <a:gd name="connsiteX4" fmla="*/ 2887 w 9170673"/>
              <a:gd name="connsiteY4" fmla="*/ 2375696 h 2474718"/>
              <a:gd name="connsiteX0" fmla="*/ 2887 w 9170673"/>
              <a:gd name="connsiteY0" fmla="*/ 2375696 h 2457785"/>
              <a:gd name="connsiteX1" fmla="*/ 9170673 w 9170673"/>
              <a:gd name="connsiteY1" fmla="*/ 0 h 2457785"/>
              <a:gd name="connsiteX2" fmla="*/ 9155184 w 9170673"/>
              <a:gd name="connsiteY2" fmla="*/ 2451580 h 2457785"/>
              <a:gd name="connsiteX3" fmla="*/ 0 w 9170673"/>
              <a:gd name="connsiteY3" fmla="*/ 2457785 h 2457785"/>
              <a:gd name="connsiteX4" fmla="*/ 2887 w 9170673"/>
              <a:gd name="connsiteY4" fmla="*/ 2375696 h 245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70673" h="2457785">
                <a:moveTo>
                  <a:pt x="2887" y="2375696"/>
                </a:moveTo>
                <a:cubicBezTo>
                  <a:pt x="23548" y="2372367"/>
                  <a:pt x="7344315" y="2502055"/>
                  <a:pt x="9170673" y="0"/>
                </a:cubicBezTo>
                <a:cubicBezTo>
                  <a:pt x="9168091" y="819774"/>
                  <a:pt x="9157766" y="1631806"/>
                  <a:pt x="9155184" y="2451580"/>
                </a:cubicBezTo>
                <a:lnTo>
                  <a:pt x="0" y="2457785"/>
                </a:lnTo>
                <a:cubicBezTo>
                  <a:pt x="-1" y="2415623"/>
                  <a:pt x="2888" y="2417858"/>
                  <a:pt x="2887" y="237569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6" r:id="rId2"/>
    <p:sldLayoutId id="2147483700" r:id="rId3"/>
  </p:sldLayoutIdLst>
  <p:hf hdr="0"/>
  <p:txStyles>
    <p:titleStyle>
      <a:lvl1pPr algn="r" defTabSz="457200" rtl="0" fontAlgn="base">
        <a:lnSpc>
          <a:spcPct val="80000"/>
        </a:lnSpc>
        <a:spcBef>
          <a:spcPct val="0"/>
        </a:spcBef>
        <a:spcAft>
          <a:spcPct val="0"/>
        </a:spcAft>
        <a:defRPr sz="4400" b="1" kern="1200">
          <a:solidFill>
            <a:schemeClr val="accent1"/>
          </a:solidFill>
          <a:latin typeface="+mj-lt"/>
          <a:ea typeface="Arial Narrow Bold" pitchFamily="34" charset="0"/>
          <a:cs typeface="Arial Narrow Bold"/>
        </a:defRPr>
      </a:lvl1pPr>
      <a:lvl2pPr algn="r" defTabSz="457200" rtl="0" fontAlgn="base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Narrow" pitchFamily="34" charset="0"/>
          <a:ea typeface="Arial Narrow Bold" pitchFamily="34" charset="0"/>
          <a:cs typeface="Arial Narrow Bold" pitchFamily="34" charset="0"/>
        </a:defRPr>
      </a:lvl2pPr>
      <a:lvl3pPr algn="r" defTabSz="457200" rtl="0" fontAlgn="base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Narrow" pitchFamily="34" charset="0"/>
          <a:ea typeface="Arial Narrow Bold" pitchFamily="34" charset="0"/>
          <a:cs typeface="Arial Narrow Bold" pitchFamily="34" charset="0"/>
        </a:defRPr>
      </a:lvl3pPr>
      <a:lvl4pPr algn="r" defTabSz="457200" rtl="0" fontAlgn="base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Narrow" pitchFamily="34" charset="0"/>
          <a:ea typeface="Arial Narrow Bold" pitchFamily="34" charset="0"/>
          <a:cs typeface="Arial Narrow Bold" pitchFamily="34" charset="0"/>
        </a:defRPr>
      </a:lvl4pPr>
      <a:lvl5pPr algn="r" defTabSz="457200" rtl="0" fontAlgn="base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Narrow" pitchFamily="34" charset="0"/>
          <a:ea typeface="Arial Narrow Bold" pitchFamily="34" charset="0"/>
          <a:cs typeface="Arial Narrow Bold" pitchFamily="34" charset="0"/>
        </a:defRPr>
      </a:lvl5pPr>
      <a:lvl6pPr marL="457200" algn="r" defTabSz="457200" rtl="0" fontAlgn="base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Narrow" pitchFamily="34" charset="0"/>
          <a:ea typeface="Arial Narrow Bold" pitchFamily="34" charset="0"/>
          <a:cs typeface="Arial Narrow Bold" pitchFamily="34" charset="0"/>
        </a:defRPr>
      </a:lvl6pPr>
      <a:lvl7pPr marL="914400" algn="r" defTabSz="457200" rtl="0" fontAlgn="base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Narrow" pitchFamily="34" charset="0"/>
          <a:ea typeface="Arial Narrow Bold" pitchFamily="34" charset="0"/>
          <a:cs typeface="Arial Narrow Bold" pitchFamily="34" charset="0"/>
        </a:defRPr>
      </a:lvl7pPr>
      <a:lvl8pPr marL="1371600" algn="r" defTabSz="457200" rtl="0" fontAlgn="base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Narrow" pitchFamily="34" charset="0"/>
          <a:ea typeface="Arial Narrow Bold" pitchFamily="34" charset="0"/>
          <a:cs typeface="Arial Narrow Bold" pitchFamily="34" charset="0"/>
        </a:defRPr>
      </a:lvl8pPr>
      <a:lvl9pPr marL="1828800" algn="r" defTabSz="457200" rtl="0" fontAlgn="base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Narrow" pitchFamily="34" charset="0"/>
          <a:ea typeface="Arial Narrow Bold" pitchFamily="34" charset="0"/>
          <a:cs typeface="Arial Narrow Bold" pitchFamily="34" charset="0"/>
        </a:defRPr>
      </a:lvl9pPr>
    </p:titleStyle>
    <p:bodyStyle>
      <a:lvl1pPr algn="r" defTabSz="457200" rtl="0" fontAlgn="base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2193925" y="1141413"/>
            <a:ext cx="6492875" cy="1398587"/>
          </a:xfrm>
        </p:spPr>
        <p:txBody>
          <a:bodyPr/>
          <a:lstStyle/>
          <a:p>
            <a:r>
              <a:rPr lang="en-US" altLang="en-US" sz="3600" dirty="0" smtClean="0">
                <a:cs typeface="Arial Narrow Bold" pitchFamily="34" charset="0"/>
              </a:rPr>
              <a:t>Stock assessment using the software “Stock Synthesis”</a:t>
            </a:r>
            <a:br>
              <a:rPr lang="en-US" altLang="en-US" sz="3600" dirty="0" smtClean="0">
                <a:cs typeface="Arial Narrow Bold" pitchFamily="34" charset="0"/>
              </a:rPr>
            </a:br>
            <a:r>
              <a:rPr lang="en-US" altLang="en-US" sz="3600" dirty="0" smtClean="0">
                <a:cs typeface="Arial Narrow Bold" pitchFamily="34" charset="0"/>
              </a:rPr>
              <a:t> </a:t>
            </a:r>
          </a:p>
        </p:txBody>
      </p:sp>
      <p:sp>
        <p:nvSpPr>
          <p:cNvPr id="1024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63550" y="3117850"/>
            <a:ext cx="1293813" cy="752475"/>
          </a:xfrm>
        </p:spPr>
        <p:txBody>
          <a:bodyPr/>
          <a:lstStyle/>
          <a:p>
            <a:r>
              <a:rPr lang="en-US" altLang="en-US" dirty="0" smtClean="0"/>
              <a:t>NWFSC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/>
          </p:cNvSpPr>
          <p:nvPr>
            <p:ph type="body" idx="4294967295"/>
          </p:nvPr>
        </p:nvSpPr>
        <p:spPr>
          <a:xfrm>
            <a:off x="0" y="1206500"/>
            <a:ext cx="9144000" cy="4525963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sz="3200" dirty="0" smtClean="0">
                <a:solidFill>
                  <a:schemeClr val="tx1"/>
                </a:solidFill>
              </a:rPr>
              <a:t>Natural variation (time-specific variation)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sz="3200" dirty="0" smtClean="0">
                <a:solidFill>
                  <a:schemeClr val="tx1"/>
                </a:solidFill>
              </a:rPr>
              <a:t>Recruitment variability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sz="3200" dirty="0" smtClean="0">
                <a:solidFill>
                  <a:schemeClr val="tx1"/>
                </a:solidFill>
              </a:rPr>
              <a:t>Natural mortality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sz="3200" dirty="0" smtClean="0">
                <a:solidFill>
                  <a:schemeClr val="tx1"/>
                </a:solidFill>
              </a:rPr>
              <a:t>Selectivity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sz="3200" dirty="0" smtClean="0">
                <a:solidFill>
                  <a:schemeClr val="tx1"/>
                </a:solidFill>
              </a:rPr>
              <a:t>Growth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en-US" sz="3200" dirty="0" smtClean="0">
              <a:solidFill>
                <a:schemeClr val="tx1"/>
              </a:solidFill>
            </a:endParaRP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457200" y="241300"/>
            <a:ext cx="822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914400">
              <a:spcBef>
                <a:spcPct val="50000"/>
              </a:spcBef>
            </a:pPr>
            <a:endParaRPr lang="en-US" altLang="en-US"/>
          </a:p>
        </p:txBody>
      </p:sp>
      <p:sp>
        <p:nvSpPr>
          <p:cNvPr id="34821" name="Rectangle 5"/>
          <p:cNvSpPr>
            <a:spLocks/>
          </p:cNvSpPr>
          <p:nvPr/>
        </p:nvSpPr>
        <p:spPr bwMode="auto">
          <a:xfrm>
            <a:off x="0" y="0"/>
            <a:ext cx="91440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1pPr>
            <a:lvl2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2pPr>
            <a:lvl3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3pPr>
            <a:lvl4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4pPr>
            <a:lvl5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5pPr>
            <a:lvl6pPr marL="457200" defTabSz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6pPr>
            <a:lvl7pPr marL="914400" defTabSz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7pPr>
            <a:lvl8pPr marL="1371600" defTabSz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8pPr>
            <a:lvl9pPr marL="1828800" defTabSz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9pPr>
          </a:lstStyle>
          <a:p>
            <a:r>
              <a:rPr lang="en-US" altLang="en-US" sz="4000" dirty="0" smtClean="0">
                <a:solidFill>
                  <a:srgbClr val="1E5C90"/>
                </a:solidFill>
              </a:rPr>
              <a:t>Process error</a:t>
            </a:r>
            <a:endParaRPr lang="en-US" altLang="en-US" sz="4000" dirty="0">
              <a:solidFill>
                <a:srgbClr val="1E5C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4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/>
          </p:cNvSpPr>
          <p:nvPr>
            <p:ph type="body" idx="4294967295"/>
          </p:nvPr>
        </p:nvSpPr>
        <p:spPr>
          <a:xfrm>
            <a:off x="0" y="1206500"/>
            <a:ext cx="9144000" cy="4525963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sz="3200" dirty="0" smtClean="0">
                <a:solidFill>
                  <a:schemeClr val="tx1"/>
                </a:solidFill>
              </a:rPr>
              <a:t>All </a:t>
            </a:r>
            <a:r>
              <a:rPr lang="en-US" altLang="en-US" sz="3200" dirty="0">
                <a:solidFill>
                  <a:schemeClr val="tx1"/>
                </a:solidFill>
              </a:rPr>
              <a:t>models are </a:t>
            </a:r>
            <a:r>
              <a:rPr lang="en-US" altLang="en-US" sz="3200" dirty="0" smtClean="0">
                <a:solidFill>
                  <a:schemeClr val="tx1"/>
                </a:solidFill>
              </a:rPr>
              <a:t>simplifications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sz="3200" dirty="0" smtClean="0">
                <a:solidFill>
                  <a:schemeClr val="tx1"/>
                </a:solidFill>
              </a:rPr>
              <a:t>We may not fully understand the dynamics of the system</a:t>
            </a:r>
            <a:endParaRPr lang="en-US" altLang="en-US" sz="320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</a:rPr>
              <a:t>There may be important differences between the model and </a:t>
            </a:r>
            <a:r>
              <a:rPr lang="en-US" altLang="en-US" sz="3200" dirty="0" smtClean="0">
                <a:solidFill>
                  <a:schemeClr val="tx1"/>
                </a:solidFill>
              </a:rPr>
              <a:t>reality</a:t>
            </a:r>
            <a:endParaRPr lang="en-US" altLang="en-US" sz="320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</a:rPr>
              <a:t>It is usually not considered in the stock </a:t>
            </a:r>
            <a:r>
              <a:rPr lang="en-US" altLang="en-US" sz="3200" dirty="0" smtClean="0">
                <a:solidFill>
                  <a:schemeClr val="tx1"/>
                </a:solidFill>
              </a:rPr>
              <a:t>assessment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solidFill>
                  <a:schemeClr val="tx1"/>
                </a:solidFill>
              </a:rPr>
              <a:t>Absorbed </a:t>
            </a:r>
            <a:r>
              <a:rPr lang="en-US" altLang="en-US" sz="2800" dirty="0">
                <a:solidFill>
                  <a:schemeClr val="tx1"/>
                </a:solidFill>
              </a:rPr>
              <a:t>into the process </a:t>
            </a:r>
            <a:r>
              <a:rPr lang="en-US" altLang="en-US" sz="2800" dirty="0" smtClean="0">
                <a:solidFill>
                  <a:schemeClr val="tx1"/>
                </a:solidFill>
              </a:rPr>
              <a:t>and observation error.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457200" y="241300"/>
            <a:ext cx="822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914400">
              <a:spcBef>
                <a:spcPct val="50000"/>
              </a:spcBef>
            </a:pPr>
            <a:endParaRPr lang="en-US" altLang="en-US"/>
          </a:p>
        </p:txBody>
      </p:sp>
      <p:sp>
        <p:nvSpPr>
          <p:cNvPr id="34821" name="Rectangle 5"/>
          <p:cNvSpPr>
            <a:spLocks/>
          </p:cNvSpPr>
          <p:nvPr/>
        </p:nvSpPr>
        <p:spPr bwMode="auto">
          <a:xfrm>
            <a:off x="0" y="0"/>
            <a:ext cx="91440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1pPr>
            <a:lvl2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2pPr>
            <a:lvl3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3pPr>
            <a:lvl4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4pPr>
            <a:lvl5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5pPr>
            <a:lvl6pPr marL="457200" defTabSz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6pPr>
            <a:lvl7pPr marL="914400" defTabSz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7pPr>
            <a:lvl8pPr marL="1371600" defTabSz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8pPr>
            <a:lvl9pPr marL="1828800" defTabSz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9pPr>
          </a:lstStyle>
          <a:p>
            <a:r>
              <a:rPr lang="en-US" altLang="en-US" sz="4000" dirty="0" smtClean="0">
                <a:solidFill>
                  <a:srgbClr val="1E5C90"/>
                </a:solidFill>
              </a:rPr>
              <a:t>Model error</a:t>
            </a:r>
            <a:endParaRPr lang="en-US" altLang="en-US" sz="4000" dirty="0">
              <a:solidFill>
                <a:srgbClr val="1E5C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77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/>
          </p:cNvSpPr>
          <p:nvPr>
            <p:ph type="body" idx="4294967295"/>
          </p:nvPr>
        </p:nvSpPr>
        <p:spPr>
          <a:xfrm>
            <a:off x="0" y="1206500"/>
            <a:ext cx="9144000" cy="4525963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sz="3200" dirty="0" smtClean="0">
                <a:solidFill>
                  <a:schemeClr val="tx1"/>
                </a:solidFill>
              </a:rPr>
              <a:t>Implications due to failure to implement the agreed upon management actions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sz="3200" dirty="0" smtClean="0">
                <a:solidFill>
                  <a:schemeClr val="tx1"/>
                </a:solidFill>
              </a:rPr>
              <a:t>Important in decision analysis and projections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sz="3200" dirty="0" smtClean="0">
                <a:solidFill>
                  <a:schemeClr val="tx1"/>
                </a:solidFill>
              </a:rPr>
              <a:t>Often account for this in Management Strategy Evaluation (MSE)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457200" y="241300"/>
            <a:ext cx="822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914400">
              <a:spcBef>
                <a:spcPct val="50000"/>
              </a:spcBef>
            </a:pPr>
            <a:endParaRPr lang="en-US" altLang="en-US"/>
          </a:p>
        </p:txBody>
      </p:sp>
      <p:sp>
        <p:nvSpPr>
          <p:cNvPr id="34821" name="Rectangle 5"/>
          <p:cNvSpPr>
            <a:spLocks/>
          </p:cNvSpPr>
          <p:nvPr/>
        </p:nvSpPr>
        <p:spPr bwMode="auto">
          <a:xfrm>
            <a:off x="0" y="0"/>
            <a:ext cx="91440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1pPr>
            <a:lvl2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2pPr>
            <a:lvl3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3pPr>
            <a:lvl4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4pPr>
            <a:lvl5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5pPr>
            <a:lvl6pPr marL="457200" defTabSz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6pPr>
            <a:lvl7pPr marL="914400" defTabSz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7pPr>
            <a:lvl8pPr marL="1371600" defTabSz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8pPr>
            <a:lvl9pPr marL="1828800" defTabSz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9pPr>
          </a:lstStyle>
          <a:p>
            <a:r>
              <a:rPr lang="en-US" altLang="en-US" sz="4000" dirty="0" smtClean="0">
                <a:solidFill>
                  <a:srgbClr val="1E5C90"/>
                </a:solidFill>
              </a:rPr>
              <a:t>Implementation error</a:t>
            </a:r>
            <a:endParaRPr lang="en-US" altLang="en-US" sz="4000" dirty="0">
              <a:solidFill>
                <a:srgbClr val="1E5C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25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/>
          </p:cNvSpPr>
          <p:nvPr>
            <p:ph type="body" idx="4294967295"/>
          </p:nvPr>
        </p:nvSpPr>
        <p:spPr>
          <a:xfrm>
            <a:off x="0" y="1206500"/>
            <a:ext cx="9144000" cy="5131238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solidFill>
                  <a:schemeClr val="tx1"/>
                </a:solidFill>
              </a:rPr>
              <a:t>Models can assume </a:t>
            </a:r>
            <a:r>
              <a:rPr lang="en-US" altLang="en-US" sz="2800" dirty="0" smtClean="0">
                <a:solidFill>
                  <a:schemeClr val="tx1"/>
                </a:solidFill>
              </a:rPr>
              <a:t>known </a:t>
            </a:r>
            <a:r>
              <a:rPr lang="en-US" altLang="en-US" sz="2800" dirty="0" smtClean="0">
                <a:solidFill>
                  <a:schemeClr val="tx1"/>
                </a:solidFill>
              </a:rPr>
              <a:t>observation and/or process error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solidFill>
                  <a:schemeClr val="tx1"/>
                </a:solidFill>
              </a:rPr>
              <a:t>Observation error models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chemeClr val="tx1"/>
                </a:solidFill>
              </a:rPr>
              <a:t>regression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Process error models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</a:rPr>
              <a:t>assume no or known observation error</a:t>
            </a:r>
            <a:endParaRPr lang="en-US" altLang="en-US" sz="140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solidFill>
                  <a:schemeClr val="tx1"/>
                </a:solidFill>
              </a:rPr>
              <a:t>Models with both errors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chemeClr val="tx1"/>
                </a:solidFill>
              </a:rPr>
              <a:t>State-space models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chemeClr val="tx1"/>
                </a:solidFill>
              </a:rPr>
              <a:t>Integrated analysis models like SS</a:t>
            </a:r>
            <a:endParaRPr lang="en-US" altLang="en-US" sz="2400" dirty="0">
              <a:solidFill>
                <a:schemeClr val="tx1"/>
              </a:solidFill>
            </a:endParaRP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457200" y="241300"/>
            <a:ext cx="822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914400">
              <a:spcBef>
                <a:spcPct val="50000"/>
              </a:spcBef>
            </a:pPr>
            <a:endParaRPr lang="en-US" altLang="en-US"/>
          </a:p>
        </p:txBody>
      </p:sp>
      <p:sp>
        <p:nvSpPr>
          <p:cNvPr id="34821" name="Rectangle 5"/>
          <p:cNvSpPr>
            <a:spLocks/>
          </p:cNvSpPr>
          <p:nvPr/>
        </p:nvSpPr>
        <p:spPr bwMode="auto">
          <a:xfrm>
            <a:off x="0" y="0"/>
            <a:ext cx="91440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1pPr>
            <a:lvl2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2pPr>
            <a:lvl3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3pPr>
            <a:lvl4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4pPr>
            <a:lvl5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5pPr>
            <a:lvl6pPr marL="457200" defTabSz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6pPr>
            <a:lvl7pPr marL="914400" defTabSz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7pPr>
            <a:lvl8pPr marL="1371600" defTabSz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8pPr>
            <a:lvl9pPr marL="1828800" defTabSz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9pPr>
          </a:lstStyle>
          <a:p>
            <a:r>
              <a:rPr lang="en-US" altLang="en-US" sz="4000" dirty="0" smtClean="0">
                <a:solidFill>
                  <a:srgbClr val="1E5C90"/>
                </a:solidFill>
              </a:rPr>
              <a:t>Model the error</a:t>
            </a:r>
            <a:endParaRPr lang="en-US" altLang="en-US" sz="4000" dirty="0">
              <a:solidFill>
                <a:srgbClr val="1E5C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39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12725" y="0"/>
            <a:ext cx="8474075" cy="838200"/>
          </a:xfrm>
        </p:spPr>
        <p:txBody>
          <a:bodyPr/>
          <a:lstStyle/>
          <a:p>
            <a:pPr eaLnBrk="1" hangingPunct="1"/>
            <a:r>
              <a:rPr lang="en-US" altLang="en-US" smtClean="0"/>
              <a:t>VPA vs. SCAA</a:t>
            </a:r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3962400"/>
            <a:ext cx="4495800" cy="239871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Calibrated VPA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>
                <a:solidFill>
                  <a:srgbClr val="D60093"/>
                </a:solidFill>
              </a:rPr>
              <a:t>Estimates abundance of the oldest age and current cohorts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>
                <a:solidFill>
                  <a:srgbClr val="CC0000"/>
                </a:solidFill>
              </a:rPr>
              <a:t>Calculates abundance back in time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Assumes negligible error in the catch at 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F-at-age mostly unconstrained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000" smtClean="0"/>
          </a:p>
        </p:txBody>
      </p:sp>
      <p:sp>
        <p:nvSpPr>
          <p:cNvPr id="5124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3962400"/>
            <a:ext cx="4217988" cy="23463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SCAA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>
                <a:solidFill>
                  <a:schemeClr val="accent2"/>
                </a:solidFill>
              </a:rPr>
              <a:t>Estimates initial abundance at age, recruitments</a:t>
            </a:r>
            <a:r>
              <a:rPr lang="en-US" altLang="en-US" sz="2000" smtClean="0"/>
              <a:t>, fishing mortality, selectivity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>
                <a:solidFill>
                  <a:srgbClr val="0066FF"/>
                </a:solidFill>
              </a:rPr>
              <a:t>Calculates abundance forward in time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Allows error in the catch at age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000" smtClean="0"/>
          </a:p>
        </p:txBody>
      </p:sp>
      <p:pic>
        <p:nvPicPr>
          <p:cNvPr id="5125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143000"/>
            <a:ext cx="4814888" cy="273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Line 8"/>
          <p:cNvSpPr>
            <a:spLocks noChangeShapeType="1"/>
          </p:cNvSpPr>
          <p:nvPr/>
        </p:nvSpPr>
        <p:spPr bwMode="auto">
          <a:xfrm flipH="1" flipV="1">
            <a:off x="2530475" y="2286000"/>
            <a:ext cx="968375" cy="839788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7" name="Line 9"/>
          <p:cNvSpPr>
            <a:spLocks noChangeShapeType="1"/>
          </p:cNvSpPr>
          <p:nvPr/>
        </p:nvSpPr>
        <p:spPr bwMode="auto">
          <a:xfrm flipH="1" flipV="1">
            <a:off x="2822575" y="1130300"/>
            <a:ext cx="1371600" cy="118110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8" name="Line 10"/>
          <p:cNvSpPr>
            <a:spLocks noChangeShapeType="1"/>
          </p:cNvSpPr>
          <p:nvPr/>
        </p:nvSpPr>
        <p:spPr bwMode="auto">
          <a:xfrm>
            <a:off x="4922838" y="2009775"/>
            <a:ext cx="1435100" cy="1179513"/>
          </a:xfrm>
          <a:prstGeom prst="line">
            <a:avLst/>
          </a:prstGeom>
          <a:noFill/>
          <a:ln w="76200">
            <a:solidFill>
              <a:srgbClr val="00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9" name="Line 11"/>
          <p:cNvSpPr>
            <a:spLocks noChangeShapeType="1"/>
          </p:cNvSpPr>
          <p:nvPr/>
        </p:nvSpPr>
        <p:spPr bwMode="auto">
          <a:xfrm>
            <a:off x="5468938" y="1055688"/>
            <a:ext cx="1200150" cy="998537"/>
          </a:xfrm>
          <a:prstGeom prst="line">
            <a:avLst/>
          </a:prstGeom>
          <a:noFill/>
          <a:ln w="76200">
            <a:solidFill>
              <a:srgbClr val="00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DEE616-2538-4D73-A902-EED7C917DC11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11" name="Rectangle 5"/>
          <p:cNvSpPr>
            <a:spLocks/>
          </p:cNvSpPr>
          <p:nvPr/>
        </p:nvSpPr>
        <p:spPr bwMode="auto">
          <a:xfrm>
            <a:off x="0" y="0"/>
            <a:ext cx="91440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1pPr>
            <a:lvl2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2pPr>
            <a:lvl3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3pPr>
            <a:lvl4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4pPr>
            <a:lvl5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5pPr>
            <a:lvl6pPr marL="457200" defTabSz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6pPr>
            <a:lvl7pPr marL="914400" defTabSz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7pPr>
            <a:lvl8pPr marL="1371600" defTabSz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8pPr>
            <a:lvl9pPr marL="1828800" defTabSz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9pPr>
          </a:lstStyle>
          <a:p>
            <a:r>
              <a:rPr lang="en-US" altLang="en-US" sz="4000" dirty="0" smtClean="0">
                <a:solidFill>
                  <a:srgbClr val="1E5C90"/>
                </a:solidFill>
              </a:rPr>
              <a:t>VPA vs SCAA</a:t>
            </a:r>
            <a:endParaRPr lang="en-US" altLang="en-US" sz="4000" dirty="0">
              <a:solidFill>
                <a:srgbClr val="1E5C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23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/>
          </p:cNvSpPr>
          <p:nvPr>
            <p:ph type="body" idx="4294967295"/>
          </p:nvPr>
        </p:nvSpPr>
        <p:spPr>
          <a:xfrm>
            <a:off x="0" y="914401"/>
            <a:ext cx="9144000" cy="5423338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solidFill>
                  <a:schemeClr val="tx1"/>
                </a:solidFill>
              </a:rPr>
              <a:t>Long time series of quality catch-at-age and index data are often not available. In response we may: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solidFill>
                  <a:schemeClr val="tx1"/>
                </a:solidFill>
              </a:rPr>
              <a:t>Truncate time series to shorter period; losing contrast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solidFill>
                  <a:schemeClr val="tx1"/>
                </a:solidFill>
              </a:rPr>
              <a:t>Create catch-at-age from inadequate data sources; losing sense of imprecision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solidFill>
                  <a:schemeClr val="tx1"/>
                </a:solidFill>
              </a:rPr>
              <a:t>Switch to biomass dynamics model with simple parameters linked to population r &amp; K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solidFill>
                  <a:schemeClr val="tx1"/>
                </a:solidFill>
              </a:rPr>
              <a:t>Integrated analysis can: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solidFill>
                  <a:schemeClr val="tx1"/>
                </a:solidFill>
              </a:rPr>
              <a:t>Span data-poor historical periods and current data-rich era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solidFill>
                  <a:schemeClr val="tx1"/>
                </a:solidFill>
              </a:rPr>
              <a:t>Compare its expected values to a wide variety of data types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solidFill>
                  <a:schemeClr val="tx1"/>
                </a:solidFill>
              </a:rPr>
              <a:t>Link to population dynamics through </a:t>
            </a:r>
            <a:r>
              <a:rPr lang="en-US" altLang="en-US" sz="2800" dirty="0" err="1" smtClean="0">
                <a:solidFill>
                  <a:schemeClr val="tx1"/>
                </a:solidFill>
              </a:rPr>
              <a:t>spawner</a:t>
            </a:r>
            <a:r>
              <a:rPr lang="en-US" altLang="en-US" sz="2800" dirty="0" smtClean="0">
                <a:solidFill>
                  <a:schemeClr val="tx1"/>
                </a:solidFill>
              </a:rPr>
              <a:t>-recruitment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457200" y="241300"/>
            <a:ext cx="822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914400">
              <a:spcBef>
                <a:spcPct val="50000"/>
              </a:spcBef>
            </a:pPr>
            <a:endParaRPr lang="en-US" altLang="en-US"/>
          </a:p>
        </p:txBody>
      </p:sp>
      <p:sp>
        <p:nvSpPr>
          <p:cNvPr id="34821" name="Rectangle 5"/>
          <p:cNvSpPr>
            <a:spLocks/>
          </p:cNvSpPr>
          <p:nvPr/>
        </p:nvSpPr>
        <p:spPr bwMode="auto">
          <a:xfrm>
            <a:off x="0" y="0"/>
            <a:ext cx="91440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1pPr>
            <a:lvl2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2pPr>
            <a:lvl3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3pPr>
            <a:lvl4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4pPr>
            <a:lvl5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5pPr>
            <a:lvl6pPr marL="457200" defTabSz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6pPr>
            <a:lvl7pPr marL="914400" defTabSz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7pPr>
            <a:lvl8pPr marL="1371600" defTabSz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8pPr>
            <a:lvl9pPr marL="1828800" defTabSz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9pPr>
          </a:lstStyle>
          <a:p>
            <a:r>
              <a:rPr lang="en-US" altLang="en-US" sz="4000" dirty="0" smtClean="0">
                <a:solidFill>
                  <a:srgbClr val="1E5C90"/>
                </a:solidFill>
              </a:rPr>
              <a:t>Integrated Analysis</a:t>
            </a:r>
            <a:endParaRPr lang="en-US" altLang="en-US" sz="4000" dirty="0">
              <a:solidFill>
                <a:srgbClr val="1E5C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28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9" r="53415"/>
          <a:stretch>
            <a:fillRect/>
          </a:stretch>
        </p:blipFill>
        <p:spPr bwMode="auto">
          <a:xfrm>
            <a:off x="14942" y="1600199"/>
            <a:ext cx="4754880" cy="4432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91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81"/>
          <a:stretch>
            <a:fillRect/>
          </a:stretch>
        </p:blipFill>
        <p:spPr bwMode="auto">
          <a:xfrm>
            <a:off x="4645569" y="1916113"/>
            <a:ext cx="4480560" cy="4139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5"/>
          <p:cNvSpPr>
            <a:spLocks/>
          </p:cNvSpPr>
          <p:nvPr/>
        </p:nvSpPr>
        <p:spPr bwMode="auto">
          <a:xfrm>
            <a:off x="0" y="0"/>
            <a:ext cx="91440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1pPr>
            <a:lvl2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2pPr>
            <a:lvl3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3pPr>
            <a:lvl4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4pPr>
            <a:lvl5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5pPr>
            <a:lvl6pPr marL="457200" defTabSz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6pPr>
            <a:lvl7pPr marL="914400" defTabSz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7pPr>
            <a:lvl8pPr marL="1371600" defTabSz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8pPr>
            <a:lvl9pPr marL="1828800" defTabSz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9pPr>
          </a:lstStyle>
          <a:p>
            <a:r>
              <a:rPr lang="en-US" altLang="en-US" sz="4000" dirty="0" smtClean="0">
                <a:solidFill>
                  <a:srgbClr val="1E5C90"/>
                </a:solidFill>
              </a:rPr>
              <a:t>Why Integrated Analysis?</a:t>
            </a:r>
          </a:p>
          <a:p>
            <a:r>
              <a:rPr lang="en-US" altLang="en-US" dirty="0" smtClean="0">
                <a:solidFill>
                  <a:srgbClr val="1E5C90"/>
                </a:solidFill>
              </a:rPr>
              <a:t>Data available only for some years</a:t>
            </a:r>
            <a:endParaRPr lang="en-US" altLang="en-US" dirty="0">
              <a:solidFill>
                <a:srgbClr val="1E5C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049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/>
          </p:cNvSpPr>
          <p:nvPr>
            <p:ph type="body" idx="4294967295"/>
          </p:nvPr>
        </p:nvSpPr>
        <p:spPr>
          <a:xfrm>
            <a:off x="0" y="914401"/>
            <a:ext cx="9144000" cy="5423338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solidFill>
                  <a:schemeClr val="tx1"/>
                </a:solidFill>
              </a:rPr>
              <a:t>SCAA is built around the use of fishery catch-at-age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solidFill>
                  <a:schemeClr val="tx1"/>
                </a:solidFill>
              </a:rPr>
              <a:t>IA is broader and more flexible concept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</a:rPr>
              <a:t>Biological characteristics of catch can be represented by size composition, weight composition, or data-free (biomass dynamics model)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</a:rPr>
              <a:t>Multiple fleets routinely included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</a:rPr>
              <a:t>Predators can be additional sources of mortality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</a:rPr>
              <a:t>Alternative information sources (tag-recapture)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</a:rPr>
              <a:t>Spatial dynamics and movement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</a:rPr>
              <a:t>Less empirical input (such as body </a:t>
            </a:r>
            <a:r>
              <a:rPr lang="en-US" altLang="en-US" sz="2400" dirty="0" err="1">
                <a:solidFill>
                  <a:schemeClr val="tx1"/>
                </a:solidFill>
              </a:rPr>
              <a:t>wt</a:t>
            </a:r>
            <a:r>
              <a:rPr lang="en-US" altLang="en-US" sz="2400" dirty="0">
                <a:solidFill>
                  <a:schemeClr val="tx1"/>
                </a:solidFill>
              </a:rPr>
              <a:t>-at-age)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</a:rPr>
              <a:t>More modeling of processes (growth, size-selectivity, ageing imprecision</a:t>
            </a:r>
            <a:r>
              <a:rPr lang="en-US" altLang="en-US" sz="2400" dirty="0" smtClean="0">
                <a:solidFill>
                  <a:schemeClr val="tx1"/>
                </a:solidFill>
              </a:rPr>
              <a:t>) </a:t>
            </a:r>
            <a:endParaRPr lang="en-US" altLang="en-US" sz="2400" dirty="0">
              <a:solidFill>
                <a:schemeClr val="tx1"/>
              </a:solidFill>
            </a:endParaRP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457200" y="241300"/>
            <a:ext cx="822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914400">
              <a:spcBef>
                <a:spcPct val="50000"/>
              </a:spcBef>
            </a:pPr>
            <a:endParaRPr lang="en-US" altLang="en-US"/>
          </a:p>
        </p:txBody>
      </p:sp>
      <p:sp>
        <p:nvSpPr>
          <p:cNvPr id="34821" name="Rectangle 5"/>
          <p:cNvSpPr>
            <a:spLocks/>
          </p:cNvSpPr>
          <p:nvPr/>
        </p:nvSpPr>
        <p:spPr bwMode="auto">
          <a:xfrm>
            <a:off x="0" y="0"/>
            <a:ext cx="91440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1pPr>
            <a:lvl2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2pPr>
            <a:lvl3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3pPr>
            <a:lvl4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4pPr>
            <a:lvl5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5pPr>
            <a:lvl6pPr marL="457200" defTabSz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6pPr>
            <a:lvl7pPr marL="914400" defTabSz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7pPr>
            <a:lvl8pPr marL="1371600" defTabSz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8pPr>
            <a:lvl9pPr marL="1828800" defTabSz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9pPr>
          </a:lstStyle>
          <a:p>
            <a:r>
              <a:rPr lang="en-US" altLang="en-US" sz="4000" dirty="0" smtClean="0">
                <a:solidFill>
                  <a:srgbClr val="1E5C90"/>
                </a:solidFill>
              </a:rPr>
              <a:t>IA – SCAA Comparison</a:t>
            </a:r>
            <a:endParaRPr lang="en-US" altLang="en-US" sz="4000" dirty="0">
              <a:solidFill>
                <a:srgbClr val="1E5C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60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/>
          </p:cNvSpPr>
          <p:nvPr>
            <p:ph type="body" idx="4294967295"/>
          </p:nvPr>
        </p:nvSpPr>
        <p:spPr>
          <a:xfrm>
            <a:off x="0" y="914401"/>
            <a:ext cx="9144000" cy="5423338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</a:rPr>
              <a:t>Fournier &amp; Archibald (1982) provided explicit consideration of errors and use of auxiliary information.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</a:rPr>
              <a:t>CAGEAN (</a:t>
            </a:r>
            <a:r>
              <a:rPr lang="en-US" altLang="en-US" sz="1800" dirty="0" err="1">
                <a:solidFill>
                  <a:schemeClr val="tx1"/>
                </a:solidFill>
              </a:rPr>
              <a:t>Deriso</a:t>
            </a:r>
            <a:r>
              <a:rPr lang="en-US" altLang="en-US" sz="1800" dirty="0">
                <a:solidFill>
                  <a:schemeClr val="tx1"/>
                </a:solidFill>
              </a:rPr>
              <a:t> et al 1985) - 10s of parameters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</a:rPr>
              <a:t>Stock Synthesis (</a:t>
            </a:r>
            <a:r>
              <a:rPr lang="en-US" altLang="en-US" sz="1800" dirty="0" err="1">
                <a:solidFill>
                  <a:schemeClr val="tx1"/>
                </a:solidFill>
              </a:rPr>
              <a:t>Methot</a:t>
            </a:r>
            <a:r>
              <a:rPr lang="en-US" altLang="en-US" sz="1800" dirty="0">
                <a:solidFill>
                  <a:schemeClr val="tx1"/>
                </a:solidFill>
              </a:rPr>
              <a:t>, 1989) -10s to 100s of parameters; FORTRAN &amp; numerical derivatives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</a:rPr>
              <a:t>AD Model Builder (late 1980s) - Computer software to build your own  IA, 10s to 1000s of parameters.  www.admb-project.org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</a:rPr>
              <a:t>MULTIFAN-CL (1998) - 1000s of parameters (age and size,  tag recapture, movement)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</a:rPr>
              <a:t>ASAP (</a:t>
            </a:r>
            <a:r>
              <a:rPr lang="en-US" altLang="en-US" sz="1800" dirty="0" err="1">
                <a:solidFill>
                  <a:schemeClr val="tx1"/>
                </a:solidFill>
              </a:rPr>
              <a:t>Legault</a:t>
            </a:r>
            <a:r>
              <a:rPr lang="en-US" altLang="en-US" sz="1800" dirty="0">
                <a:solidFill>
                  <a:schemeClr val="tx1"/>
                </a:solidFill>
              </a:rPr>
              <a:t>&amp; </a:t>
            </a:r>
            <a:r>
              <a:rPr lang="en-US" altLang="en-US" sz="1800" dirty="0" err="1">
                <a:solidFill>
                  <a:schemeClr val="tx1"/>
                </a:solidFill>
              </a:rPr>
              <a:t>Restrepo</a:t>
            </a:r>
            <a:r>
              <a:rPr lang="en-US" altLang="en-US" sz="1800" dirty="0">
                <a:solidFill>
                  <a:schemeClr val="tx1"/>
                </a:solidFill>
              </a:rPr>
              <a:t>, 1998). A flexible forward age-structured assessment program.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sz="1800" dirty="0" err="1">
                <a:solidFill>
                  <a:schemeClr val="tx1"/>
                </a:solidFill>
              </a:rPr>
              <a:t>Coleraine</a:t>
            </a:r>
            <a:r>
              <a:rPr lang="en-US" altLang="en-US" sz="1800" dirty="0">
                <a:solidFill>
                  <a:schemeClr val="tx1"/>
                </a:solidFill>
              </a:rPr>
              <a:t>  (</a:t>
            </a:r>
            <a:r>
              <a:rPr lang="en-US" altLang="en-US" sz="1800" dirty="0" err="1">
                <a:solidFill>
                  <a:schemeClr val="tx1"/>
                </a:solidFill>
              </a:rPr>
              <a:t>Hilborn</a:t>
            </a:r>
            <a:r>
              <a:rPr lang="en-US" altLang="en-US" sz="1800" dirty="0">
                <a:solidFill>
                  <a:schemeClr val="tx1"/>
                </a:solidFill>
              </a:rPr>
              <a:t>, Maunder et al, 2000) – comparable to ASAP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</a:rPr>
              <a:t>CASAL (Bull et. al 2004; New Zealand)  C++ algorithmic stock assessment laboratory); age and size structured, tag recapture, movement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</a:rPr>
              <a:t>GADGET (Begley &amp; Howell, 2004) Globally applicable Area-Disaggregated General Ecosystem Toolbox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</a:rPr>
              <a:t>Stock </a:t>
            </a:r>
            <a:r>
              <a:rPr lang="en-US" altLang="en-US" sz="1800" dirty="0" smtClean="0">
                <a:solidFill>
                  <a:schemeClr val="tx1"/>
                </a:solidFill>
              </a:rPr>
              <a:t>Synthesis </a:t>
            </a:r>
            <a:r>
              <a:rPr lang="en-US" altLang="en-US" sz="1800" dirty="0">
                <a:solidFill>
                  <a:schemeClr val="tx1"/>
                </a:solidFill>
              </a:rPr>
              <a:t>(</a:t>
            </a:r>
            <a:r>
              <a:rPr lang="en-US" altLang="en-US" sz="1800" dirty="0" err="1">
                <a:solidFill>
                  <a:schemeClr val="tx1"/>
                </a:solidFill>
              </a:rPr>
              <a:t>Methot</a:t>
            </a:r>
            <a:r>
              <a:rPr lang="en-US" altLang="en-US" sz="1800" dirty="0">
                <a:solidFill>
                  <a:schemeClr val="tx1"/>
                </a:solidFill>
              </a:rPr>
              <a:t>, </a:t>
            </a:r>
            <a:r>
              <a:rPr lang="en-US" altLang="en-US" sz="1800" dirty="0" smtClean="0">
                <a:solidFill>
                  <a:schemeClr val="tx1"/>
                </a:solidFill>
              </a:rPr>
              <a:t>2005;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Methot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>
                <a:solidFill>
                  <a:schemeClr val="tx1"/>
                </a:solidFill>
              </a:rPr>
              <a:t>and Wetzel 2013) – ADMB-based; size &amp; age based model with spatial structure, gender and </a:t>
            </a:r>
            <a:r>
              <a:rPr lang="en-US" altLang="en-US" sz="1800" dirty="0" smtClean="0">
                <a:solidFill>
                  <a:schemeClr val="tx1"/>
                </a:solidFill>
              </a:rPr>
              <a:t>growth-morphs</a:t>
            </a:r>
            <a:endParaRPr lang="en-US" altLang="en-US" sz="1800" dirty="0">
              <a:solidFill>
                <a:schemeClr val="tx1"/>
              </a:solidFill>
            </a:endParaRP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457200" y="241300"/>
            <a:ext cx="822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914400">
              <a:spcBef>
                <a:spcPct val="50000"/>
              </a:spcBef>
            </a:pPr>
            <a:endParaRPr lang="en-US" altLang="en-US"/>
          </a:p>
        </p:txBody>
      </p:sp>
      <p:sp>
        <p:nvSpPr>
          <p:cNvPr id="34821" name="Rectangle 5"/>
          <p:cNvSpPr>
            <a:spLocks/>
          </p:cNvSpPr>
          <p:nvPr/>
        </p:nvSpPr>
        <p:spPr bwMode="auto">
          <a:xfrm>
            <a:off x="0" y="0"/>
            <a:ext cx="91440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1pPr>
            <a:lvl2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2pPr>
            <a:lvl3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3pPr>
            <a:lvl4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4pPr>
            <a:lvl5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5pPr>
            <a:lvl6pPr marL="457200" defTabSz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6pPr>
            <a:lvl7pPr marL="914400" defTabSz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7pPr>
            <a:lvl8pPr marL="1371600" defTabSz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8pPr>
            <a:lvl9pPr marL="1828800" defTabSz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9pPr>
          </a:lstStyle>
          <a:p>
            <a:r>
              <a:rPr lang="en-US" altLang="en-US" sz="4000" dirty="0" smtClean="0">
                <a:solidFill>
                  <a:srgbClr val="1E5C90"/>
                </a:solidFill>
              </a:rPr>
              <a:t>History of Integrated Analysis</a:t>
            </a:r>
            <a:endParaRPr lang="en-US" altLang="en-US" sz="4000" dirty="0">
              <a:solidFill>
                <a:srgbClr val="1E5C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22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/>
          </p:cNvSpPr>
          <p:nvPr>
            <p:ph type="body" idx="4294967295"/>
          </p:nvPr>
        </p:nvSpPr>
        <p:spPr>
          <a:xfrm>
            <a:off x="0" y="1206500"/>
            <a:ext cx="9144000" cy="5131238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</a:rPr>
              <a:t>Don’t transform data to meet rigid model structure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</a:rPr>
              <a:t>Do add processes to model to develop expected values for diverse, lightly processed data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Improves understanding of processes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Allows simultaneous use of more types of data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Statistical properties of data are preserved and transferred to variance of final model results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en-US" sz="2800" dirty="0">
              <a:solidFill>
                <a:schemeClr val="tx1"/>
              </a:solidFill>
            </a:endParaRP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457200" y="241300"/>
            <a:ext cx="822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914400">
              <a:spcBef>
                <a:spcPct val="50000"/>
              </a:spcBef>
            </a:pPr>
            <a:endParaRPr lang="en-US" altLang="en-US"/>
          </a:p>
        </p:txBody>
      </p:sp>
      <p:sp>
        <p:nvSpPr>
          <p:cNvPr id="34821" name="Rectangle 5"/>
          <p:cNvSpPr>
            <a:spLocks/>
          </p:cNvSpPr>
          <p:nvPr/>
        </p:nvSpPr>
        <p:spPr bwMode="auto">
          <a:xfrm>
            <a:off x="0" y="0"/>
            <a:ext cx="91440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1pPr>
            <a:lvl2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2pPr>
            <a:lvl3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3pPr>
            <a:lvl4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4pPr>
            <a:lvl5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5pPr>
            <a:lvl6pPr marL="457200" defTabSz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6pPr>
            <a:lvl7pPr marL="914400" defTabSz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7pPr>
            <a:lvl8pPr marL="1371600" defTabSz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8pPr>
            <a:lvl9pPr marL="1828800" defTabSz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9pPr>
          </a:lstStyle>
          <a:p>
            <a:r>
              <a:rPr lang="en-US" altLang="en-US" sz="4000" dirty="0" smtClean="0">
                <a:solidFill>
                  <a:srgbClr val="1E5C90"/>
                </a:solidFill>
              </a:rPr>
              <a:t>Bring model to the data</a:t>
            </a:r>
            <a:endParaRPr lang="en-US" altLang="en-US" sz="4000" dirty="0">
              <a:solidFill>
                <a:srgbClr val="1E5C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46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457200" y="241300"/>
            <a:ext cx="822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914400">
              <a:spcBef>
                <a:spcPct val="50000"/>
              </a:spcBef>
            </a:pPr>
            <a:endParaRPr lang="en-US" altLang="en-US"/>
          </a:p>
        </p:txBody>
      </p:sp>
      <p:sp>
        <p:nvSpPr>
          <p:cNvPr id="34821" name="Rectangle 5"/>
          <p:cNvSpPr>
            <a:spLocks/>
          </p:cNvSpPr>
          <p:nvPr/>
        </p:nvSpPr>
        <p:spPr bwMode="auto">
          <a:xfrm>
            <a:off x="0" y="0"/>
            <a:ext cx="82296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1pPr>
            <a:lvl2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2pPr>
            <a:lvl3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3pPr>
            <a:lvl4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4pPr>
            <a:lvl5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5pPr>
            <a:lvl6pPr marL="457200" defTabSz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6pPr>
            <a:lvl7pPr marL="914400" defTabSz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7pPr>
            <a:lvl8pPr marL="1371600" defTabSz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8pPr>
            <a:lvl9pPr marL="1828800" defTabSz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9pPr>
          </a:lstStyle>
          <a:p>
            <a:r>
              <a:rPr lang="en-US" altLang="en-US" sz="4000" dirty="0" smtClean="0">
                <a:solidFill>
                  <a:srgbClr val="1E5C90"/>
                </a:solidFill>
              </a:rPr>
              <a:t>Objectives of stock assessment</a:t>
            </a:r>
            <a:endParaRPr lang="en-US" altLang="en-US" sz="4000" dirty="0">
              <a:solidFill>
                <a:srgbClr val="1E5C90"/>
              </a:solidFill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1638300" y="3152894"/>
            <a:ext cx="4724400" cy="1392382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2075" tIns="46038" rIns="92075" bIns="46038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1800" b="1" u="sng" dirty="0">
                <a:solidFill>
                  <a:srgbClr val="FF0000"/>
                </a:solidFill>
                <a:ea typeface="+mn-ea"/>
              </a:rPr>
              <a:t>POPULATION </a:t>
            </a:r>
            <a:r>
              <a:rPr lang="en-US" sz="1800" b="1" u="sng" dirty="0" smtClean="0">
                <a:solidFill>
                  <a:srgbClr val="FF0000"/>
                </a:solidFill>
                <a:ea typeface="+mn-ea"/>
              </a:rPr>
              <a:t>MODEL</a:t>
            </a:r>
          </a:p>
          <a:p>
            <a:pPr algn="ctr" eaLnBrk="0" hangingPunct="0">
              <a:defRPr/>
            </a:pPr>
            <a:r>
              <a:rPr lang="en-US" sz="1800" b="1" dirty="0" smtClean="0">
                <a:ea typeface="+mn-ea"/>
              </a:rPr>
              <a:t>Calculates time series of</a:t>
            </a:r>
            <a:endParaRPr lang="en-US" sz="1800" b="1" dirty="0">
              <a:ea typeface="+mn-ea"/>
            </a:endParaRPr>
          </a:p>
          <a:p>
            <a:pPr algn="ctr" eaLnBrk="0" hangingPunct="0">
              <a:defRPr/>
            </a:pPr>
            <a:r>
              <a:rPr lang="en-US" sz="1800" b="1" dirty="0" smtClean="0">
                <a:ea typeface="+mn-ea"/>
              </a:rPr>
              <a:t>Fish Abundance and Mortality</a:t>
            </a:r>
            <a:endParaRPr lang="en-US" sz="1800" b="1" dirty="0">
              <a:ea typeface="+mn-ea"/>
            </a:endParaRPr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 flipV="1">
            <a:off x="2324100" y="4621476"/>
            <a:ext cx="16764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lg"/>
            <a:tailEnd type="none" w="sm" len="sm"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723900" y="5078676"/>
            <a:ext cx="3200400" cy="91440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2075" tIns="46038" rIns="92075" bIns="46038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1800" b="1" u="sng" dirty="0" smtClean="0">
                <a:solidFill>
                  <a:srgbClr val="FF0000"/>
                </a:solidFill>
                <a:ea typeface="+mn-ea"/>
              </a:rPr>
              <a:t>STATUS</a:t>
            </a:r>
          </a:p>
          <a:p>
            <a:pPr algn="ctr" eaLnBrk="0" hangingPunct="0">
              <a:defRPr/>
            </a:pPr>
            <a:r>
              <a:rPr lang="en-US" sz="1800" b="1" dirty="0" smtClean="0">
                <a:ea typeface="+mn-ea"/>
              </a:rPr>
              <a:t>Overfishing?</a:t>
            </a:r>
          </a:p>
          <a:p>
            <a:pPr algn="ctr" eaLnBrk="0" hangingPunct="0">
              <a:defRPr/>
            </a:pPr>
            <a:r>
              <a:rPr lang="en-US" sz="1800" b="1" dirty="0" smtClean="0">
                <a:ea typeface="+mn-ea"/>
              </a:rPr>
              <a:t>Overfished?</a:t>
            </a:r>
            <a:endParaRPr lang="en-US" sz="1800" b="1" dirty="0">
              <a:ea typeface="+mn-ea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4076700" y="5078676"/>
            <a:ext cx="3276600" cy="91440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2075" tIns="46038" rIns="92075" bIns="46038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1800" b="1" u="sng" dirty="0" smtClean="0">
                <a:solidFill>
                  <a:srgbClr val="FF0000"/>
                </a:solidFill>
                <a:latin typeface="Arial" charset="0"/>
                <a:ea typeface="+mn-ea"/>
                <a:cs typeface="+mn-cs"/>
              </a:rPr>
              <a:t>FORECAST</a:t>
            </a:r>
          </a:p>
          <a:p>
            <a:pPr algn="ctr" eaLnBrk="0" hangingPunct="0">
              <a:defRPr/>
            </a:pPr>
            <a:r>
              <a:rPr lang="en-US" sz="1800" b="1" dirty="0" smtClean="0">
                <a:latin typeface="Arial" charset="0"/>
                <a:ea typeface="+mn-ea"/>
                <a:cs typeface="+mn-cs"/>
              </a:rPr>
              <a:t>Annual Catch Limit</a:t>
            </a:r>
            <a:endParaRPr lang="en-US" sz="1800" b="1" dirty="0">
              <a:latin typeface="Arial" charset="0"/>
              <a:ea typeface="+mn-ea"/>
              <a:cs typeface="+mn-cs"/>
            </a:endParaRPr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 flipH="1" flipV="1">
            <a:off x="4071938" y="4621476"/>
            <a:ext cx="1681162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lg"/>
            <a:tailEnd type="none" w="sm" len="sm"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266700" y="1192476"/>
            <a:ext cx="2514600" cy="129540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eaLnBrk="0" hangingPunct="0"/>
            <a:r>
              <a:rPr lang="en-US" sz="1800" b="1" u="sng" dirty="0">
                <a:solidFill>
                  <a:srgbClr val="FF0000"/>
                </a:solidFill>
              </a:rPr>
              <a:t>CATCH</a:t>
            </a:r>
          </a:p>
          <a:p>
            <a:pPr algn="ctr" eaLnBrk="0" hangingPunct="0"/>
            <a:r>
              <a:rPr lang="en-US" sz="1600" b="1" cap="all" dirty="0" smtClean="0"/>
              <a:t>Commercial,</a:t>
            </a:r>
          </a:p>
          <a:p>
            <a:pPr algn="ctr" eaLnBrk="0" hangingPunct="0"/>
            <a:r>
              <a:rPr lang="en-US" sz="1600" b="1" cap="all" dirty="0" smtClean="0"/>
              <a:t>Recreational,</a:t>
            </a:r>
          </a:p>
          <a:p>
            <a:pPr algn="ctr" eaLnBrk="0" hangingPunct="0"/>
            <a:r>
              <a:rPr lang="en-US" sz="1600" b="1" cap="all" dirty="0" err="1" smtClean="0"/>
              <a:t>Bycatch</a:t>
            </a:r>
            <a:r>
              <a:rPr lang="en-US" sz="1600" b="1" cap="all" dirty="0" smtClean="0"/>
              <a:t> (Observers)</a:t>
            </a:r>
            <a:endParaRPr lang="en-US" sz="1600" b="1" cap="all" dirty="0"/>
          </a:p>
        </p:txBody>
      </p:sp>
      <p:sp>
        <p:nvSpPr>
          <p:cNvPr id="12" name="AutoShape 8"/>
          <p:cNvSpPr>
            <a:spLocks noChangeArrowheads="1"/>
          </p:cNvSpPr>
          <p:nvPr/>
        </p:nvSpPr>
        <p:spPr bwMode="auto">
          <a:xfrm>
            <a:off x="5448300" y="1205341"/>
            <a:ext cx="2286000" cy="129540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eaLnBrk="0" hangingPunct="0"/>
            <a:r>
              <a:rPr lang="en-US" sz="1800" b="1" u="sng" dirty="0">
                <a:solidFill>
                  <a:srgbClr val="FF0000"/>
                </a:solidFill>
              </a:rPr>
              <a:t>BIOLOGY</a:t>
            </a:r>
            <a:endParaRPr lang="en-US" sz="1600" b="1" dirty="0">
              <a:solidFill>
                <a:srgbClr val="FF0000"/>
              </a:solidFill>
            </a:endParaRPr>
          </a:p>
          <a:p>
            <a:pPr algn="ctr" eaLnBrk="0" hangingPunct="0"/>
            <a:r>
              <a:rPr lang="en-US" sz="1600" b="1" dirty="0"/>
              <a:t> </a:t>
            </a:r>
            <a:r>
              <a:rPr lang="en-US" sz="1600" b="1" dirty="0" smtClean="0"/>
              <a:t>AGE, GROWTH</a:t>
            </a:r>
            <a:r>
              <a:rPr lang="en-US" sz="1600" b="1" dirty="0"/>
              <a:t>, </a:t>
            </a:r>
          </a:p>
          <a:p>
            <a:pPr algn="ctr" eaLnBrk="0" hangingPunct="0"/>
            <a:r>
              <a:rPr lang="en-US" sz="1600" b="1" dirty="0"/>
              <a:t> MATURITY</a:t>
            </a:r>
          </a:p>
        </p:txBody>
      </p:sp>
      <p:sp>
        <p:nvSpPr>
          <p:cNvPr id="13" name="AutoShape 9"/>
          <p:cNvSpPr>
            <a:spLocks noChangeArrowheads="1"/>
          </p:cNvSpPr>
          <p:nvPr/>
        </p:nvSpPr>
        <p:spPr bwMode="auto">
          <a:xfrm>
            <a:off x="2852738" y="1192476"/>
            <a:ext cx="2519362" cy="129540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1800" b="1" u="sng" dirty="0">
                <a:solidFill>
                  <a:srgbClr val="FF0000"/>
                </a:solidFill>
              </a:rPr>
              <a:t>ABUNDANCE </a:t>
            </a:r>
            <a:endParaRPr lang="en-US" sz="1800" b="1" u="sng" dirty="0" smtClean="0">
              <a:solidFill>
                <a:srgbClr val="FF0000"/>
              </a:solidFill>
            </a:endParaRPr>
          </a:p>
          <a:p>
            <a:pPr algn="ctr" eaLnBrk="0" hangingPunct="0">
              <a:defRPr/>
            </a:pPr>
            <a:r>
              <a:rPr lang="en-US" sz="1600" b="1" dirty="0" smtClean="0"/>
              <a:t>NOAA VESSEL and CHARTER SURVEYS,</a:t>
            </a:r>
          </a:p>
          <a:p>
            <a:pPr algn="ctr" eaLnBrk="0" hangingPunct="0">
              <a:defRPr/>
            </a:pPr>
            <a:r>
              <a:rPr lang="en-US" sz="1600" b="1" dirty="0" smtClean="0"/>
              <a:t>FISHERY CATCH RATE</a:t>
            </a:r>
            <a:endParaRPr lang="en-US" sz="1600" b="1" dirty="0"/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1638300" y="2487876"/>
            <a:ext cx="23622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H="1">
            <a:off x="4000500" y="2487876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 flipH="1">
            <a:off x="4000500" y="2487876"/>
            <a:ext cx="23622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17" name="AutoShape 13"/>
          <p:cNvSpPr>
            <a:spLocks noChangeArrowheads="1"/>
          </p:cNvSpPr>
          <p:nvPr/>
        </p:nvSpPr>
        <p:spPr bwMode="auto">
          <a:xfrm>
            <a:off x="6819900" y="2640276"/>
            <a:ext cx="2057400" cy="129540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0" hangingPunct="0"/>
            <a:r>
              <a:rPr lang="en-US" sz="1400" b="1" u="sng" dirty="0"/>
              <a:t>ADVANCED MODELS</a:t>
            </a:r>
          </a:p>
          <a:p>
            <a:pPr eaLnBrk="0" hangingPunct="0"/>
            <a:r>
              <a:rPr lang="en-US" sz="1400" b="1" dirty="0"/>
              <a:t>  HABITAT</a:t>
            </a:r>
          </a:p>
          <a:p>
            <a:pPr eaLnBrk="0" hangingPunct="0"/>
            <a:r>
              <a:rPr lang="en-US" sz="1400" b="1" dirty="0"/>
              <a:t>  CLIMATE</a:t>
            </a:r>
          </a:p>
          <a:p>
            <a:pPr eaLnBrk="0" hangingPunct="0"/>
            <a:r>
              <a:rPr lang="en-US" sz="1400" b="1" dirty="0"/>
              <a:t>  ECOSYSTEM</a:t>
            </a:r>
          </a:p>
          <a:p>
            <a:pPr eaLnBrk="0" hangingPunct="0"/>
            <a:r>
              <a:rPr lang="en-US" sz="1400" b="1" dirty="0"/>
              <a:t>  MANMADE STRESS</a:t>
            </a:r>
            <a:endParaRPr lang="en-US" sz="1400" b="1" dirty="0">
              <a:latin typeface="Times New Roman" pitchFamily="18" charset="0"/>
            </a:endParaRPr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 flipH="1">
            <a:off x="6362700" y="3249876"/>
            <a:ext cx="457200" cy="43641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lg" len="lg"/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19" name="AutoShape 15"/>
          <p:cNvSpPr>
            <a:spLocks noChangeArrowheads="1"/>
          </p:cNvSpPr>
          <p:nvPr/>
        </p:nvSpPr>
        <p:spPr bwMode="auto">
          <a:xfrm>
            <a:off x="6819900" y="4240476"/>
            <a:ext cx="2057400" cy="53340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0" hangingPunct="0"/>
            <a:r>
              <a:rPr lang="en-US" sz="1400" b="1"/>
              <a:t>SOCIOECONOMICS</a:t>
            </a:r>
            <a:endParaRPr lang="en-US" sz="1400" b="1">
              <a:latin typeface="Times New Roman" pitchFamily="18" charset="0"/>
            </a:endParaRPr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 flipH="1">
            <a:off x="5829300" y="4545276"/>
            <a:ext cx="990600" cy="4572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lg" len="lg"/>
          </a:ln>
        </p:spPr>
        <p:txBody>
          <a:bodyPr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25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/>
          </p:cNvSpPr>
          <p:nvPr>
            <p:ph type="body" idx="4294967295"/>
          </p:nvPr>
        </p:nvSpPr>
        <p:spPr>
          <a:xfrm>
            <a:off x="0" y="1206500"/>
            <a:ext cx="9144000" cy="5131238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solidFill>
                  <a:schemeClr val="tx1"/>
                </a:solidFill>
              </a:rPr>
              <a:t>Sometimes </a:t>
            </a:r>
            <a:r>
              <a:rPr lang="en-US" altLang="en-US" sz="2800" dirty="0">
                <a:solidFill>
                  <a:schemeClr val="tx1"/>
                </a:solidFill>
              </a:rPr>
              <a:t>we use a sequence of separate analyses:</a:t>
            </a:r>
          </a:p>
          <a:p>
            <a:pPr marL="1257300" lvl="1" indent="-514350">
              <a:buFont typeface="+mj-lt"/>
              <a:buAutoNum type="arabicPeriod"/>
            </a:pPr>
            <a:r>
              <a:rPr lang="en-US" altLang="en-US" sz="2400" dirty="0">
                <a:solidFill>
                  <a:schemeClr val="tx1"/>
                </a:solidFill>
              </a:rPr>
              <a:t>Estimate population abundance time series</a:t>
            </a:r>
          </a:p>
          <a:p>
            <a:pPr marL="1257300" lvl="1" indent="-514350">
              <a:buFont typeface="+mj-lt"/>
              <a:buAutoNum type="arabicPeriod"/>
            </a:pPr>
            <a:r>
              <a:rPr lang="en-US" altLang="en-US" sz="2400" dirty="0">
                <a:solidFill>
                  <a:schemeClr val="tx1"/>
                </a:solidFill>
              </a:rPr>
              <a:t>Calculate benchmark quantities:  target and limit F rates, sometimes based on first fitting </a:t>
            </a:r>
            <a:r>
              <a:rPr lang="en-US" altLang="en-US" sz="2400" dirty="0" err="1">
                <a:solidFill>
                  <a:schemeClr val="tx1"/>
                </a:solidFill>
              </a:rPr>
              <a:t>spawner</a:t>
            </a:r>
            <a:r>
              <a:rPr lang="en-US" altLang="en-US" sz="2400" dirty="0">
                <a:solidFill>
                  <a:schemeClr val="tx1"/>
                </a:solidFill>
              </a:rPr>
              <a:t>-recruitment curve.</a:t>
            </a:r>
          </a:p>
          <a:p>
            <a:pPr marL="1257300" lvl="1" indent="-514350">
              <a:buFont typeface="+mj-lt"/>
              <a:buAutoNum type="arabicPeriod"/>
            </a:pPr>
            <a:r>
              <a:rPr lang="en-US" altLang="en-US" sz="2400" dirty="0">
                <a:solidFill>
                  <a:schemeClr val="tx1"/>
                </a:solidFill>
              </a:rPr>
              <a:t>Forecast future abundance and catch using the target F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Integrated Analysis can: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</a:rPr>
              <a:t>Bring all steps into one analytical package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</a:rPr>
              <a:t>Parameter variance from population estimation gets propagated to quantities in forecast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</a:rPr>
              <a:t>Example output:  probability that stock abundance will dip below the overfished threshold 5 years into the future, and the standard error of this probability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en-US" sz="2800" dirty="0">
              <a:solidFill>
                <a:schemeClr val="tx1"/>
              </a:solidFill>
            </a:endParaRP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457200" y="241300"/>
            <a:ext cx="822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914400">
              <a:spcBef>
                <a:spcPct val="50000"/>
              </a:spcBef>
            </a:pPr>
            <a:endParaRPr lang="en-US" altLang="en-US"/>
          </a:p>
        </p:txBody>
      </p:sp>
      <p:sp>
        <p:nvSpPr>
          <p:cNvPr id="34821" name="Rectangle 5"/>
          <p:cNvSpPr>
            <a:spLocks/>
          </p:cNvSpPr>
          <p:nvPr/>
        </p:nvSpPr>
        <p:spPr bwMode="auto">
          <a:xfrm>
            <a:off x="0" y="0"/>
            <a:ext cx="91440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1pPr>
            <a:lvl2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2pPr>
            <a:lvl3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3pPr>
            <a:lvl4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4pPr>
            <a:lvl5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5pPr>
            <a:lvl6pPr marL="457200" defTabSz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6pPr>
            <a:lvl7pPr marL="914400" defTabSz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7pPr>
            <a:lvl8pPr marL="1371600" defTabSz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8pPr>
            <a:lvl9pPr marL="1828800" defTabSz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9pPr>
          </a:lstStyle>
          <a:p>
            <a:r>
              <a:rPr lang="en-US" altLang="en-US" sz="4000" dirty="0" smtClean="0">
                <a:solidFill>
                  <a:srgbClr val="1E5C90"/>
                </a:solidFill>
              </a:rPr>
              <a:t>Estimation, Benchmarks, Forecasts</a:t>
            </a:r>
            <a:endParaRPr lang="en-US" altLang="en-US" sz="4000" dirty="0">
              <a:solidFill>
                <a:srgbClr val="1E5C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74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/>
          </p:cNvSpPr>
          <p:nvPr>
            <p:ph type="body" idx="4294967295"/>
          </p:nvPr>
        </p:nvSpPr>
        <p:spPr>
          <a:xfrm>
            <a:off x="0" y="788276"/>
            <a:ext cx="9144000" cy="5549462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Population Model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</a:rPr>
              <a:t>Recruitment, mortality, growth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</a:rPr>
              <a:t>Age and/or size structured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Observation Model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</a:rPr>
              <a:t>Derive expected values for data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Likelihood-based Statistical Model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</a:rPr>
              <a:t>Quantify goodness-of-fit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Algorithm to search for parameter set that maximizes </a:t>
            </a:r>
            <a:r>
              <a:rPr lang="en-US" altLang="en-US" sz="2800" dirty="0" smtClean="0">
                <a:solidFill>
                  <a:schemeClr val="tx1"/>
                </a:solidFill>
              </a:rPr>
              <a:t>likelihood</a:t>
            </a:r>
            <a:endParaRPr lang="en-US" altLang="en-US" sz="2800" dirty="0">
              <a:solidFill>
                <a:schemeClr val="tx1"/>
              </a:solidFill>
            </a:endParaRP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</a:rPr>
              <a:t>Auto-Differentiation Model Builder (ADMB)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Cast results in terms of management quantities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Propagate uncertainty </a:t>
            </a:r>
            <a:r>
              <a:rPr lang="en-US" altLang="en-US" sz="2800" dirty="0" smtClean="0">
                <a:solidFill>
                  <a:schemeClr val="tx1"/>
                </a:solidFill>
              </a:rPr>
              <a:t>for derived and management </a:t>
            </a:r>
            <a:r>
              <a:rPr lang="en-US" altLang="en-US" sz="2800" dirty="0">
                <a:solidFill>
                  <a:schemeClr val="tx1"/>
                </a:solidFill>
              </a:rPr>
              <a:t>quantities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en-US" sz="3200" dirty="0">
              <a:solidFill>
                <a:schemeClr val="tx1"/>
              </a:solidFill>
            </a:endParaRP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457200" y="241300"/>
            <a:ext cx="822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914400">
              <a:spcBef>
                <a:spcPct val="50000"/>
              </a:spcBef>
            </a:pPr>
            <a:endParaRPr lang="en-US" altLang="en-US"/>
          </a:p>
        </p:txBody>
      </p:sp>
      <p:sp>
        <p:nvSpPr>
          <p:cNvPr id="34821" name="Rectangle 5"/>
          <p:cNvSpPr>
            <a:spLocks/>
          </p:cNvSpPr>
          <p:nvPr/>
        </p:nvSpPr>
        <p:spPr bwMode="auto">
          <a:xfrm>
            <a:off x="0" y="0"/>
            <a:ext cx="91440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1pPr>
            <a:lvl2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2pPr>
            <a:lvl3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3pPr>
            <a:lvl4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4pPr>
            <a:lvl5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5pPr>
            <a:lvl6pPr marL="457200" defTabSz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6pPr>
            <a:lvl7pPr marL="914400" defTabSz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7pPr>
            <a:lvl8pPr marL="1371600" defTabSz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8pPr>
            <a:lvl9pPr marL="1828800" defTabSz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9pPr>
          </a:lstStyle>
          <a:p>
            <a:r>
              <a:rPr lang="en-US" altLang="en-US" sz="4000" dirty="0" smtClean="0">
                <a:solidFill>
                  <a:srgbClr val="1E5C90"/>
                </a:solidFill>
              </a:rPr>
              <a:t>Integrated analysis sub-models</a:t>
            </a:r>
            <a:endParaRPr lang="en-US" altLang="en-US" sz="4000" dirty="0">
              <a:solidFill>
                <a:srgbClr val="1E5C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35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/>
          </p:cNvSpPr>
          <p:nvPr>
            <p:ph type="body" idx="4294967295"/>
          </p:nvPr>
        </p:nvSpPr>
        <p:spPr>
          <a:xfrm>
            <a:off x="0" y="1206500"/>
            <a:ext cx="9144000" cy="5131238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Allows many kinds of data, but data does not assure contrast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Allows many processes to be investigated, but cannot magically remove confounding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Fixing parameter values for some processes (M) will tighten confidence intervals by excluding some alternative explanations for the data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Result probably will have more variance than result from a simpler model – that’s good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A fishery interacting with its ecosystem is complex process; our models should not overly simplify this process just because the data are lacking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en-US" sz="2800" dirty="0">
              <a:solidFill>
                <a:schemeClr val="tx1"/>
              </a:solidFill>
            </a:endParaRP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457200" y="241300"/>
            <a:ext cx="822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914400">
              <a:spcBef>
                <a:spcPct val="50000"/>
              </a:spcBef>
            </a:pPr>
            <a:endParaRPr lang="en-US" altLang="en-US"/>
          </a:p>
        </p:txBody>
      </p:sp>
      <p:sp>
        <p:nvSpPr>
          <p:cNvPr id="34821" name="Rectangle 5"/>
          <p:cNvSpPr>
            <a:spLocks/>
          </p:cNvSpPr>
          <p:nvPr/>
        </p:nvSpPr>
        <p:spPr bwMode="auto">
          <a:xfrm>
            <a:off x="0" y="0"/>
            <a:ext cx="91440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1pPr>
            <a:lvl2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2pPr>
            <a:lvl3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3pPr>
            <a:lvl4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4pPr>
            <a:lvl5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5pPr>
            <a:lvl6pPr marL="457200" defTabSz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6pPr>
            <a:lvl7pPr marL="914400" defTabSz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7pPr>
            <a:lvl8pPr marL="1371600" defTabSz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8pPr>
            <a:lvl9pPr marL="1828800" defTabSz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9pPr>
          </a:lstStyle>
          <a:p>
            <a:r>
              <a:rPr lang="en-US" altLang="en-US" sz="4000" dirty="0" smtClean="0">
                <a:solidFill>
                  <a:srgbClr val="1E5C90"/>
                </a:solidFill>
              </a:rPr>
              <a:t>IA: No magic bullet</a:t>
            </a:r>
            <a:endParaRPr lang="en-US" altLang="en-US" sz="4000" dirty="0">
              <a:solidFill>
                <a:srgbClr val="1E5C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31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/>
          </p:cNvSpPr>
          <p:nvPr>
            <p:ph type="body" idx="4294967295"/>
          </p:nvPr>
        </p:nvSpPr>
        <p:spPr>
          <a:xfrm>
            <a:off x="0" y="1206500"/>
            <a:ext cx="9144000" cy="5131238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</a:rPr>
              <a:t>Result </a:t>
            </a:r>
            <a:r>
              <a:rPr lang="en-US" altLang="en-US" sz="3200" dirty="0" smtClean="0">
                <a:solidFill>
                  <a:schemeClr val="tx1"/>
                </a:solidFill>
              </a:rPr>
              <a:t>is </a:t>
            </a:r>
            <a:r>
              <a:rPr lang="en-US" altLang="en-US" sz="3200" dirty="0">
                <a:solidFill>
                  <a:schemeClr val="tx1"/>
                </a:solidFill>
              </a:rPr>
              <a:t>a complex function of fit to all included data;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Type, contrast and precision of data determine its influence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Examine residuals and root mean squared error of fit to data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Parsimoniously, add enough process to remove pattern to residuals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Judicious re-weighting of inputs to match </a:t>
            </a:r>
            <a:r>
              <a:rPr lang="en-US" altLang="en-US" sz="2800" dirty="0" err="1">
                <a:solidFill>
                  <a:schemeClr val="tx1"/>
                </a:solidFill>
              </a:rPr>
              <a:t>rmse</a:t>
            </a:r>
            <a:r>
              <a:rPr lang="en-US" altLang="en-US" sz="2800" dirty="0">
                <a:solidFill>
                  <a:schemeClr val="tx1"/>
                </a:solidFill>
              </a:rPr>
              <a:t> of output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en-US" sz="2800" dirty="0">
              <a:solidFill>
                <a:schemeClr val="tx1"/>
              </a:solidFill>
            </a:endParaRP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457200" y="241300"/>
            <a:ext cx="822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914400">
              <a:spcBef>
                <a:spcPct val="50000"/>
              </a:spcBef>
            </a:pPr>
            <a:endParaRPr lang="en-US" altLang="en-US"/>
          </a:p>
        </p:txBody>
      </p:sp>
      <p:sp>
        <p:nvSpPr>
          <p:cNvPr id="34821" name="Rectangle 5"/>
          <p:cNvSpPr>
            <a:spLocks/>
          </p:cNvSpPr>
          <p:nvPr/>
        </p:nvSpPr>
        <p:spPr bwMode="auto">
          <a:xfrm>
            <a:off x="0" y="0"/>
            <a:ext cx="91440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1pPr>
            <a:lvl2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2pPr>
            <a:lvl3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3pPr>
            <a:lvl4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4pPr>
            <a:lvl5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5pPr>
            <a:lvl6pPr marL="457200" defTabSz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6pPr>
            <a:lvl7pPr marL="914400" defTabSz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7pPr>
            <a:lvl8pPr marL="1371600" defTabSz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8pPr>
            <a:lvl9pPr marL="1828800" defTabSz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9pPr>
          </a:lstStyle>
          <a:p>
            <a:r>
              <a:rPr lang="en-US" altLang="en-US" sz="4000" dirty="0" smtClean="0">
                <a:solidFill>
                  <a:srgbClr val="1E5C90"/>
                </a:solidFill>
              </a:rPr>
              <a:t>From data to results</a:t>
            </a:r>
            <a:endParaRPr lang="en-US" altLang="en-US" sz="4000" dirty="0">
              <a:solidFill>
                <a:srgbClr val="1E5C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87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/>
          </p:cNvSpPr>
          <p:nvPr>
            <p:ph type="body" idx="4294967295"/>
          </p:nvPr>
        </p:nvSpPr>
        <p:spPr>
          <a:xfrm>
            <a:off x="0" y="1206500"/>
            <a:ext cx="9144000" cy="5131238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Penalties and Priors are information about parameters in a model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</a:rPr>
              <a:t>Example:  maximum age used to create prior on 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Data are information about a derived quantity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</a:rPr>
              <a:t>Expected value for this quantity is derived from model parameters and structure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</a:rPr>
              <a:t>Example:  Age composition of catch from a fleet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In IA, the expected value for maximum observed age could be derived as a function of M, then observed maximum age could be included as model data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Concept of Data and Priors blur; it’s all information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en-US" sz="2800" dirty="0">
              <a:solidFill>
                <a:schemeClr val="tx1"/>
              </a:solidFill>
            </a:endParaRP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457200" y="241300"/>
            <a:ext cx="822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914400">
              <a:spcBef>
                <a:spcPct val="50000"/>
              </a:spcBef>
            </a:pPr>
            <a:endParaRPr lang="en-US" altLang="en-US"/>
          </a:p>
        </p:txBody>
      </p:sp>
      <p:sp>
        <p:nvSpPr>
          <p:cNvPr id="34821" name="Rectangle 5"/>
          <p:cNvSpPr>
            <a:spLocks/>
          </p:cNvSpPr>
          <p:nvPr/>
        </p:nvSpPr>
        <p:spPr bwMode="auto">
          <a:xfrm>
            <a:off x="0" y="0"/>
            <a:ext cx="91440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1pPr>
            <a:lvl2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2pPr>
            <a:lvl3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3pPr>
            <a:lvl4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4pPr>
            <a:lvl5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5pPr>
            <a:lvl6pPr marL="457200" defTabSz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6pPr>
            <a:lvl7pPr marL="914400" defTabSz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7pPr>
            <a:lvl8pPr marL="1371600" defTabSz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8pPr>
            <a:lvl9pPr marL="1828800" defTabSz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9pPr>
          </a:lstStyle>
          <a:p>
            <a:r>
              <a:rPr lang="en-US" altLang="en-US" sz="4000" dirty="0" smtClean="0">
                <a:solidFill>
                  <a:srgbClr val="1E5C90"/>
                </a:solidFill>
              </a:rPr>
              <a:t>Data, penalties, priors</a:t>
            </a:r>
            <a:endParaRPr lang="en-US" altLang="en-US" sz="4000" dirty="0">
              <a:solidFill>
                <a:srgbClr val="1E5C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82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/>
          </p:cNvSpPr>
          <p:nvPr>
            <p:ph type="body" idx="4294967295"/>
          </p:nvPr>
        </p:nvSpPr>
        <p:spPr>
          <a:xfrm>
            <a:off x="0" y="1206500"/>
            <a:ext cx="9144000" cy="5131238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Bayesian Analysis (BA) requires prior </a:t>
            </a:r>
            <a:r>
              <a:rPr lang="en-US" altLang="en-US" sz="2800" i="1" dirty="0">
                <a:solidFill>
                  <a:schemeClr val="tx1"/>
                </a:solidFill>
              </a:rPr>
              <a:t>pdf</a:t>
            </a:r>
            <a:r>
              <a:rPr lang="en-US" altLang="en-US" sz="2800" dirty="0">
                <a:solidFill>
                  <a:schemeClr val="tx1"/>
                </a:solidFill>
              </a:rPr>
              <a:t> for all parameters and integrates across this </a:t>
            </a:r>
            <a:r>
              <a:rPr lang="en-US" altLang="en-US" sz="2800" i="1" dirty="0">
                <a:solidFill>
                  <a:schemeClr val="tx1"/>
                </a:solidFill>
              </a:rPr>
              <a:t>pdf</a:t>
            </a:r>
            <a:r>
              <a:rPr lang="en-US" altLang="en-US" sz="2800" dirty="0">
                <a:solidFill>
                  <a:schemeClr val="tx1"/>
                </a:solidFill>
              </a:rPr>
              <a:t> and the posterior </a:t>
            </a:r>
            <a:r>
              <a:rPr lang="en-US" altLang="en-US" sz="2800" i="1" dirty="0">
                <a:solidFill>
                  <a:schemeClr val="tx1"/>
                </a:solidFill>
              </a:rPr>
              <a:t>pdf</a:t>
            </a:r>
            <a:r>
              <a:rPr lang="en-US" altLang="en-US" sz="2800" dirty="0">
                <a:solidFill>
                  <a:schemeClr val="tx1"/>
                </a:solidFill>
              </a:rPr>
              <a:t> to create a </a:t>
            </a:r>
            <a:r>
              <a:rPr lang="en-US" altLang="en-US" sz="2800" dirty="0" smtClean="0">
                <a:solidFill>
                  <a:schemeClr val="tx1"/>
                </a:solidFill>
              </a:rPr>
              <a:t>posterior </a:t>
            </a:r>
            <a:r>
              <a:rPr lang="en-US" altLang="en-US" sz="2800" i="1" dirty="0" smtClean="0">
                <a:solidFill>
                  <a:schemeClr val="tx1"/>
                </a:solidFill>
              </a:rPr>
              <a:t>pdf</a:t>
            </a:r>
            <a:r>
              <a:rPr lang="en-US" altLang="en-US" sz="2800" dirty="0" smtClean="0">
                <a:solidFill>
                  <a:schemeClr val="tx1"/>
                </a:solidFill>
              </a:rPr>
              <a:t> </a:t>
            </a:r>
            <a:r>
              <a:rPr lang="en-US" altLang="en-US" sz="2800" dirty="0">
                <a:solidFill>
                  <a:schemeClr val="tx1"/>
                </a:solidFill>
              </a:rPr>
              <a:t>of results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Information (meta-data) typically used to create priors for a Bayesian analysis can be included as likelihood penalties in IA for some, but not necessarily all, parameters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</a:rPr>
              <a:t>Maximum likelihood (MLE) result is like mode of BA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</a:rPr>
              <a:t>MCMC with IA’s parameter penalties produces pdf like that of BA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</a:rPr>
              <a:t>The normal pdf based on the uncertainty of the MLE is comparable to the BA pdf from MCMC, at least in many applications</a:t>
            </a:r>
            <a:r>
              <a:rPr lang="en-US" altLang="en-US" sz="2400" dirty="0" smtClean="0">
                <a:solidFill>
                  <a:schemeClr val="tx1"/>
                </a:solidFill>
              </a:rPr>
              <a:t>.</a:t>
            </a:r>
          </a:p>
          <a:p>
            <a:pPr marL="1600200" lvl="2" indent="-457200"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solidFill>
                  <a:schemeClr val="tx1"/>
                </a:solidFill>
              </a:rPr>
              <a:t>What about when the distribution is lognormal?</a:t>
            </a:r>
            <a:endParaRPr lang="en-US" altLang="en-US" sz="200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en-US" sz="2800" dirty="0">
              <a:solidFill>
                <a:schemeClr val="tx1"/>
              </a:solidFill>
            </a:endParaRP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457200" y="241300"/>
            <a:ext cx="822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914400">
              <a:spcBef>
                <a:spcPct val="50000"/>
              </a:spcBef>
            </a:pPr>
            <a:endParaRPr lang="en-US" altLang="en-US"/>
          </a:p>
        </p:txBody>
      </p:sp>
      <p:sp>
        <p:nvSpPr>
          <p:cNvPr id="34821" name="Rectangle 5"/>
          <p:cNvSpPr>
            <a:spLocks/>
          </p:cNvSpPr>
          <p:nvPr/>
        </p:nvSpPr>
        <p:spPr bwMode="auto">
          <a:xfrm>
            <a:off x="0" y="0"/>
            <a:ext cx="91440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1pPr>
            <a:lvl2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2pPr>
            <a:lvl3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3pPr>
            <a:lvl4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4pPr>
            <a:lvl5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5pPr>
            <a:lvl6pPr marL="457200" defTabSz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6pPr>
            <a:lvl7pPr marL="914400" defTabSz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7pPr>
            <a:lvl8pPr marL="1371600" defTabSz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8pPr>
            <a:lvl9pPr marL="1828800" defTabSz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9pPr>
          </a:lstStyle>
          <a:p>
            <a:r>
              <a:rPr lang="en-US" altLang="en-US" sz="4000" dirty="0" smtClean="0">
                <a:solidFill>
                  <a:srgbClr val="1E5C90"/>
                </a:solidFill>
              </a:rPr>
              <a:t>Relation to Bayesian analysis</a:t>
            </a:r>
            <a:endParaRPr lang="en-US" altLang="en-US" sz="4000" dirty="0">
              <a:solidFill>
                <a:srgbClr val="1E5C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75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/>
          </p:cNvSpPr>
          <p:nvPr>
            <p:ph type="body" idx="4294967295"/>
          </p:nvPr>
        </p:nvSpPr>
        <p:spPr>
          <a:xfrm>
            <a:off x="0" y="1206500"/>
            <a:ext cx="9144000" cy="5131238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</a:rPr>
              <a:t>An implementation of IA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</a:rPr>
              <a:t>Age and size structured, with geographic areas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</a:rPr>
              <a:t>High diversity of data types, including tags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</a:rPr>
              <a:t>Fully integrates population estimation, benchmark calculation, and forecasting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en-US" sz="2800" dirty="0">
              <a:solidFill>
                <a:schemeClr val="tx1"/>
              </a:solidFill>
            </a:endParaRP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457200" y="241300"/>
            <a:ext cx="822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914400">
              <a:spcBef>
                <a:spcPct val="50000"/>
              </a:spcBef>
            </a:pPr>
            <a:endParaRPr lang="en-US" altLang="en-US"/>
          </a:p>
        </p:txBody>
      </p:sp>
      <p:sp>
        <p:nvSpPr>
          <p:cNvPr id="34821" name="Rectangle 5"/>
          <p:cNvSpPr>
            <a:spLocks/>
          </p:cNvSpPr>
          <p:nvPr/>
        </p:nvSpPr>
        <p:spPr bwMode="auto">
          <a:xfrm>
            <a:off x="0" y="0"/>
            <a:ext cx="91440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1pPr>
            <a:lvl2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2pPr>
            <a:lvl3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3pPr>
            <a:lvl4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4pPr>
            <a:lvl5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5pPr>
            <a:lvl6pPr marL="457200" defTabSz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6pPr>
            <a:lvl7pPr marL="914400" defTabSz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7pPr>
            <a:lvl8pPr marL="1371600" defTabSz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8pPr>
            <a:lvl9pPr marL="1828800" defTabSz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9pPr>
          </a:lstStyle>
          <a:p>
            <a:r>
              <a:rPr lang="en-US" altLang="en-US" sz="4000" dirty="0" smtClean="0">
                <a:solidFill>
                  <a:srgbClr val="1E5C90"/>
                </a:solidFill>
              </a:rPr>
              <a:t>Stock Synthesis</a:t>
            </a:r>
            <a:endParaRPr lang="en-US" altLang="en-US" sz="4000" dirty="0">
              <a:solidFill>
                <a:srgbClr val="1E5C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36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/>
          </p:cNvSpPr>
          <p:nvPr>
            <p:ph type="body" idx="4294967295"/>
          </p:nvPr>
        </p:nvSpPr>
        <p:spPr>
          <a:xfrm>
            <a:off x="0" y="676275"/>
            <a:ext cx="9144000" cy="5437922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chemeClr val="tx1"/>
                </a:solidFill>
              </a:rPr>
              <a:t>Catches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chemeClr val="tx1"/>
                </a:solidFill>
              </a:rPr>
              <a:t>Guesstimate on depletion</a:t>
            </a:r>
            <a:endParaRPr lang="en-US" altLang="en-US" sz="24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chemeClr val="tx1"/>
                </a:solidFill>
              </a:rPr>
              <a:t>Discards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chemeClr val="tx1"/>
                </a:solidFill>
              </a:rPr>
              <a:t>Effort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chemeClr val="tx1"/>
                </a:solidFill>
              </a:rPr>
              <a:t>Indices of abundance (fishery </a:t>
            </a:r>
            <a:r>
              <a:rPr lang="en-US" altLang="en-US" sz="2400" dirty="0" smtClean="0">
                <a:solidFill>
                  <a:schemeClr val="tx1"/>
                </a:solidFill>
              </a:rPr>
              <a:t>and/or </a:t>
            </a:r>
            <a:r>
              <a:rPr lang="en-US" altLang="en-US" sz="2400" dirty="0" smtClean="0">
                <a:solidFill>
                  <a:schemeClr val="tx1"/>
                </a:solidFill>
              </a:rPr>
              <a:t>survey</a:t>
            </a:r>
            <a:r>
              <a:rPr lang="en-US" altLang="en-US" sz="2400" dirty="0" smtClean="0">
                <a:solidFill>
                  <a:schemeClr val="tx1"/>
                </a:solidFill>
              </a:rPr>
              <a:t>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chemeClr val="tx1"/>
                </a:solidFill>
              </a:rPr>
              <a:t>Absolute abundance</a:t>
            </a:r>
            <a:endParaRPr lang="en-US" altLang="en-US" sz="24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chemeClr val="tx1"/>
                </a:solidFill>
              </a:rPr>
              <a:t>Catch-at-age with ageing error</a:t>
            </a:r>
            <a:endParaRPr lang="en-US" altLang="en-US" sz="24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chemeClr val="tx1"/>
                </a:solidFill>
              </a:rPr>
              <a:t>Catch-at-length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altLang="en-US" sz="2400" dirty="0" err="1" smtClean="0">
                <a:solidFill>
                  <a:schemeClr val="tx1"/>
                </a:solidFill>
              </a:rPr>
              <a:t>Age-conditional</a:t>
            </a:r>
            <a:r>
              <a:rPr lang="es-ES" altLang="en-US" sz="2400" dirty="0" err="1" smtClean="0">
                <a:solidFill>
                  <a:schemeClr val="tx1"/>
                </a:solidFill>
              </a:rPr>
              <a:t>-on</a:t>
            </a:r>
            <a:r>
              <a:rPr lang="es-ES" altLang="en-US" sz="2400" dirty="0" err="1" smtClean="0">
                <a:solidFill>
                  <a:schemeClr val="tx1"/>
                </a:solidFill>
              </a:rPr>
              <a:t>-length</a:t>
            </a:r>
            <a:endParaRPr lang="es-ES" altLang="en-US" sz="24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altLang="en-US" sz="2400" dirty="0" err="1" smtClean="0">
                <a:solidFill>
                  <a:schemeClr val="tx1"/>
                </a:solidFill>
              </a:rPr>
              <a:t>Average</a:t>
            </a:r>
            <a:r>
              <a:rPr lang="es-ES" altLang="en-US" sz="2400" dirty="0" smtClean="0">
                <a:solidFill>
                  <a:schemeClr val="tx1"/>
                </a:solidFill>
              </a:rPr>
              <a:t> </a:t>
            </a:r>
            <a:r>
              <a:rPr lang="es-ES" altLang="en-US" sz="2400" dirty="0" err="1" smtClean="0">
                <a:solidFill>
                  <a:schemeClr val="tx1"/>
                </a:solidFill>
              </a:rPr>
              <a:t>length</a:t>
            </a:r>
            <a:r>
              <a:rPr lang="es-ES" altLang="en-US" sz="2400" dirty="0" smtClean="0">
                <a:solidFill>
                  <a:schemeClr val="tx1"/>
                </a:solidFill>
              </a:rPr>
              <a:t>-at-</a:t>
            </a:r>
            <a:r>
              <a:rPr lang="es-ES" altLang="en-US" sz="2400" dirty="0" err="1" smtClean="0">
                <a:solidFill>
                  <a:schemeClr val="tx1"/>
                </a:solidFill>
              </a:rPr>
              <a:t>age</a:t>
            </a:r>
            <a:r>
              <a:rPr lang="es-ES" altLang="en-US" sz="2400" dirty="0" smtClean="0">
                <a:solidFill>
                  <a:schemeClr val="tx1"/>
                </a:solidFill>
              </a:rPr>
              <a:t>, </a:t>
            </a:r>
            <a:r>
              <a:rPr lang="es-ES" altLang="en-US" sz="2400" dirty="0" err="1" smtClean="0">
                <a:solidFill>
                  <a:schemeClr val="tx1"/>
                </a:solidFill>
              </a:rPr>
              <a:t>average</a:t>
            </a:r>
            <a:r>
              <a:rPr lang="es-ES" altLang="en-US" sz="2400" dirty="0" smtClean="0">
                <a:solidFill>
                  <a:schemeClr val="tx1"/>
                </a:solidFill>
              </a:rPr>
              <a:t> </a:t>
            </a:r>
            <a:r>
              <a:rPr lang="es-ES" altLang="en-US" sz="2400" dirty="0" err="1" smtClean="0">
                <a:solidFill>
                  <a:schemeClr val="tx1"/>
                </a:solidFill>
              </a:rPr>
              <a:t>weight</a:t>
            </a:r>
            <a:r>
              <a:rPr lang="es-ES" altLang="en-US" sz="2400" dirty="0" smtClean="0">
                <a:solidFill>
                  <a:schemeClr val="tx1"/>
                </a:solidFill>
              </a:rPr>
              <a:t>-at-</a:t>
            </a:r>
            <a:r>
              <a:rPr lang="es-ES" altLang="en-US" sz="2400" dirty="0" err="1" smtClean="0">
                <a:solidFill>
                  <a:schemeClr val="tx1"/>
                </a:solidFill>
              </a:rPr>
              <a:t>length</a:t>
            </a:r>
            <a:endParaRPr lang="es-ES" altLang="en-US" sz="240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altLang="en-US" sz="2400" dirty="0" err="1" smtClean="0">
                <a:solidFill>
                  <a:schemeClr val="tx1"/>
                </a:solidFill>
              </a:rPr>
              <a:t>Average</a:t>
            </a:r>
            <a:r>
              <a:rPr lang="es-ES" altLang="en-US" sz="2400" dirty="0" smtClean="0">
                <a:solidFill>
                  <a:schemeClr val="tx1"/>
                </a:solidFill>
              </a:rPr>
              <a:t> </a:t>
            </a:r>
            <a:r>
              <a:rPr lang="es-ES" altLang="en-US" sz="2400" dirty="0" err="1" smtClean="0">
                <a:solidFill>
                  <a:schemeClr val="tx1"/>
                </a:solidFill>
              </a:rPr>
              <a:t>weight</a:t>
            </a:r>
            <a:r>
              <a:rPr lang="es-ES" altLang="en-US" sz="2400" dirty="0" smtClean="0">
                <a:solidFill>
                  <a:schemeClr val="tx1"/>
                </a:solidFill>
              </a:rPr>
              <a:t>, </a:t>
            </a:r>
            <a:r>
              <a:rPr lang="es-ES" altLang="en-US" sz="2400" dirty="0" err="1" smtClean="0">
                <a:solidFill>
                  <a:schemeClr val="tx1"/>
                </a:solidFill>
              </a:rPr>
              <a:t>average</a:t>
            </a:r>
            <a:r>
              <a:rPr lang="es-ES" altLang="en-US" sz="2400" dirty="0" smtClean="0">
                <a:solidFill>
                  <a:schemeClr val="tx1"/>
                </a:solidFill>
              </a:rPr>
              <a:t> </a:t>
            </a:r>
            <a:r>
              <a:rPr lang="es-ES" altLang="en-US" sz="2400" dirty="0" err="1" smtClean="0">
                <a:solidFill>
                  <a:schemeClr val="tx1"/>
                </a:solidFill>
              </a:rPr>
              <a:t>length</a:t>
            </a:r>
            <a:endParaRPr lang="es-ES" altLang="en-US" sz="240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altLang="en-US" sz="2400" dirty="0" err="1" smtClean="0">
                <a:solidFill>
                  <a:schemeClr val="tx1"/>
                </a:solidFill>
              </a:rPr>
              <a:t>Tagging</a:t>
            </a:r>
            <a:endParaRPr lang="es-ES" altLang="en-US" sz="2400" dirty="0">
              <a:solidFill>
                <a:schemeClr val="tx1"/>
              </a:solidFill>
            </a:endParaRP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457200" y="241300"/>
            <a:ext cx="822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914400">
              <a:spcBef>
                <a:spcPct val="50000"/>
              </a:spcBef>
            </a:pPr>
            <a:endParaRPr lang="en-US" altLang="en-US"/>
          </a:p>
        </p:txBody>
      </p:sp>
      <p:sp>
        <p:nvSpPr>
          <p:cNvPr id="34821" name="Rectangle 5"/>
          <p:cNvSpPr>
            <a:spLocks/>
          </p:cNvSpPr>
          <p:nvPr/>
        </p:nvSpPr>
        <p:spPr bwMode="auto">
          <a:xfrm>
            <a:off x="0" y="0"/>
            <a:ext cx="82296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1pPr>
            <a:lvl2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2pPr>
            <a:lvl3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3pPr>
            <a:lvl4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4pPr>
            <a:lvl5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5pPr>
            <a:lvl6pPr marL="457200" defTabSz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6pPr>
            <a:lvl7pPr marL="914400" defTabSz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7pPr>
            <a:lvl8pPr marL="1371600" defTabSz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8pPr>
            <a:lvl9pPr marL="1828800" defTabSz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9pPr>
          </a:lstStyle>
          <a:p>
            <a:r>
              <a:rPr lang="en-US" altLang="en-US" sz="4000" dirty="0" smtClean="0">
                <a:solidFill>
                  <a:srgbClr val="1E5C90"/>
                </a:solidFill>
              </a:rPr>
              <a:t>Types of data</a:t>
            </a:r>
            <a:endParaRPr lang="en-US" altLang="en-US" sz="4000" dirty="0">
              <a:solidFill>
                <a:srgbClr val="1E5C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67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/>
          </p:cNvSpPr>
          <p:nvPr>
            <p:ph type="body" idx="4294967295"/>
          </p:nvPr>
        </p:nvSpPr>
        <p:spPr>
          <a:xfrm>
            <a:off x="0" y="1033074"/>
            <a:ext cx="9144000" cy="2599919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State variables: In the future depend on </a:t>
            </a:r>
            <a:endParaRPr lang="en-US" altLang="en-US" sz="2800" dirty="0" smtClean="0">
              <a:solidFill>
                <a:schemeClr val="tx1"/>
              </a:solidFill>
            </a:endParaRP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solidFill>
                  <a:schemeClr val="tx1"/>
                </a:solidFill>
              </a:rPr>
              <a:t>Current state</a:t>
            </a:r>
            <a:endParaRPr lang="en-US" altLang="en-US" sz="2800" dirty="0">
              <a:solidFill>
                <a:schemeClr val="tx1"/>
              </a:solidFill>
            </a:endParaRP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solidFill>
                  <a:schemeClr val="tx1"/>
                </a:solidFill>
              </a:rPr>
              <a:t>Parameters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solidFill>
                  <a:schemeClr val="tx1"/>
                </a:solidFill>
              </a:rPr>
              <a:t>Forcing (external shocks)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solidFill>
                  <a:schemeClr val="tx1"/>
                </a:solidFill>
              </a:rPr>
              <a:t>Rules of change (equations)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457200" y="241300"/>
            <a:ext cx="822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914400">
              <a:spcBef>
                <a:spcPct val="50000"/>
              </a:spcBef>
            </a:pPr>
            <a:endParaRPr lang="en-US" altLang="en-US"/>
          </a:p>
        </p:txBody>
      </p:sp>
      <p:sp>
        <p:nvSpPr>
          <p:cNvPr id="34821" name="Rectangle 5"/>
          <p:cNvSpPr>
            <a:spLocks/>
          </p:cNvSpPr>
          <p:nvPr/>
        </p:nvSpPr>
        <p:spPr bwMode="auto">
          <a:xfrm>
            <a:off x="0" y="0"/>
            <a:ext cx="91440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1pPr>
            <a:lvl2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2pPr>
            <a:lvl3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3pPr>
            <a:lvl4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4pPr>
            <a:lvl5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5pPr>
            <a:lvl6pPr marL="457200" defTabSz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6pPr>
            <a:lvl7pPr marL="914400" defTabSz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7pPr>
            <a:lvl8pPr marL="1371600" defTabSz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8pPr>
            <a:lvl9pPr marL="1828800" defTabSz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9pPr>
          </a:lstStyle>
          <a:p>
            <a:r>
              <a:rPr lang="en-US" altLang="en-US" sz="4000" dirty="0" smtClean="0">
                <a:solidFill>
                  <a:srgbClr val="1E5C90"/>
                </a:solidFill>
              </a:rPr>
              <a:t>Components of population dynamic models</a:t>
            </a:r>
            <a:endParaRPr lang="en-US" altLang="en-US" sz="4000" dirty="0">
              <a:solidFill>
                <a:srgbClr val="1E5C90"/>
              </a:solidFill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4676609"/>
              </p:ext>
            </p:extLst>
          </p:nvPr>
        </p:nvGraphicFramePr>
        <p:xfrm>
          <a:off x="2786063" y="4240928"/>
          <a:ext cx="3740150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Equation" r:id="rId3" imgW="1002865" imgH="228501" progId="Equation.DSMT4">
                  <p:embed/>
                </p:oleObj>
              </mc:Choice>
              <mc:Fallback>
                <p:oleObj name="Equation" r:id="rId3" imgW="1002865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63" y="4240928"/>
                        <a:ext cx="3740150" cy="85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3037" y="3632993"/>
            <a:ext cx="214898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Rules of change</a:t>
            </a:r>
            <a:endParaRPr lang="en-US" sz="2400" dirty="0">
              <a:solidFill>
                <a:schemeClr val="accent5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4462463" y="4017309"/>
            <a:ext cx="342900" cy="3444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Arrow Connector 7"/>
          <p:cNvCxnSpPr>
            <a:cxnSpLocks noChangeShapeType="1"/>
          </p:cNvCxnSpPr>
          <p:nvPr/>
        </p:nvCxnSpPr>
        <p:spPr bwMode="auto">
          <a:xfrm flipH="1" flipV="1">
            <a:off x="5443538" y="4770438"/>
            <a:ext cx="442912" cy="874712"/>
          </a:xfrm>
          <a:prstGeom prst="straightConnector1">
            <a:avLst/>
          </a:prstGeom>
          <a:noFill/>
          <a:ln w="25400" algn="ctr">
            <a:solidFill>
              <a:srgbClr val="33CC33"/>
            </a:solidFill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265888" y="5645150"/>
            <a:ext cx="243175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solidFill>
                  <a:srgbClr val="33CC33"/>
                </a:solidFill>
                <a:latin typeface="Calibri" pitchFamily="34" charset="0"/>
              </a:rPr>
              <a:t>Parameters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solidFill>
                  <a:srgbClr val="33CC33"/>
                </a:solidFill>
                <a:latin typeface="Calibri" pitchFamily="34" charset="0"/>
              </a:rPr>
              <a:t>(e.g., growth rate)</a:t>
            </a:r>
            <a:endParaRPr lang="en-US" altLang="en-US" sz="2400" dirty="0">
              <a:solidFill>
                <a:srgbClr val="33CC33"/>
              </a:solidFill>
              <a:latin typeface="Calibri" pitchFamily="34" charset="0"/>
            </a:endParaRPr>
          </a:p>
        </p:txBody>
      </p:sp>
      <p:cxnSp>
        <p:nvCxnSpPr>
          <p:cNvPr id="10" name="Straight Arrow Connector 9"/>
          <p:cNvCxnSpPr>
            <a:cxnSpLocks noChangeShapeType="1"/>
          </p:cNvCxnSpPr>
          <p:nvPr/>
        </p:nvCxnSpPr>
        <p:spPr bwMode="auto">
          <a:xfrm flipV="1">
            <a:off x="1666875" y="4724400"/>
            <a:ext cx="1219200" cy="488950"/>
          </a:xfrm>
          <a:prstGeom prst="straightConnector1">
            <a:avLst/>
          </a:prstGeom>
          <a:noFill/>
          <a:ln w="25400" algn="ctr">
            <a:solidFill>
              <a:srgbClr val="0000FF"/>
            </a:solidFill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71463" y="5138738"/>
            <a:ext cx="230697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solidFill>
                  <a:srgbClr val="0000FF"/>
                </a:solidFill>
                <a:latin typeface="Calibri" pitchFamily="34" charset="0"/>
              </a:rPr>
              <a:t>State variables in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00FF"/>
                </a:solidFill>
                <a:latin typeface="Calibri" pitchFamily="34" charset="0"/>
              </a:rPr>
              <a:t>n</a:t>
            </a:r>
            <a:r>
              <a:rPr lang="en-US" altLang="en-US" sz="2400" dirty="0" smtClean="0">
                <a:solidFill>
                  <a:srgbClr val="0000FF"/>
                </a:solidFill>
                <a:latin typeface="Calibri" pitchFamily="34" charset="0"/>
              </a:rPr>
              <a:t>ext time period</a:t>
            </a:r>
            <a:endParaRPr lang="en-US" altLang="en-US" sz="2400" dirty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7205663" y="3906838"/>
            <a:ext cx="181543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solidFill>
                  <a:srgbClr val="C00000"/>
                </a:solidFill>
                <a:latin typeface="Calibri" pitchFamily="34" charset="0"/>
              </a:rPr>
              <a:t>Forces</a:t>
            </a:r>
            <a:endParaRPr lang="en-US" altLang="en-US" sz="2400" dirty="0">
              <a:solidFill>
                <a:srgbClr val="C00000"/>
              </a:solidFill>
              <a:latin typeface="Calibri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C00000"/>
                </a:solidFill>
                <a:latin typeface="Calibri" pitchFamily="34" charset="0"/>
              </a:rPr>
              <a:t>(e.g. </a:t>
            </a:r>
            <a:r>
              <a:rPr lang="en-US" altLang="en-US" sz="2400" dirty="0" smtClean="0">
                <a:solidFill>
                  <a:srgbClr val="C00000"/>
                </a:solidFill>
                <a:latin typeface="Calibri" pitchFamily="34" charset="0"/>
              </a:rPr>
              <a:t>catches,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altLang="en-US" sz="2400" dirty="0" err="1" smtClean="0">
                <a:solidFill>
                  <a:srgbClr val="C00000"/>
                </a:solidFill>
                <a:latin typeface="Calibri" pitchFamily="34" charset="0"/>
              </a:rPr>
              <a:t>env</a:t>
            </a:r>
            <a:r>
              <a:rPr lang="en-US" altLang="en-US" sz="2400" dirty="0" smtClean="0">
                <a:solidFill>
                  <a:srgbClr val="C00000"/>
                </a:solidFill>
                <a:latin typeface="Calibri" pitchFamily="34" charset="0"/>
              </a:rPr>
              <a:t>.)</a:t>
            </a:r>
            <a:endParaRPr lang="en-US" altLang="en-US" sz="2400" dirty="0">
              <a:solidFill>
                <a:srgbClr val="C00000"/>
              </a:solidFill>
              <a:latin typeface="Calibri" pitchFamily="34" charset="0"/>
            </a:endParaRPr>
          </a:p>
        </p:txBody>
      </p:sp>
      <p:cxnSp>
        <p:nvCxnSpPr>
          <p:cNvPr id="13" name="Straight Arrow Connector 12"/>
          <p:cNvCxnSpPr>
            <a:cxnSpLocks noChangeShapeType="1"/>
          </p:cNvCxnSpPr>
          <p:nvPr/>
        </p:nvCxnSpPr>
        <p:spPr bwMode="auto">
          <a:xfrm flipH="1">
            <a:off x="6138863" y="4252913"/>
            <a:ext cx="957262" cy="252412"/>
          </a:xfrm>
          <a:prstGeom prst="straightConnector1">
            <a:avLst/>
          </a:prstGeom>
          <a:noFill/>
          <a:ln w="25400" algn="ctr">
            <a:solidFill>
              <a:srgbClr val="C00000"/>
            </a:solidFill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Box 14"/>
          <p:cNvSpPr txBox="1">
            <a:spLocks noChangeArrowheads="1"/>
          </p:cNvSpPr>
          <p:nvPr/>
        </p:nvSpPr>
        <p:spPr bwMode="auto">
          <a:xfrm>
            <a:off x="2871788" y="5267325"/>
            <a:ext cx="207909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solidFill>
                  <a:srgbClr val="0000FF"/>
                </a:solidFill>
                <a:latin typeface="Calibri" pitchFamily="34" charset="0"/>
              </a:rPr>
              <a:t>State variables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solidFill>
                  <a:srgbClr val="0000FF"/>
                </a:solidFill>
                <a:latin typeface="Calibri" pitchFamily="34" charset="0"/>
              </a:rPr>
              <a:t>(e.g., numbers)</a:t>
            </a:r>
            <a:endParaRPr lang="en-US" altLang="en-US" sz="2400" dirty="0">
              <a:solidFill>
                <a:srgbClr val="0000FF"/>
              </a:solidFill>
              <a:latin typeface="Calibri" pitchFamily="34" charset="0"/>
            </a:endParaRPr>
          </a:p>
        </p:txBody>
      </p:sp>
      <p:cxnSp>
        <p:nvCxnSpPr>
          <p:cNvPr id="15" name="Straight Arrow Connector 15"/>
          <p:cNvCxnSpPr>
            <a:cxnSpLocks noChangeShapeType="1"/>
          </p:cNvCxnSpPr>
          <p:nvPr/>
        </p:nvCxnSpPr>
        <p:spPr bwMode="auto">
          <a:xfrm flipV="1">
            <a:off x="4462463" y="4794250"/>
            <a:ext cx="415925" cy="515938"/>
          </a:xfrm>
          <a:prstGeom prst="straightConnector1">
            <a:avLst/>
          </a:prstGeom>
          <a:noFill/>
          <a:ln w="25400" algn="ctr">
            <a:solidFill>
              <a:srgbClr val="0000FF"/>
            </a:solidFill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629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/>
          </p:cNvSpPr>
          <p:nvPr>
            <p:ph type="body" idx="4294967295"/>
          </p:nvPr>
        </p:nvSpPr>
        <p:spPr>
          <a:xfrm>
            <a:off x="0" y="1206500"/>
            <a:ext cx="9144000" cy="4525963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sz="3200" dirty="0" smtClean="0">
                <a:solidFill>
                  <a:schemeClr val="tx1"/>
                </a:solidFill>
              </a:rPr>
              <a:t>The goal is to minimize the difference between observations and model predictions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457200" y="241300"/>
            <a:ext cx="822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914400">
              <a:spcBef>
                <a:spcPct val="50000"/>
              </a:spcBef>
            </a:pPr>
            <a:endParaRPr lang="en-US" altLang="en-US"/>
          </a:p>
        </p:txBody>
      </p:sp>
      <p:sp>
        <p:nvSpPr>
          <p:cNvPr id="34821" name="Rectangle 5"/>
          <p:cNvSpPr>
            <a:spLocks/>
          </p:cNvSpPr>
          <p:nvPr/>
        </p:nvSpPr>
        <p:spPr bwMode="auto">
          <a:xfrm>
            <a:off x="0" y="0"/>
            <a:ext cx="91440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1pPr>
            <a:lvl2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2pPr>
            <a:lvl3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3pPr>
            <a:lvl4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4pPr>
            <a:lvl5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5pPr>
            <a:lvl6pPr marL="457200" defTabSz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6pPr>
            <a:lvl7pPr marL="914400" defTabSz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7pPr>
            <a:lvl8pPr marL="1371600" defTabSz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8pPr>
            <a:lvl9pPr marL="1828800" defTabSz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9pPr>
          </a:lstStyle>
          <a:p>
            <a:r>
              <a:rPr lang="en-US" altLang="en-US" sz="4000" dirty="0" smtClean="0">
                <a:solidFill>
                  <a:srgbClr val="1E5C90"/>
                </a:solidFill>
              </a:rPr>
              <a:t>Fitting to data</a:t>
            </a:r>
            <a:endParaRPr lang="en-US" altLang="en-US" sz="4000" dirty="0">
              <a:solidFill>
                <a:srgbClr val="1E5C90"/>
              </a:solidFill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3505200" y="5181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7637463" y="3124200"/>
            <a:ext cx="14285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smtClean="0"/>
              <a:t>Observation</a:t>
            </a:r>
            <a:endParaRPr lang="en-US" altLang="en-US" sz="1800" dirty="0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4800600" y="3048000"/>
            <a:ext cx="106680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032801" y="2596060"/>
            <a:ext cx="25529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smtClean="0"/>
              <a:t>Minimize the difference</a:t>
            </a:r>
            <a:endParaRPr lang="en-US" altLang="en-US" sz="1800" dirty="0"/>
          </a:p>
        </p:txBody>
      </p:sp>
      <p:sp>
        <p:nvSpPr>
          <p:cNvPr id="9" name="Freeform 12"/>
          <p:cNvSpPr>
            <a:spLocks/>
          </p:cNvSpPr>
          <p:nvPr/>
        </p:nvSpPr>
        <p:spPr bwMode="auto">
          <a:xfrm>
            <a:off x="2057400" y="3657600"/>
            <a:ext cx="5410200" cy="1447800"/>
          </a:xfrm>
          <a:custGeom>
            <a:avLst/>
            <a:gdLst>
              <a:gd name="T0" fmla="*/ 0 w 3408"/>
              <a:gd name="T1" fmla="*/ 0 h 912"/>
              <a:gd name="T2" fmla="*/ 2147483647 w 3408"/>
              <a:gd name="T3" fmla="*/ 2147483647 h 912"/>
              <a:gd name="T4" fmla="*/ 2147483647 w 3408"/>
              <a:gd name="T5" fmla="*/ 2147483647 h 912"/>
              <a:gd name="T6" fmla="*/ 2147483647 w 3408"/>
              <a:gd name="T7" fmla="*/ 2147483647 h 912"/>
              <a:gd name="T8" fmla="*/ 2147483647 w 3408"/>
              <a:gd name="T9" fmla="*/ 2147483647 h 912"/>
              <a:gd name="T10" fmla="*/ 2147483647 w 3408"/>
              <a:gd name="T11" fmla="*/ 2147483647 h 912"/>
              <a:gd name="T12" fmla="*/ 2147483647 w 3408"/>
              <a:gd name="T13" fmla="*/ 0 h 91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408" h="912">
                <a:moveTo>
                  <a:pt x="0" y="0"/>
                </a:moveTo>
                <a:lnTo>
                  <a:pt x="960" y="912"/>
                </a:lnTo>
                <a:lnTo>
                  <a:pt x="1392" y="720"/>
                </a:lnTo>
                <a:lnTo>
                  <a:pt x="1968" y="912"/>
                </a:lnTo>
                <a:lnTo>
                  <a:pt x="2496" y="96"/>
                </a:lnTo>
                <a:lnTo>
                  <a:pt x="2928" y="768"/>
                </a:lnTo>
                <a:lnTo>
                  <a:pt x="3408" y="0"/>
                </a:lnTo>
              </a:path>
            </a:pathLst>
          </a:cu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Oval 14"/>
          <p:cNvSpPr>
            <a:spLocks noChangeArrowheads="1"/>
          </p:cNvSpPr>
          <p:nvPr/>
        </p:nvSpPr>
        <p:spPr bwMode="auto">
          <a:xfrm>
            <a:off x="4191000" y="4572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1" name="Oval 15"/>
          <p:cNvSpPr>
            <a:spLocks noChangeArrowheads="1"/>
          </p:cNvSpPr>
          <p:nvPr/>
        </p:nvSpPr>
        <p:spPr bwMode="auto">
          <a:xfrm>
            <a:off x="1981200" y="3810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2" name="Oval 16"/>
          <p:cNvSpPr>
            <a:spLocks noChangeArrowheads="1"/>
          </p:cNvSpPr>
          <p:nvPr/>
        </p:nvSpPr>
        <p:spPr bwMode="auto">
          <a:xfrm>
            <a:off x="5105400" y="5257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3" name="Oval 17"/>
          <p:cNvSpPr>
            <a:spLocks noChangeArrowheads="1"/>
          </p:cNvSpPr>
          <p:nvPr/>
        </p:nvSpPr>
        <p:spPr bwMode="auto">
          <a:xfrm>
            <a:off x="5943600" y="3200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" name="Oval 18"/>
          <p:cNvSpPr>
            <a:spLocks noChangeArrowheads="1"/>
          </p:cNvSpPr>
          <p:nvPr/>
        </p:nvSpPr>
        <p:spPr bwMode="auto">
          <a:xfrm>
            <a:off x="6629400" y="4572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5" name="Oval 19"/>
          <p:cNvSpPr>
            <a:spLocks noChangeArrowheads="1"/>
          </p:cNvSpPr>
          <p:nvPr/>
        </p:nvSpPr>
        <p:spPr bwMode="auto">
          <a:xfrm>
            <a:off x="73914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5791200" y="32004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/>
              <a:t>{</a:t>
            </a:r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7653338" y="3505200"/>
            <a:ext cx="12105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smtClean="0"/>
              <a:t>Prediction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2296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/>
          </p:cNvSpPr>
          <p:nvPr>
            <p:ph type="body" idx="4294967295"/>
          </p:nvPr>
        </p:nvSpPr>
        <p:spPr>
          <a:xfrm>
            <a:off x="0" y="1206500"/>
            <a:ext cx="9144000" cy="4525963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</a:rPr>
              <a:t>Observation error (sampling and measurement error)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sz="3200" dirty="0" smtClean="0">
                <a:solidFill>
                  <a:schemeClr val="tx1"/>
                </a:solidFill>
              </a:rPr>
              <a:t>Process </a:t>
            </a:r>
            <a:r>
              <a:rPr lang="en-US" altLang="en-US" sz="3200" dirty="0" smtClean="0">
                <a:solidFill>
                  <a:schemeClr val="tx1"/>
                </a:solidFill>
              </a:rPr>
              <a:t>error (dynamics of the resource and the fishery)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</a:rPr>
              <a:t>Model </a:t>
            </a:r>
            <a:r>
              <a:rPr lang="en-US" altLang="en-US" sz="3200" dirty="0" smtClean="0">
                <a:solidFill>
                  <a:schemeClr val="tx1"/>
                </a:solidFill>
              </a:rPr>
              <a:t>error </a:t>
            </a:r>
            <a:r>
              <a:rPr lang="en-US" altLang="en-US" sz="3200" dirty="0">
                <a:solidFill>
                  <a:schemeClr val="tx1"/>
                </a:solidFill>
              </a:rPr>
              <a:t>(model’s ability to capture dynamics)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sz="3200" dirty="0" smtClean="0">
                <a:solidFill>
                  <a:schemeClr val="tx1"/>
                </a:solidFill>
              </a:rPr>
              <a:t>Structure </a:t>
            </a:r>
            <a:r>
              <a:rPr lang="en-US" altLang="en-US" sz="3200" dirty="0" smtClean="0">
                <a:solidFill>
                  <a:schemeClr val="tx1"/>
                </a:solidFill>
              </a:rPr>
              <a:t>of the error (error distributions in likelihood)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sz="3200" dirty="0" smtClean="0">
                <a:solidFill>
                  <a:schemeClr val="tx1"/>
                </a:solidFill>
              </a:rPr>
              <a:t>Estimation error </a:t>
            </a:r>
            <a:r>
              <a:rPr lang="en-US" altLang="en-US" sz="3200" dirty="0" smtClean="0">
                <a:solidFill>
                  <a:schemeClr val="tx1"/>
                </a:solidFill>
              </a:rPr>
              <a:t>(accuracy of </a:t>
            </a:r>
            <a:r>
              <a:rPr lang="en-US" altLang="en-US" sz="3200" dirty="0" smtClean="0">
                <a:solidFill>
                  <a:schemeClr val="tx1"/>
                </a:solidFill>
              </a:rPr>
              <a:t>the model parameters)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sz="3200" dirty="0" smtClean="0">
                <a:solidFill>
                  <a:schemeClr val="tx1"/>
                </a:solidFill>
              </a:rPr>
              <a:t>Implementation error (management differs from intended)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457200" y="241300"/>
            <a:ext cx="822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914400">
              <a:spcBef>
                <a:spcPct val="50000"/>
              </a:spcBef>
            </a:pPr>
            <a:endParaRPr lang="en-US" altLang="en-US"/>
          </a:p>
        </p:txBody>
      </p:sp>
      <p:sp>
        <p:nvSpPr>
          <p:cNvPr id="34821" name="Rectangle 5"/>
          <p:cNvSpPr>
            <a:spLocks/>
          </p:cNvSpPr>
          <p:nvPr/>
        </p:nvSpPr>
        <p:spPr bwMode="auto">
          <a:xfrm>
            <a:off x="0" y="0"/>
            <a:ext cx="91440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1pPr>
            <a:lvl2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2pPr>
            <a:lvl3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3pPr>
            <a:lvl4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4pPr>
            <a:lvl5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5pPr>
            <a:lvl6pPr marL="457200" defTabSz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6pPr>
            <a:lvl7pPr marL="914400" defTabSz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7pPr>
            <a:lvl8pPr marL="1371600" defTabSz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8pPr>
            <a:lvl9pPr marL="1828800" defTabSz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9pPr>
          </a:lstStyle>
          <a:p>
            <a:r>
              <a:rPr lang="en-US" altLang="en-US" sz="4000" dirty="0" smtClean="0">
                <a:solidFill>
                  <a:srgbClr val="1E5C90"/>
                </a:solidFill>
              </a:rPr>
              <a:t>Sources of error/uncertainty</a:t>
            </a:r>
            <a:endParaRPr lang="en-US" altLang="en-US" sz="4000" dirty="0">
              <a:solidFill>
                <a:srgbClr val="1E5C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07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/>
          </p:cNvSpPr>
          <p:nvPr>
            <p:ph type="body" idx="4294967295"/>
          </p:nvPr>
        </p:nvSpPr>
        <p:spPr>
          <a:xfrm>
            <a:off x="0" y="1008992"/>
            <a:ext cx="9144000" cy="5344511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solidFill>
                  <a:schemeClr val="tx1"/>
                </a:solidFill>
              </a:rPr>
              <a:t>Estimation of parameters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chemeClr val="tx1"/>
                </a:solidFill>
              </a:rPr>
              <a:t>Moments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chemeClr val="tx1"/>
                </a:solidFill>
              </a:rPr>
              <a:t>Least squares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chemeClr val="tx1"/>
                </a:solidFill>
              </a:rPr>
              <a:t>Maximum Likelihood (MLE)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chemeClr val="tx1"/>
                </a:solidFill>
              </a:rPr>
              <a:t>Bayesian (MCMC)</a:t>
            </a:r>
            <a:endParaRPr lang="en-US" altLang="en-US" sz="240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solidFill>
                  <a:schemeClr val="tx1"/>
                </a:solidFill>
              </a:rPr>
              <a:t>Estimation of uncertainty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chemeClr val="tx1"/>
                </a:solidFill>
              </a:rPr>
              <a:t>Delta method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chemeClr val="tx1"/>
                </a:solidFill>
              </a:rPr>
              <a:t>Bootstrap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chemeClr val="tx1"/>
                </a:solidFill>
              </a:rPr>
              <a:t>Asymptotic theoretical variance (MLE)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chemeClr val="tx1"/>
                </a:solidFill>
              </a:rPr>
              <a:t>Likelihood profile (MLE)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chemeClr val="tx1"/>
                </a:solidFill>
              </a:rPr>
              <a:t>Posterior distribution (Bayesian)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457200" y="241300"/>
            <a:ext cx="822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914400">
              <a:spcBef>
                <a:spcPct val="50000"/>
              </a:spcBef>
            </a:pPr>
            <a:endParaRPr lang="en-US" altLang="en-US"/>
          </a:p>
        </p:txBody>
      </p:sp>
      <p:sp>
        <p:nvSpPr>
          <p:cNvPr id="34821" name="Rectangle 5"/>
          <p:cNvSpPr>
            <a:spLocks/>
          </p:cNvSpPr>
          <p:nvPr/>
        </p:nvSpPr>
        <p:spPr bwMode="auto">
          <a:xfrm>
            <a:off x="0" y="0"/>
            <a:ext cx="91440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1pPr>
            <a:lvl2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2pPr>
            <a:lvl3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3pPr>
            <a:lvl4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4pPr>
            <a:lvl5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5pPr>
            <a:lvl6pPr marL="457200" defTabSz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6pPr>
            <a:lvl7pPr marL="914400" defTabSz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7pPr>
            <a:lvl8pPr marL="1371600" defTabSz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8pPr>
            <a:lvl9pPr marL="1828800" defTabSz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9pPr>
          </a:lstStyle>
          <a:p>
            <a:r>
              <a:rPr lang="en-US" altLang="en-US" sz="4000" dirty="0" smtClean="0">
                <a:solidFill>
                  <a:srgbClr val="1E5C90"/>
                </a:solidFill>
              </a:rPr>
              <a:t>Methods</a:t>
            </a:r>
            <a:endParaRPr lang="en-US" altLang="en-US" sz="4000" dirty="0">
              <a:solidFill>
                <a:srgbClr val="1E5C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35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/>
          </p:cNvSpPr>
          <p:nvPr>
            <p:ph type="body" idx="4294967295"/>
          </p:nvPr>
        </p:nvSpPr>
        <p:spPr>
          <a:xfrm>
            <a:off x="0" y="1206500"/>
            <a:ext cx="9144000" cy="5257362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sz="3200" dirty="0" smtClean="0">
                <a:solidFill>
                  <a:schemeClr val="tx1"/>
                </a:solidFill>
              </a:rPr>
              <a:t>Should there be random process error?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sz="3200" dirty="0" smtClean="0">
                <a:solidFill>
                  <a:schemeClr val="tx1"/>
                </a:solidFill>
              </a:rPr>
              <a:t>Deterministic model (no process error)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en-US" sz="320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en-US" sz="32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sz="3200" dirty="0" smtClean="0">
                <a:solidFill>
                  <a:schemeClr val="tx1"/>
                </a:solidFill>
              </a:rPr>
              <a:t>Stochastic model (with process error)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en-US" sz="320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en-US" dirty="0" smtClean="0">
              <a:solidFill>
                <a:schemeClr val="tx1"/>
              </a:solidFill>
            </a:endParaRPr>
          </a:p>
          <a:p>
            <a:pPr algn="l"/>
            <a:r>
              <a:rPr lang="en-US" altLang="en-US" sz="3200" dirty="0" smtClean="0">
                <a:solidFill>
                  <a:schemeClr val="tx1"/>
                </a:solidFill>
              </a:rPr>
              <a:t>               </a:t>
            </a:r>
            <a:r>
              <a:rPr lang="en-US" altLang="en-US" sz="2800" dirty="0" smtClean="0">
                <a:solidFill>
                  <a:schemeClr val="tx1"/>
                </a:solidFill>
              </a:rPr>
              <a:t>where </a:t>
            </a:r>
            <a:r>
              <a:rPr lang="en-US" altLang="en-US" sz="2800" i="1" dirty="0" err="1" smtClean="0">
                <a:solidFill>
                  <a:schemeClr val="tx1"/>
                </a:solidFill>
              </a:rPr>
              <a:t>w</a:t>
            </a:r>
            <a:r>
              <a:rPr lang="en-US" altLang="en-US" sz="2800" i="1" baseline="-25000" dirty="0" err="1" smtClean="0">
                <a:solidFill>
                  <a:schemeClr val="tx1"/>
                </a:solidFill>
              </a:rPr>
              <a:t>t</a:t>
            </a:r>
            <a:r>
              <a:rPr lang="en-US" altLang="en-US" sz="2800" dirty="0" smtClean="0">
                <a:solidFill>
                  <a:schemeClr val="tx1"/>
                </a:solidFill>
              </a:rPr>
              <a:t> is a random variable </a:t>
            </a:r>
          </a:p>
          <a:p>
            <a:pPr algn="l"/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smtClean="0">
                <a:solidFill>
                  <a:schemeClr val="tx1"/>
                </a:solidFill>
              </a:rPr>
              <a:t>                (typically a normal distribution)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457200" y="241300"/>
            <a:ext cx="822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914400">
              <a:spcBef>
                <a:spcPct val="50000"/>
              </a:spcBef>
            </a:pPr>
            <a:endParaRPr lang="en-US" altLang="en-US"/>
          </a:p>
        </p:txBody>
      </p:sp>
      <p:sp>
        <p:nvSpPr>
          <p:cNvPr id="34821" name="Rectangle 5"/>
          <p:cNvSpPr>
            <a:spLocks/>
          </p:cNvSpPr>
          <p:nvPr/>
        </p:nvSpPr>
        <p:spPr bwMode="auto">
          <a:xfrm>
            <a:off x="0" y="0"/>
            <a:ext cx="91440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1pPr>
            <a:lvl2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2pPr>
            <a:lvl3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3pPr>
            <a:lvl4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4pPr>
            <a:lvl5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5pPr>
            <a:lvl6pPr marL="457200" defTabSz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6pPr>
            <a:lvl7pPr marL="914400" defTabSz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7pPr>
            <a:lvl8pPr marL="1371600" defTabSz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8pPr>
            <a:lvl9pPr marL="1828800" defTabSz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9pPr>
          </a:lstStyle>
          <a:p>
            <a:r>
              <a:rPr lang="en-US" altLang="en-US" sz="4000" dirty="0" smtClean="0">
                <a:solidFill>
                  <a:srgbClr val="1E5C90"/>
                </a:solidFill>
              </a:rPr>
              <a:t>Deterministic or stochastic process error</a:t>
            </a:r>
            <a:endParaRPr lang="en-US" altLang="en-US" sz="4000" dirty="0">
              <a:solidFill>
                <a:srgbClr val="1E5C90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3111447"/>
              </p:ext>
            </p:extLst>
          </p:nvPr>
        </p:nvGraphicFramePr>
        <p:xfrm>
          <a:off x="2790481" y="2402914"/>
          <a:ext cx="2822028" cy="7776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Equation" r:id="rId3" imgW="1676400" imgH="431800" progId="Equation.DSMT4">
                  <p:embed/>
                </p:oleObj>
              </mc:Choice>
              <mc:Fallback>
                <p:oleObj name="Equation" r:id="rId3" imgW="16764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0481" y="2402914"/>
                        <a:ext cx="2822028" cy="7776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0284393"/>
              </p:ext>
            </p:extLst>
          </p:nvPr>
        </p:nvGraphicFramePr>
        <p:xfrm>
          <a:off x="2659152" y="4191000"/>
          <a:ext cx="330517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Equation" r:id="rId5" imgW="2019300" imgH="457200" progId="Equation.DSMT4">
                  <p:embed/>
                </p:oleObj>
              </mc:Choice>
              <mc:Fallback>
                <p:oleObj name="Equation" r:id="rId5" imgW="201930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9152" y="4191000"/>
                        <a:ext cx="3305175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961340"/>
            <a:ext cx="2193925" cy="1662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075" y="3844176"/>
            <a:ext cx="2193925" cy="166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888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/>
          </p:cNvSpPr>
          <p:nvPr>
            <p:ph type="body" idx="4294967295"/>
          </p:nvPr>
        </p:nvSpPr>
        <p:spPr>
          <a:xfrm>
            <a:off x="0" y="1206500"/>
            <a:ext cx="9144000" cy="4525963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sz="3200" dirty="0" smtClean="0">
                <a:solidFill>
                  <a:schemeClr val="tx1"/>
                </a:solidFill>
              </a:rPr>
              <a:t>From sampling and measurement error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sz="3200" dirty="0" smtClean="0">
                <a:solidFill>
                  <a:schemeClr val="tx1"/>
                </a:solidFill>
              </a:rPr>
              <a:t>Individual observation error for each piece of data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457200" y="241300"/>
            <a:ext cx="822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914400">
              <a:spcBef>
                <a:spcPct val="50000"/>
              </a:spcBef>
            </a:pPr>
            <a:endParaRPr lang="en-US" altLang="en-US"/>
          </a:p>
        </p:txBody>
      </p:sp>
      <p:sp>
        <p:nvSpPr>
          <p:cNvPr id="34821" name="Rectangle 5"/>
          <p:cNvSpPr>
            <a:spLocks/>
          </p:cNvSpPr>
          <p:nvPr/>
        </p:nvSpPr>
        <p:spPr bwMode="auto">
          <a:xfrm>
            <a:off x="0" y="0"/>
            <a:ext cx="91440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1pPr>
            <a:lvl2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2pPr>
            <a:lvl3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3pPr>
            <a:lvl4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4pPr>
            <a:lvl5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5pPr>
            <a:lvl6pPr marL="457200" defTabSz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6pPr>
            <a:lvl7pPr marL="914400" defTabSz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7pPr>
            <a:lvl8pPr marL="1371600" defTabSz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8pPr>
            <a:lvl9pPr marL="1828800" defTabSz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9pPr>
          </a:lstStyle>
          <a:p>
            <a:r>
              <a:rPr lang="en-US" altLang="en-US" sz="4000" dirty="0" smtClean="0">
                <a:solidFill>
                  <a:srgbClr val="1E5C90"/>
                </a:solidFill>
              </a:rPr>
              <a:t>Observation error</a:t>
            </a:r>
            <a:endParaRPr lang="en-US" altLang="en-US" sz="4000" dirty="0">
              <a:solidFill>
                <a:srgbClr val="1E5C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66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OAA Divider Slides">
  <a:themeElements>
    <a:clrScheme name="Custom 11">
      <a:dk1>
        <a:sysClr val="windowText" lastClr="000000"/>
      </a:dk1>
      <a:lt1>
        <a:sysClr val="window" lastClr="FFFFFF"/>
      </a:lt1>
      <a:dk2>
        <a:srgbClr val="00467F"/>
      </a:dk2>
      <a:lt2>
        <a:srgbClr val="CCE7EA"/>
      </a:lt2>
      <a:accent1>
        <a:srgbClr val="008998"/>
      </a:accent1>
      <a:accent2>
        <a:srgbClr val="CC9C4A"/>
      </a:accent2>
      <a:accent3>
        <a:srgbClr val="EA7125"/>
      </a:accent3>
      <a:accent4>
        <a:srgbClr val="738539"/>
      </a:accent4>
      <a:accent5>
        <a:srgbClr val="9C552D"/>
      </a:accent5>
      <a:accent6>
        <a:srgbClr val="C0311A"/>
      </a:accent6>
      <a:hlink>
        <a:srgbClr val="0000FF"/>
      </a:hlink>
      <a:folHlink>
        <a:srgbClr val="800080"/>
      </a:folHlink>
    </a:clrScheme>
    <a:fontScheme name="Horizon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NOAA Title Options">
  <a:themeElements>
    <a:clrScheme name="Custom 11">
      <a:dk1>
        <a:sysClr val="windowText" lastClr="000000"/>
      </a:dk1>
      <a:lt1>
        <a:sysClr val="window" lastClr="FFFFFF"/>
      </a:lt1>
      <a:dk2>
        <a:srgbClr val="00467F"/>
      </a:dk2>
      <a:lt2>
        <a:srgbClr val="CCE7EA"/>
      </a:lt2>
      <a:accent1>
        <a:srgbClr val="008998"/>
      </a:accent1>
      <a:accent2>
        <a:srgbClr val="CC9C4A"/>
      </a:accent2>
      <a:accent3>
        <a:srgbClr val="EA7125"/>
      </a:accent3>
      <a:accent4>
        <a:srgbClr val="738539"/>
      </a:accent4>
      <a:accent5>
        <a:srgbClr val="9C552D"/>
      </a:accent5>
      <a:accent6>
        <a:srgbClr val="C0311A"/>
      </a:accent6>
      <a:hlink>
        <a:srgbClr val="0000FF"/>
      </a:hlink>
      <a:folHlink>
        <a:srgbClr val="800080"/>
      </a:folHlink>
    </a:clrScheme>
    <a:fontScheme name="Horizon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7677</TotalTime>
  <Words>1475</Words>
  <Application>Microsoft Office PowerPoint</Application>
  <PresentationFormat>On-screen Show (4:3)</PresentationFormat>
  <Paragraphs>223</Paragraphs>
  <Slides>26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NOAA Divider Slides</vt:lpstr>
      <vt:lpstr>NOAA Title Options</vt:lpstr>
      <vt:lpstr>Equation</vt:lpstr>
      <vt:lpstr>Stock assessment using the software “Stock Synthesis” 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VPA vs. SCAA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Janin/Cliff Design,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James Durham</dc:creator>
  <cp:lastModifiedBy>Methot, Richard</cp:lastModifiedBy>
  <cp:revision>192</cp:revision>
  <dcterms:created xsi:type="dcterms:W3CDTF">2012-07-23T20:47:30Z</dcterms:created>
  <dcterms:modified xsi:type="dcterms:W3CDTF">2015-11-27T22:58:39Z</dcterms:modified>
</cp:coreProperties>
</file>