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259" r:id="rId4"/>
    <p:sldId id="266" r:id="rId5"/>
    <p:sldId id="261" r:id="rId6"/>
    <p:sldId id="262" r:id="rId7"/>
    <p:sldId id="271" r:id="rId8"/>
    <p:sldId id="272" r:id="rId9"/>
    <p:sldId id="273" r:id="rId10"/>
    <p:sldId id="274" r:id="rId11"/>
    <p:sldId id="275" r:id="rId12"/>
    <p:sldId id="263" r:id="rId13"/>
    <p:sldId id="281" r:id="rId14"/>
    <p:sldId id="282" r:id="rId15"/>
    <p:sldId id="283" r:id="rId16"/>
    <p:sldId id="280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90" y="-3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68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370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latin typeface="Times New Roman" charset="0"/>
              </a:rPr>
              <a:t>Download our simpler example</a:t>
            </a: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latin typeface="Times New Roman" charset="0"/>
              </a:rPr>
              <a:t>Download our simpler example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31A2A-45F1-4240-94F7-81E6A726B3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45D2A-ADB2-924A-AB6E-322CF6D52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621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621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CD351-5380-A142-9D2A-DED609657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45DE2-4B80-A140-BA47-C67A6A116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1D34A3-AD0F-0F4B-9277-E08B2F9B4765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2219-34CA-DC40-8D20-3A35497E0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4E7469-5B95-5B42-943E-2EA1205C1DA8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5EE84-FBAC-0247-889C-BBB88250CA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73D57-F2B4-1349-B1E8-E8967A8235EF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A41A0-7444-6A4D-BCB2-641B8BBED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5815A1-C954-8E49-A6E5-A88E0A25432E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76FB5-7922-F14C-AA6F-45EBAB175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8A4B6B-8413-E544-9931-595709B788AA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EB01B-8047-0C4A-BEF8-6FC6951DF0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24F71-82B3-B14E-AF9F-F1745421A574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A7034-C296-564C-B740-4F1B55653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DC328-33EF-1743-8B7B-5DA5C1511847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0C78B-9326-1C43-BCA2-BBAF622321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589A6-C4A3-1549-9A0B-DB55ED32C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1465F-AC8D-C841-9636-8C04FBC6DA06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6E864-0F49-8C4C-A67D-E9A6DD2EE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2B03A4-77FC-194A-B0BE-5FB0ADC6FD3C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513F-CE4D-7F4A-BFD2-4947F7C1D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530AB-4B86-6544-B84B-0C95D112858B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3C89D-CAEC-BD44-BF47-73E771F58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D6C55-AF39-C749-83AD-FDB832CB2D0A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307A6-CE90-FC45-AC87-D38E5EE50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2878E-EA6E-4B48-B1A5-BB39540C4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16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EF2AB-8E04-2C45-ABEF-21113285AD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2F4B8-3713-8041-8C22-933D79F057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4643F-A79D-9245-AD70-321EAFB4C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F6437-86F0-134E-9C01-2F7DCBAA23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691B4-2DD5-7B41-A8D2-A14907E0C6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170D4-6581-FF49-94DA-9CD8395EBD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48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0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446963" y="6472238"/>
            <a:ext cx="1595437" cy="31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A6798D2C-C053-FB45-9452-30ECB5149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DejaVu Sans" pitchFamily="34" charset="2"/>
          <a:cs typeface="DejaVu Sans" pitchFamily="34" charset="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DejaVu Sans" pitchFamily="34" charset="2"/>
          <a:cs typeface="DejaVu Sans" pitchFamily="34" charset="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DejaVu Sans" pitchFamily="34" charset="2"/>
          <a:cs typeface="DejaVu Sans" pitchFamily="34" charset="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DejaVu Sans" pitchFamily="34" charset="2"/>
          <a:cs typeface="DejaVu Sans" pitchFamily="34" charset="2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pitchFamily="34" charset="2"/>
          <a:cs typeface="DejaVu Sans" pitchFamily="34" charset="2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pitchFamily="34" charset="2"/>
          <a:cs typeface="DejaVu Sans" pitchFamily="34" charset="2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pitchFamily="34" charset="2"/>
          <a:cs typeface="DejaVu Sans" pitchFamily="34" charset="2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pitchFamily="34" charset="2"/>
          <a:cs typeface="DejaVu Sans" pitchFamily="34" charset="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1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fld id="{849EA58D-686B-A04E-B0B2-4DD1E188585D}" type="datetimeFigureOut">
              <a:rPr lang="en-US" altLang="en-US"/>
              <a:pPr/>
              <a:t>10/4/2015</a:t>
            </a:fld>
            <a:endParaRPr lang="en-US" alt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fld id="{8511FE57-B2CA-8D48-B7DB-D948268BF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dmb-project.googlecode.com/files/admb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US/windows-vista/Command-Prompt-frequently-asked-ques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roups.google.com/group/r4ss" TargetMode="External"/><Relationship Id="rId5" Type="http://schemas.openxmlformats.org/officeDocument/2006/relationships/hyperlink" Target="http://code.google.com/p/r4ss/" TargetMode="External"/><Relationship Id="rId4" Type="http://schemas.openxmlformats.org/officeDocument/2006/relationships/hyperlink" Target="http://cran.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362200"/>
            <a:ext cx="8445500" cy="1341438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>
                <a:solidFill>
                  <a:schemeClr val="tx1"/>
                </a:solidFill>
              </a:rPr>
              <a:t>Getting Started with </a:t>
            </a:r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Stock Synthesis and R4SS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altLang="en-US"/>
              <a:t>Functions for simulating data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r>
              <a:rPr lang="en-US" altLang="en-US" sz="2800"/>
              <a:t>SS_recdevs.R</a:t>
            </a:r>
          </a:p>
          <a:p>
            <a:pPr lvl="1"/>
            <a:r>
              <a:rPr lang="en-US" altLang="en-US" sz="2400"/>
              <a:t>add vector of recruitment deviations to the control file</a:t>
            </a:r>
          </a:p>
          <a:p>
            <a:r>
              <a:rPr lang="en-US" altLang="en-US" sz="2800"/>
              <a:t>SS_splitdat.R</a:t>
            </a:r>
          </a:p>
          <a:p>
            <a:pPr lvl="1"/>
            <a:r>
              <a:rPr lang="en-US" altLang="en-US" sz="2400"/>
              <a:t>split apart bootstrap data in the data.ss_new file into pieces that can be used as input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get help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User manual</a:t>
            </a:r>
          </a:p>
          <a:p>
            <a:r>
              <a:rPr lang="en-US" altLang="en-US"/>
              <a:t>Technical manual</a:t>
            </a:r>
          </a:p>
          <a:p>
            <a:r>
              <a:rPr lang="en-US" altLang="en-US"/>
              <a:t>Other models</a:t>
            </a:r>
          </a:p>
          <a:p>
            <a:r>
              <a:rPr lang="en-US" altLang="en-US"/>
              <a:t>Other users</a:t>
            </a:r>
          </a:p>
          <a:p>
            <a:r>
              <a:rPr lang="en-US" altLang="en-US"/>
              <a:t>Fisheries Research Special Issue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AD Model Builder concepts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5913438"/>
            <a:ext cx="26162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AD Model Builder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Tool for developing nonlinear models</a:t>
            </a:r>
          </a:p>
          <a:p>
            <a:r>
              <a:rPr lang="en-US" altLang="en-US"/>
              <a:t>Efficient estimation of model parameters</a:t>
            </a:r>
          </a:p>
          <a:p>
            <a:r>
              <a:rPr lang="en-US" altLang="en-US"/>
              <a:t>C++ libraries</a:t>
            </a:r>
          </a:p>
          <a:p>
            <a:r>
              <a:rPr lang="en-US" altLang="en-US"/>
              <a:t>Thousands of parameters</a:t>
            </a:r>
          </a:p>
          <a:p>
            <a:r>
              <a:rPr lang="en-US" altLang="en-US"/>
              <a:t>Combining many data sets or analyses</a:t>
            </a:r>
          </a:p>
          <a:p>
            <a:r>
              <a:rPr lang="en-US" altLang="en-US"/>
              <a:t>General Models</a:t>
            </a:r>
          </a:p>
          <a:p>
            <a:pPr lvl="1"/>
            <a:r>
              <a:rPr lang="en-US" altLang="en-US"/>
              <a:t>Stock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en-US" sz="4000"/>
              <a:t>Basic C++ and AD Model Builder skills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# </a:t>
            </a:r>
            <a:r>
              <a:rPr lang="en-US" altLang="en-US" sz="2400"/>
              <a:t>denotes a comment in input files, anything after in that line will be ignored. Leave a space between an entry and #:</a:t>
            </a:r>
          </a:p>
          <a:p>
            <a:pPr>
              <a:buFontTx/>
              <a:buNone/>
            </a:pP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3# This could cause an error</a:t>
            </a:r>
          </a:p>
          <a:p>
            <a:pPr lvl="1">
              <a:buFontTx/>
              <a:buNone/>
            </a:pPr>
            <a:r>
              <a:rPr lang="en-US" altLang="en-US" sz="2400"/>
              <a:t>3 # This works fine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   The order of parameters and elements matters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 txBox="1">
            <a:spLocks noGrp="1"/>
          </p:cNvSpPr>
          <p:nvPr/>
        </p:nvSpPr>
        <p:spPr bwMode="auto">
          <a:xfrm>
            <a:off x="7446963" y="6472238"/>
            <a:ext cx="159543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fld id="{8188BCE8-52F0-E24D-960A-FE515BBEBA59}" type="slidenum">
              <a:rPr lang="en-US" altLang="en-US" sz="1400">
                <a:solidFill>
                  <a:srgbClr val="000000"/>
                </a:solidFill>
              </a:rPr>
              <a:pPr algn="r" eaLnBrk="1" hangingPunct="1"/>
              <a:t>15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3050"/>
            <a:ext cx="8226425" cy="87153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Advanced command line options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599"/>
            <a:ext cx="8226425" cy="5268281"/>
          </a:xfrm>
        </p:spPr>
        <p:txBody>
          <a:bodyPr/>
          <a:lstStyle/>
          <a:p>
            <a:pPr marL="684213" indent="-682625" eaLnBrk="1" hangingPunct="1">
              <a:buFont typeface="Times New Roman" pitchFamily="18" charset="0"/>
              <a:buChar char="•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400" dirty="0" smtClean="0"/>
              <a:t>Options can be added to command line (ADMB)</a:t>
            </a:r>
          </a:p>
          <a:p>
            <a:pPr marL="1084263" lvl="1" indent="-682625" eaLnBrk="1" hangingPunct="1">
              <a:buFont typeface="Times New Roman" pitchFamily="18" charset="0"/>
              <a:buChar char="–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 smtClean="0"/>
              <a:t>Run without estimating anything: </a:t>
            </a:r>
            <a:r>
              <a:rPr lang="en-US" sz="2000" dirty="0" smtClean="0">
                <a:latin typeface="Courier New" pitchFamily="49" charset="0"/>
              </a:rPr>
              <a:t>SS3 -</a:t>
            </a:r>
            <a:r>
              <a:rPr lang="en-US" sz="2000" dirty="0" err="1" smtClean="0">
                <a:latin typeface="Courier New" pitchFamily="49" charset="0"/>
              </a:rPr>
              <a:t>noest</a:t>
            </a:r>
            <a:endParaRPr lang="en-US" sz="2000" dirty="0" smtClean="0">
              <a:latin typeface="Courier New" pitchFamily="49" charset="0"/>
            </a:endParaRPr>
          </a:p>
          <a:p>
            <a:pPr marL="1084263" lvl="1" indent="-682625" eaLnBrk="1" hangingPunct="1">
              <a:buFont typeface="Times New Roman" pitchFamily="18" charset="0"/>
              <a:buChar char="–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 smtClean="0"/>
              <a:t>Skip standard errors (needed to get </a:t>
            </a:r>
            <a:r>
              <a:rPr lang="en-US" sz="2000" dirty="0" err="1" smtClean="0"/>
              <a:t>Report.sso</a:t>
            </a:r>
            <a:r>
              <a:rPr lang="en-US" sz="2000" dirty="0" smtClean="0"/>
              <a:t> if Hessian does not invert): </a:t>
            </a:r>
            <a:r>
              <a:rPr lang="en-US" sz="2000" dirty="0" smtClean="0">
                <a:latin typeface="Courier New" pitchFamily="49" charset="0"/>
              </a:rPr>
              <a:t>SS3 -</a:t>
            </a:r>
            <a:r>
              <a:rPr lang="en-US" sz="2000" dirty="0" err="1" smtClean="0">
                <a:latin typeface="Courier New" pitchFamily="49" charset="0"/>
              </a:rPr>
              <a:t>nohess</a:t>
            </a:r>
            <a:endParaRPr lang="en-US" sz="2000" dirty="0" smtClean="0">
              <a:latin typeface="Courier New" pitchFamily="49" charset="0"/>
            </a:endParaRPr>
          </a:p>
          <a:p>
            <a:pPr marL="1084263" lvl="1" indent="-682625" eaLnBrk="1" hangingPunct="1">
              <a:buFont typeface="Times New Roman" pitchFamily="18" charset="0"/>
              <a:buChar char="–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 smtClean="0"/>
              <a:t>Run MCMC: </a:t>
            </a:r>
          </a:p>
          <a:p>
            <a:pPr marL="1484313" lvl="1" indent="-568325" eaLnBrk="1" hangingPunct="1">
              <a:buFont typeface="Times New Roman" pitchFamily="18" charset="0"/>
              <a:buChar char="–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SS3 -</a:t>
            </a:r>
            <a:r>
              <a:rPr lang="en-US" sz="2200" dirty="0" err="1" smtClean="0">
                <a:latin typeface="Courier New" pitchFamily="49" charset="0"/>
              </a:rPr>
              <a:t>mcmc</a:t>
            </a:r>
            <a:r>
              <a:rPr lang="en-US" sz="2200" dirty="0" smtClean="0">
                <a:latin typeface="Courier New" pitchFamily="49" charset="0"/>
              </a:rPr>
              <a:t> 100000 -</a:t>
            </a:r>
            <a:r>
              <a:rPr lang="en-US" sz="2200" dirty="0" err="1" smtClean="0">
                <a:latin typeface="Courier New" pitchFamily="49" charset="0"/>
              </a:rPr>
              <a:t>mcsave</a:t>
            </a:r>
            <a:r>
              <a:rPr lang="en-US" sz="2200" dirty="0" smtClean="0">
                <a:latin typeface="Courier New" pitchFamily="49" charset="0"/>
              </a:rPr>
              <a:t> 100</a:t>
            </a:r>
            <a:br>
              <a:rPr lang="en-US" sz="2200" dirty="0" smtClean="0">
                <a:latin typeface="Courier New" pitchFamily="49" charset="0"/>
              </a:rPr>
            </a:br>
            <a:r>
              <a:rPr lang="en-US" sz="2200" dirty="0" smtClean="0"/>
              <a:t>(runs 100,000 draws, saves every 100th)</a:t>
            </a:r>
          </a:p>
          <a:p>
            <a:pPr marL="1484313" lvl="1" indent="-568325" eaLnBrk="1" hangingPunct="1">
              <a:buFont typeface="Times New Roman" pitchFamily="18" charset="0"/>
              <a:buChar char="–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SS3 -</a:t>
            </a:r>
            <a:r>
              <a:rPr lang="en-US" sz="2200" dirty="0" err="1" smtClean="0">
                <a:latin typeface="Courier New" pitchFamily="49" charset="0"/>
              </a:rPr>
              <a:t>mceval</a:t>
            </a:r>
            <a:r>
              <a:rPr lang="en-US" sz="2200" dirty="0" smtClean="0">
                <a:latin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</a:rPr>
            </a:br>
            <a:r>
              <a:rPr lang="en-US" sz="2200" dirty="0" smtClean="0"/>
              <a:t>(evaluates saved draws)</a:t>
            </a:r>
          </a:p>
          <a:p>
            <a:pPr marL="1084263" lvl="1" indent="-682625" eaLnBrk="1" hangingPunct="1">
              <a:buFont typeface="Times New Roman" pitchFamily="18" charset="0"/>
              <a:buChar char="–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 smtClean="0"/>
              <a:t>List all command line options: </a:t>
            </a:r>
            <a:r>
              <a:rPr lang="en-US" sz="2000" dirty="0" smtClean="0">
                <a:latin typeface="Courier New" pitchFamily="49" charset="0"/>
              </a:rPr>
              <a:t>SS3 -?</a:t>
            </a:r>
          </a:p>
          <a:p>
            <a:pPr marL="1084263" lvl="1" indent="-682625" eaLnBrk="1" hangingPunct="1">
              <a:buFont typeface="Times New Roman" pitchFamily="18" charset="0"/>
              <a:buChar char="–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Can use multiple options</a:t>
            </a:r>
          </a:p>
          <a:p>
            <a:pPr marL="684213" indent="-682625" eaLnBrk="1" hangingPunct="1">
              <a:buFont typeface="Times New Roman" pitchFamily="18" charset="0"/>
              <a:buChar char="•"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200" dirty="0" smtClean="0"/>
              <a:t>More info in ADMB Manual (Chapter 12: Command line </a:t>
            </a:r>
            <a:r>
              <a:rPr lang="en-US" sz="2200" dirty="0" smtClean="0"/>
              <a:t>options, see </a:t>
            </a:r>
            <a:r>
              <a:rPr lang="en-US" sz="2200" dirty="0" smtClean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admb-project.org)</a:t>
            </a:r>
            <a:endParaRPr lang="en-US" sz="2200" dirty="0" smtClean="0"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/>
        <p:txBody>
          <a:bodyPr lIns="90000" tIns="46800" rIns="90000" bIns="46800"/>
          <a:lstStyle/>
          <a:p>
            <a:r>
              <a:rPr lang="en-US" altLang="en-US"/>
              <a:t>Some ADMB tips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4294967295"/>
          </p:nvPr>
        </p:nvSpPr>
        <p:spPr/>
        <p:txBody>
          <a:bodyPr lIns="90000" tIns="46800" rIns="90000" bIns="46800"/>
          <a:lstStyle/>
          <a:p>
            <a:r>
              <a:rPr lang="en-US" altLang="en-US" sz="2800"/>
              <a:t>If you receive a memory allocation error</a:t>
            </a:r>
          </a:p>
          <a:p>
            <a:pPr lvl="1"/>
            <a:r>
              <a:rPr lang="en-US" altLang="en-US" sz="2400"/>
              <a:t>Try 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SS3 –ams XXXXXX</a:t>
            </a:r>
            <a:r>
              <a:rPr lang="en-US" altLang="en-US" sz="2400"/>
              <a:t> (i.e., 200000)</a:t>
            </a:r>
          </a:p>
          <a:p>
            <a:pPr lvl="1"/>
            <a:r>
              <a:rPr lang="en-US" altLang="en-US" sz="2400"/>
              <a:t>Or free up memory on your computer</a:t>
            </a:r>
          </a:p>
          <a:p>
            <a:r>
              <a:rPr lang="en-US" altLang="en-US" sz="2800"/>
              <a:t>If it runs slow</a:t>
            </a:r>
          </a:p>
          <a:p>
            <a:pPr lvl="1"/>
            <a:r>
              <a:rPr lang="en-US" altLang="en-US" sz="2400"/>
              <a:t>Probably writing to cmpdiff.tmp &amp; gradfil1.tmp</a:t>
            </a:r>
          </a:p>
          <a:p>
            <a:pPr lvl="1"/>
            <a:r>
              <a:rPr lang="en-US" altLang="en-US" sz="2400"/>
              <a:t>Use 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–cbs XXXXXXX </a:t>
            </a:r>
            <a:r>
              <a:rPr lang="en-US" altLang="en-US" sz="2400"/>
              <a:t>until cmpdiff.tmp=0 Mb</a:t>
            </a:r>
          </a:p>
          <a:p>
            <a:pPr lvl="1"/>
            <a:r>
              <a:rPr lang="en-US" altLang="en-US" sz="2400"/>
              <a:t>Use 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–gbs XXXXXXX </a:t>
            </a:r>
            <a:r>
              <a:rPr lang="en-US" altLang="en-US" sz="2400"/>
              <a:t>until gradfil.tmp=0 Mb </a:t>
            </a:r>
          </a:p>
          <a:p>
            <a:r>
              <a:rPr lang="en-US" altLang="en-US" sz="2800"/>
              <a:t>When the model is running:</a:t>
            </a:r>
          </a:p>
          <a:p>
            <a:pPr lvl="1"/>
            <a:r>
              <a:rPr lang="en-US" altLang="en-US" sz="2400"/>
              <a:t>Press ‘n’: immediately goes to next phase</a:t>
            </a:r>
          </a:p>
          <a:p>
            <a:pPr lvl="1"/>
            <a:r>
              <a:rPr lang="en-US" altLang="en-US" sz="2400"/>
              <a:t>Press ‘q’: immediately quits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 Model builder concepts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Phases in estimation</a:t>
            </a:r>
          </a:p>
          <a:p>
            <a:r>
              <a:rPr lang="en-US" altLang="en-US"/>
              <a:t>The modelling process begins with estimation, we may be estimating:</a:t>
            </a:r>
          </a:p>
          <a:p>
            <a:r>
              <a:rPr lang="en-US" altLang="en-US"/>
              <a:t>R0   q   selectivities   recruitment residuals  </a:t>
            </a:r>
          </a:p>
          <a:p>
            <a:r>
              <a:rPr lang="en-US" altLang="en-US"/>
              <a:t>in more complex applications we may be estimating changes in selectivity or q and deviations in initial age structure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phases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524375"/>
          </a:xfrm>
        </p:spPr>
        <p:txBody>
          <a:bodyPr/>
          <a:lstStyle/>
          <a:p>
            <a:r>
              <a:rPr lang="en-US" altLang="en-US" sz="3100"/>
              <a:t>Don’t try to estimate all parameters at once</a:t>
            </a:r>
          </a:p>
          <a:p>
            <a:r>
              <a:rPr lang="en-US" altLang="en-US" sz="3100"/>
              <a:t>Hold most fixed while fitting with R0 and q’s</a:t>
            </a:r>
          </a:p>
          <a:p>
            <a:r>
              <a:rPr lang="en-US" altLang="en-US" sz="3100"/>
              <a:t>Then step by step “free up” additional parameters</a:t>
            </a:r>
          </a:p>
          <a:p>
            <a:r>
              <a:rPr lang="en-US" altLang="en-US" sz="3100"/>
              <a:t>In each phase, we find the minimum for those parameters that are free and all parameters from previous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using Phases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en-US"/>
              <a:t>Phase 1  - q’s  to fit the index data, </a:t>
            </a:r>
          </a:p>
          <a:p>
            <a:pPr lvl="1">
              <a:buFontTx/>
              <a:buNone/>
            </a:pPr>
            <a:r>
              <a:rPr lang="en-US" altLang="en-US"/>
              <a:t>(preferably use analytical solution) </a:t>
            </a:r>
          </a:p>
          <a:p>
            <a:r>
              <a:rPr lang="en-US" altLang="en-US"/>
              <a:t>Phase 2   R0, to adjust the trajectory</a:t>
            </a:r>
          </a:p>
          <a:p>
            <a:r>
              <a:rPr lang="en-US" altLang="en-US"/>
              <a:t>Phase 3   selectivity parameters</a:t>
            </a:r>
          </a:p>
          <a:p>
            <a:r>
              <a:rPr lang="en-US" altLang="en-US"/>
              <a:t>Phase 4   recruitment residuals</a:t>
            </a:r>
          </a:p>
          <a:p>
            <a:r>
              <a:rPr lang="en-US" altLang="en-US"/>
              <a:t>Phase 5   changes in selectivity</a:t>
            </a:r>
          </a:p>
          <a:p>
            <a:r>
              <a:rPr lang="en-US" altLang="en-US"/>
              <a:t>Phase 6   deviations in initial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0BBD4DC1-A9DD-5648-92CE-59F076F053E0}" type="slidenum">
              <a:rPr lang="en-US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6425" cy="87153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Files to run Stock Synthesis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029200"/>
          </a:xfrm>
        </p:spPr>
        <p:txBody>
          <a:bodyPr/>
          <a:lstStyle/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Directory must contain 4 files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 err="1"/>
              <a:t>starter.ss</a:t>
            </a:r>
            <a:endParaRPr lang="en-US" altLang="en-US" dirty="0"/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Control File (must match name in </a:t>
            </a:r>
            <a:r>
              <a:rPr lang="en-US" altLang="en-US" dirty="0" err="1"/>
              <a:t>starter.ss</a:t>
            </a:r>
            <a:r>
              <a:rPr lang="en-US" altLang="en-US" dirty="0"/>
              <a:t>)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Data File (must match name in </a:t>
            </a:r>
            <a:r>
              <a:rPr lang="en-US" altLang="en-US" dirty="0" err="1"/>
              <a:t>starter.ss</a:t>
            </a:r>
            <a:r>
              <a:rPr lang="en-US" altLang="en-US" dirty="0"/>
              <a:t>)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 err="1"/>
              <a:t>forecast.ss</a:t>
            </a:r>
            <a:endParaRPr lang="en-US" altLang="en-US" dirty="0"/>
          </a:p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Additional files needed depending on options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 err="1"/>
              <a:t>wtatage.ss</a:t>
            </a:r>
            <a:r>
              <a:rPr lang="en-US" altLang="en-US" dirty="0"/>
              <a:t> (needed for empirical weights)</a:t>
            </a:r>
          </a:p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Directory must also have </a:t>
            </a:r>
            <a:r>
              <a:rPr lang="en-US" altLang="en-US" dirty="0" err="1" smtClean="0"/>
              <a:t>ss3.exe</a:t>
            </a:r>
            <a:endParaRPr lang="en-US" altLang="en-US" dirty="0" smtClean="0"/>
          </a:p>
          <a:p>
            <a:pPr marL="1084263" lvl="1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200" dirty="0" smtClean="0"/>
              <a:t>May</a:t>
            </a:r>
            <a:r>
              <a:rPr lang="en-US" altLang="en-US" sz="2200" baseline="0" dirty="0" smtClean="0"/>
              <a:t> be able to use </a:t>
            </a:r>
            <a:r>
              <a:rPr lang="en-US" altLang="en-US" sz="2200" dirty="0" smtClean="0"/>
              <a:t>system path with unknown consequences</a:t>
            </a:r>
            <a:endParaRPr lang="en-US" alt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 txBox="1">
            <a:spLocks noGrp="1"/>
          </p:cNvSpPr>
          <p:nvPr/>
        </p:nvSpPr>
        <p:spPr bwMode="auto">
          <a:xfrm>
            <a:off x="7446963" y="6472238"/>
            <a:ext cx="159543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fld id="{D2EBD2B5-E8C8-FD4B-8770-2B99F1DF61A1}" type="slidenum">
              <a:rPr lang="en-US" altLang="en-US" sz="14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3050"/>
            <a:ext cx="8226425" cy="87153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Running Stock Synthesis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458200" cy="5029200"/>
          </a:xfrm>
        </p:spPr>
        <p:txBody>
          <a:bodyPr/>
          <a:lstStyle/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Open command line: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In Windows: Start &gt; Run &gt; type “cmd” </a:t>
            </a:r>
          </a:p>
          <a:p>
            <a:pPr marL="1600200" lvl="2" indent="-284163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000" dirty="0"/>
              <a:t>or Shift &amp; Right-click on folder and choose “Open command window here”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Microsoft's Command Prompt </a:t>
            </a:r>
            <a:r>
              <a:rPr lang="en-US" altLang="en-US" dirty="0">
                <a:hlinkClick r:id="rId3"/>
              </a:rPr>
              <a:t>FAQ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navigate to directory using </a:t>
            </a:r>
            <a:r>
              <a:rPr lang="en-US" altLang="en-US" dirty="0">
                <a:latin typeface="Courier New" charset="0"/>
              </a:rPr>
              <a:t>cd c:\directory</a:t>
            </a:r>
          </a:p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Run using optimized or safe mode: </a:t>
            </a:r>
            <a:r>
              <a:rPr lang="en-US" altLang="en-US" dirty="0" smtClean="0">
                <a:latin typeface="Courier New" charset="0"/>
              </a:rPr>
              <a:t>SS3.exe</a:t>
            </a:r>
          </a:p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b="0" i="0" dirty="0" smtClean="0">
                <a:latin typeface="Arial" charset="0"/>
                <a:ea typeface="Arial" charset="0"/>
                <a:cs typeface="Arial" charset="0"/>
              </a:rPr>
              <a:t>Command</a:t>
            </a:r>
            <a:r>
              <a:rPr lang="en-US" altLang="en-US" b="0" i="0" baseline="0" dirty="0" smtClean="0">
                <a:latin typeface="Arial" charset="0"/>
                <a:ea typeface="Arial" charset="0"/>
                <a:cs typeface="Arial" charset="0"/>
              </a:rPr>
              <a:t> line options</a:t>
            </a:r>
            <a:endParaRPr lang="en-US" altLang="en-US" b="0" i="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39363C5C-86C6-2544-B569-06C1AAC87A61}" type="slidenum">
              <a:rPr lang="en-US" alt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6425" cy="87153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to do when it doesn't run?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525963"/>
          </a:xfrm>
        </p:spPr>
        <p:txBody>
          <a:bodyPr/>
          <a:lstStyle/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Look at </a:t>
            </a:r>
            <a:r>
              <a:rPr lang="en-US" altLang="en-US" dirty="0" err="1"/>
              <a:t>warnings.sso</a:t>
            </a:r>
            <a:endParaRPr lang="en-US" altLang="en-US" dirty="0"/>
          </a:p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Look at </a:t>
            </a:r>
            <a:r>
              <a:rPr lang="en-US" altLang="en-US" dirty="0" err="1"/>
              <a:t>echoinput.sso</a:t>
            </a:r>
            <a:endParaRPr lang="en-US" altLang="en-US" dirty="0"/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work backwards </a:t>
            </a:r>
            <a:r>
              <a:rPr lang="en-US" altLang="en-US" dirty="0" smtClean="0"/>
              <a:t>from </a:t>
            </a:r>
            <a:r>
              <a:rPr lang="en-US" altLang="en-US" dirty="0"/>
              <a:t>the bottom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look for where it doesn't match your inputs</a:t>
            </a:r>
          </a:p>
          <a:p>
            <a:pPr marL="684213" indent="-6826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If input files are read without errors</a:t>
            </a:r>
          </a:p>
          <a:p>
            <a:pPr marL="1484313" lvl="1" indent="-568325" eaLnBrk="1" hangingPunct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run with </a:t>
            </a:r>
            <a:r>
              <a:rPr lang="en-US" altLang="en-US" i="1" dirty="0"/>
              <a:t>–</a:t>
            </a:r>
            <a:r>
              <a:rPr lang="en-US" altLang="en-US" i="1" dirty="0" err="1"/>
              <a:t>noest</a:t>
            </a:r>
            <a:r>
              <a:rPr lang="en-US" altLang="en-US" dirty="0"/>
              <a:t> or set </a:t>
            </a:r>
            <a:r>
              <a:rPr lang="en-US" altLang="en-US" dirty="0" err="1"/>
              <a:t>maxphase</a:t>
            </a:r>
            <a:r>
              <a:rPr lang="en-US" altLang="en-US" dirty="0"/>
              <a:t>=0 (recommended option) in </a:t>
            </a:r>
            <a:r>
              <a:rPr lang="en-US" altLang="en-US" dirty="0" err="1"/>
              <a:t>starter.ss</a:t>
            </a:r>
            <a:r>
              <a:rPr lang="en-US" altLang="en-US" dirty="0"/>
              <a:t>, to get output based on initial parameter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output files are created</a:t>
            </a:r>
          </a:p>
          <a:p>
            <a:pPr lvl="1"/>
            <a:r>
              <a:rPr lang="en-US" altLang="en-US"/>
              <a:t>Report.sso, Forecast-report.sso, …</a:t>
            </a:r>
          </a:p>
          <a:p>
            <a:r>
              <a:rPr lang="en-US" altLang="en-US"/>
              <a:t>R4SS can read these files into R</a:t>
            </a:r>
          </a:p>
          <a:p>
            <a:pPr lvl="1"/>
            <a:r>
              <a:rPr lang="en-US" altLang="en-US"/>
              <a:t>Creates a list of quantities</a:t>
            </a:r>
          </a:p>
          <a:p>
            <a:pPr lvl="1"/>
            <a:r>
              <a:rPr lang="en-US" altLang="en-US"/>
              <a:t>Can create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 txBox="1">
            <a:spLocks noGrp="1"/>
          </p:cNvSpPr>
          <p:nvPr/>
        </p:nvSpPr>
        <p:spPr bwMode="auto">
          <a:xfrm>
            <a:off x="7446963" y="6472238"/>
            <a:ext cx="159543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fld id="{86F64139-3B3A-8E45-BB40-B0D992F061A0}" type="slidenum">
              <a:rPr lang="en-US" altLang="en-US" sz="1400">
                <a:solidFill>
                  <a:srgbClr val="000000"/>
                </a:solidFill>
              </a:rPr>
              <a:pPr algn="r" eaLnBrk="1" hangingPunct="1"/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3050"/>
            <a:ext cx="8226425" cy="87153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Installing R and getting R4SS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6425" cy="4525963"/>
          </a:xfrm>
        </p:spPr>
        <p:txBody>
          <a:bodyPr/>
          <a:lstStyle/>
          <a:p>
            <a:pPr marL="684213" indent="-682625" eaLnBrk="1" hangingPunct="1">
              <a:lnSpc>
                <a:spcPct val="90000"/>
              </a:lnSpc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b="1" dirty="0"/>
              <a:t>R (statistical software):</a:t>
            </a:r>
            <a:r>
              <a:rPr lang="en-US" altLang="en-US" sz="2400" dirty="0"/>
              <a:t> (</a:t>
            </a:r>
            <a:r>
              <a:rPr lang="en-US" altLang="en-US" sz="2400" dirty="0">
                <a:hlinkClick r:id="rId3"/>
              </a:rPr>
              <a:t>www.r-project.org</a:t>
            </a:r>
            <a:r>
              <a:rPr lang="en-US" altLang="en-US" sz="2400" dirty="0"/>
              <a:t>)</a:t>
            </a:r>
          </a:p>
          <a:p>
            <a:pPr marL="684213" indent="-682625" eaLnBrk="1" hangingPunct="1">
              <a:lnSpc>
                <a:spcPct val="90000"/>
              </a:lnSpc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b="1" dirty="0" smtClean="0"/>
              <a:t>CRAN </a:t>
            </a:r>
            <a:r>
              <a:rPr lang="en-US" altLang="en-US" sz="2400" b="1" dirty="0"/>
              <a:t>site: </a:t>
            </a:r>
            <a:r>
              <a:rPr lang="en-US" altLang="en-US" sz="2400" dirty="0">
                <a:hlinkClick r:id="rId4"/>
              </a:rPr>
              <a:t>http://</a:t>
            </a:r>
            <a:r>
              <a:rPr lang="en-US" altLang="en-US" sz="2400" dirty="0" smtClean="0">
                <a:hlinkClick r:id="rId4"/>
              </a:rPr>
              <a:t>cran</a:t>
            </a:r>
            <a:r>
              <a:rPr lang="en-US" altLang="en-US" sz="2400" dirty="0">
                <a:hlinkClick r:id="rId4"/>
              </a:rPr>
              <a:t>. ms.unimelb.edu.au/</a:t>
            </a:r>
            <a:r>
              <a:rPr lang="en-US" altLang="en-US" dirty="0" smtClean="0"/>
              <a:t> </a:t>
            </a:r>
            <a:endParaRPr lang="en-US" altLang="en-US" sz="2400" b="1" dirty="0"/>
          </a:p>
          <a:p>
            <a:pPr marL="684213" indent="-682625" eaLnBrk="1" hangingPunct="1">
              <a:lnSpc>
                <a:spcPct val="90000"/>
              </a:lnSpc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b="1" dirty="0"/>
              <a:t>R4SS (collection of R code for Stock </a:t>
            </a:r>
            <a:r>
              <a:rPr lang="en-US" altLang="en-US" sz="2400" b="1" dirty="0" smtClean="0"/>
              <a:t>Synthesis):</a:t>
            </a:r>
            <a:endParaRPr lang="en-US" altLang="en-US" sz="2400" b="1" dirty="0"/>
          </a:p>
          <a:p>
            <a:pPr marL="1484313" lvl="1" indent="-568325" eaLnBrk="1" hangingPunct="1">
              <a:lnSpc>
                <a:spcPct val="90000"/>
              </a:lnSpc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dirty="0"/>
              <a:t>install by running R then typing</a:t>
            </a:r>
          </a:p>
          <a:p>
            <a:pPr marL="2286000" lvl="2" indent="-455613" eaLnBrk="1" hangingPunct="1">
              <a:lnSpc>
                <a:spcPct val="90000"/>
              </a:lnSpc>
              <a:buFont typeface="Times New Roman" charset="0"/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&gt; install.packages("</a:t>
            </a:r>
            <a:r>
              <a:rPr lang="en-US" altLang="en-US" dirty="0" err="1"/>
              <a:t>r4ss</a:t>
            </a:r>
            <a:r>
              <a:rPr lang="en-US" altLang="en-US" dirty="0"/>
              <a:t>")</a:t>
            </a:r>
          </a:p>
          <a:p>
            <a:pPr marL="2286000" lvl="2" indent="-455613" eaLnBrk="1" hangingPunct="1">
              <a:lnSpc>
                <a:spcPct val="90000"/>
              </a:lnSpc>
              <a:buFont typeface="Wingdings" charset="0"/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&gt; library(</a:t>
            </a:r>
            <a:r>
              <a:rPr lang="en-US" altLang="en-US" dirty="0" err="1"/>
              <a:t>r4ss</a:t>
            </a:r>
            <a:r>
              <a:rPr lang="en-US" altLang="en-US" dirty="0"/>
              <a:t>)</a:t>
            </a:r>
          </a:p>
          <a:p>
            <a:pPr marL="2286000" lvl="2" indent="-455613" eaLnBrk="1" hangingPunct="1">
              <a:lnSpc>
                <a:spcPct val="90000"/>
              </a:lnSpc>
              <a:buFont typeface="Wingdings" charset="0"/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dirty="0"/>
              <a:t>&gt; </a:t>
            </a:r>
            <a:r>
              <a:rPr lang="en-US" altLang="en-US" dirty="0" err="1"/>
              <a:t>update_r4ss_files</a:t>
            </a:r>
            <a:r>
              <a:rPr lang="en-US" altLang="en-US" dirty="0"/>
              <a:t>()</a:t>
            </a:r>
          </a:p>
          <a:p>
            <a:pPr marL="1484313" lvl="1" indent="-568325" eaLnBrk="1" hangingPunct="1">
              <a:lnSpc>
                <a:spcPct val="90000"/>
              </a:lnSpc>
              <a:buFont typeface="Times New Roman" charset="0"/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dirty="0"/>
              <a:t>More info: </a:t>
            </a:r>
            <a:r>
              <a:rPr lang="en-US" altLang="en-US" sz="2400" dirty="0">
                <a:hlinkClick r:id="rId5"/>
              </a:rPr>
              <a:t>http://code.google.com/p/r4ss/</a:t>
            </a:r>
          </a:p>
          <a:p>
            <a:pPr marL="1484313" lvl="1" indent="-568325" eaLnBrk="1" hangingPunct="1">
              <a:lnSpc>
                <a:spcPct val="90000"/>
              </a:lnSpc>
              <a:buFont typeface="Times New Roman" charset="0"/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dirty="0"/>
              <a:t>Email list: </a:t>
            </a:r>
            <a:r>
              <a:rPr lang="en-US" altLang="en-US" sz="2400" dirty="0">
                <a:hlinkClick r:id="rId6"/>
              </a:rPr>
              <a:t>http://</a:t>
            </a:r>
            <a:r>
              <a:rPr lang="en-US" altLang="en-US" sz="2400" dirty="0" smtClean="0">
                <a:hlinkClick r:id="rId6"/>
              </a:rPr>
              <a:t>groups.google.com/group/r4ss</a:t>
            </a:r>
          </a:p>
          <a:p>
            <a:pPr marL="1484313" lvl="1" indent="-1252538" eaLnBrk="1" hangingPunct="1">
              <a:lnSpc>
                <a:spcPct val="90000"/>
              </a:lnSpc>
              <a:buFont typeface="Times New Roman" charset="0"/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2400" dirty="0">
              <a:hlinkClick r:id="rId6"/>
            </a:endParaRPr>
          </a:p>
          <a:p>
            <a:pPr marL="1484313" lvl="1" indent="-1252538" eaLnBrk="1" hangingPunct="1">
              <a:lnSpc>
                <a:spcPct val="90000"/>
              </a:lnSpc>
              <a:buFont typeface="Times New Roman" charset="0"/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dirty="0" smtClean="0">
                <a:hlinkClick r:id="rId6"/>
              </a:rPr>
              <a:t>Ian Stewart will show you how to install r4ss from GitHub</a:t>
            </a:r>
            <a:endParaRPr lang="en-US" altLang="en-US" sz="2400" dirty="0">
              <a:hlinkClick r:id="rId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altLang="en-US"/>
              <a:t>Core R4SS functions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r>
              <a:rPr lang="en-US" altLang="en-US" dirty="0" err="1" smtClean="0"/>
              <a:t>SS_output</a:t>
            </a:r>
            <a:endParaRPr lang="en-US" altLang="en-US" dirty="0"/>
          </a:p>
          <a:p>
            <a:pPr lvl="1"/>
            <a:r>
              <a:rPr lang="en-US" altLang="en-US" dirty="0"/>
              <a:t>Reads in results from a Stock Synthesis run</a:t>
            </a:r>
          </a:p>
          <a:p>
            <a:pPr lvl="1"/>
            <a:r>
              <a:rPr lang="en-US" altLang="en-US" dirty="0"/>
              <a:t>Prints diagnostic information about the results</a:t>
            </a:r>
          </a:p>
          <a:p>
            <a:r>
              <a:rPr lang="en-US" altLang="en-US" dirty="0" err="1" smtClean="0"/>
              <a:t>SS_plots</a:t>
            </a:r>
            <a:endParaRPr lang="en-US" altLang="en-US" dirty="0"/>
          </a:p>
          <a:p>
            <a:pPr lvl="1"/>
            <a:r>
              <a:rPr lang="en-US" altLang="en-US" dirty="0"/>
              <a:t>Prints a wide variety of plots</a:t>
            </a:r>
          </a:p>
          <a:p>
            <a:pPr lvl="1"/>
            <a:r>
              <a:rPr lang="en-US" altLang="en-US" dirty="0"/>
              <a:t>New plots, options being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altLang="en-US"/>
              <a:t>Functions related to input files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r>
              <a:rPr lang="en-US" altLang="en-US" sz="2800"/>
              <a:t>SS_parlines.R</a:t>
            </a:r>
          </a:p>
          <a:p>
            <a:pPr lvl="1"/>
            <a:r>
              <a:rPr lang="en-US" altLang="en-US" sz="2400"/>
              <a:t>identify parameter lines in the control file</a:t>
            </a:r>
          </a:p>
          <a:p>
            <a:r>
              <a:rPr lang="en-US" altLang="en-US" sz="2800"/>
              <a:t>SS_changepars.R</a:t>
            </a:r>
          </a:p>
          <a:p>
            <a:pPr lvl="1"/>
            <a:r>
              <a:rPr lang="en-US" altLang="en-US" sz="2400"/>
              <a:t>change parameters settings in the control file</a:t>
            </a:r>
          </a:p>
          <a:p>
            <a:r>
              <a:rPr lang="en-US" altLang="en-US" sz="2800"/>
              <a:t>selfit.R</a:t>
            </a:r>
          </a:p>
          <a:p>
            <a:pPr lvl="1"/>
            <a:r>
              <a:rPr lang="en-US" altLang="en-US" sz="2400"/>
              <a:t>explore double normal &amp; double logistic selectivity</a:t>
            </a:r>
          </a:p>
          <a:p>
            <a:r>
              <a:rPr lang="en-US" altLang="en-US" sz="2800"/>
              <a:t>movepars.R</a:t>
            </a:r>
          </a:p>
          <a:p>
            <a:pPr lvl="1"/>
            <a:r>
              <a:rPr lang="en-US" altLang="en-US" sz="2400"/>
              <a:t>explore movement rates associated with parameters</a:t>
            </a:r>
          </a:p>
          <a:p>
            <a:pPr>
              <a:buFont typeface="Times New Roman" charset="0"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 lIns="91440" tIns="45720" rIns="91440" bIns="45720"/>
          <a:lstStyle/>
          <a:p>
            <a:r>
              <a:rPr lang="en-US" altLang="en-US"/>
              <a:t>Functions for model output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r>
              <a:rPr lang="en-US" altLang="en-US" sz="2800" dirty="0" err="1" smtClean="0"/>
              <a:t>SS_plotpars.R</a:t>
            </a:r>
            <a:endParaRPr lang="en-US" altLang="en-US" sz="2800" dirty="0"/>
          </a:p>
          <a:p>
            <a:pPr lvl="1"/>
            <a:r>
              <a:rPr lang="en-US" altLang="en-US" sz="2400" dirty="0"/>
              <a:t>plots distributions of estimated parameters with uncertainty, as well as initial value, prior, posterior</a:t>
            </a:r>
          </a:p>
          <a:p>
            <a:r>
              <a:rPr lang="en-US" altLang="en-US" sz="2800" dirty="0" err="1"/>
              <a:t>SS_fitbiasramp.R</a:t>
            </a:r>
            <a:endParaRPr lang="en-US" altLang="en-US" sz="2800" dirty="0"/>
          </a:p>
          <a:p>
            <a:pPr lvl="1"/>
            <a:r>
              <a:rPr lang="en-US" altLang="en-US" sz="2400" dirty="0"/>
              <a:t>estimate bias adjustment settings (based on ongoing research—not guaranteed to be the best approach)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B2B2B2"/>
      </a:folHlink>
    </a:clrScheme>
    <a:fontScheme name="Default Desig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DejaVu Sans" pitchFamily="34" charset="2"/>
            <a:cs typeface="DejaVu Sans" pitchFamily="34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DejaVu Sans" pitchFamily="34" charset="2"/>
            <a:cs typeface="DejaVu Sans" pitchFamily="34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787</Words>
  <Application>Microsoft Office PowerPoint</Application>
  <PresentationFormat>On-screen Show (4:3)</PresentationFormat>
  <Paragraphs>138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1_Default Design</vt:lpstr>
      <vt:lpstr>Getting Started with  Stock Synthesis and R4SS</vt:lpstr>
      <vt:lpstr>Files to run Stock Synthesis</vt:lpstr>
      <vt:lpstr>Running Stock Synthesis</vt:lpstr>
      <vt:lpstr>What to do when it doesn't run?</vt:lpstr>
      <vt:lpstr>Output</vt:lpstr>
      <vt:lpstr>Installing R and getting R4SS</vt:lpstr>
      <vt:lpstr>Core R4SS functions</vt:lpstr>
      <vt:lpstr>Functions related to input files</vt:lpstr>
      <vt:lpstr>Functions for model output</vt:lpstr>
      <vt:lpstr>Functions for simulating data</vt:lpstr>
      <vt:lpstr>How to get help</vt:lpstr>
      <vt:lpstr>AD Model Builder concepts</vt:lpstr>
      <vt:lpstr>What is AD Model Builder</vt:lpstr>
      <vt:lpstr>Basic C++ and AD Model Builder skills</vt:lpstr>
      <vt:lpstr>Advanced command line options</vt:lpstr>
      <vt:lpstr>Some ADMB tips</vt:lpstr>
      <vt:lpstr>AD Model builder concepts</vt:lpstr>
      <vt:lpstr>What are phases</vt:lpstr>
      <vt:lpstr>Example of using Phases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 Taylor</dc:creator>
  <cp:lastModifiedBy>Allan Hicks</cp:lastModifiedBy>
  <cp:revision>88</cp:revision>
  <cp:lastPrinted>1601-01-01T00:00:00Z</cp:lastPrinted>
  <dcterms:created xsi:type="dcterms:W3CDTF">2009-11-11T01:02:46Z</dcterms:created>
  <dcterms:modified xsi:type="dcterms:W3CDTF">2015-10-04T19:27:53Z</dcterms:modified>
</cp:coreProperties>
</file>