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6" r:id="rId5"/>
    <p:sldId id="268" r:id="rId6"/>
    <p:sldId id="258" r:id="rId7"/>
    <p:sldId id="259" r:id="rId8"/>
    <p:sldId id="261" r:id="rId9"/>
    <p:sldId id="262" r:id="rId10"/>
    <p:sldId id="263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15F2C-EFA8-754E-A6EC-2BEF1EFE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EB46C-0B44-8A42-A862-6BAD5CFA2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BB8A6-8044-DF46-89CA-CBAF53BC4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9B8B9-642C-174C-95A7-5722E34854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06296-E1A5-C041-BA95-8397161F73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25838-54E1-704C-89A1-2B76BA70A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8B0D58-BD93-574B-90CF-90E2FDE2A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1A13C-2EE2-5C44-A8FF-DE324355D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A17AD-EF72-FF4B-9DDF-A66E69BD28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4A6D8-01C6-C94C-9403-86F412D941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6C30B-A1C3-F44F-93CE-4FF3953FE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BDD172-105A-614F-A97D-C09F415BC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Modeling Parameters </a:t>
            </a:r>
            <a:br>
              <a:rPr lang="en-US" altLang="en-US" sz="4000" b="1"/>
            </a:br>
            <a:r>
              <a:rPr lang="en-US" altLang="en-US" sz="4000" b="1"/>
              <a:t>in Stock Synthesis</a:t>
            </a:r>
            <a:br>
              <a:rPr lang="en-US" altLang="en-US" sz="4000" b="1"/>
            </a:br>
            <a:endParaRPr lang="en-US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Parameter as function of covariate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Environmental variable: </a:t>
            </a:r>
            <a:r>
              <a:rPr lang="en-US" altLang="en-US" i="1"/>
              <a:t>E</a:t>
            </a:r>
            <a:r>
              <a:rPr lang="en-US" altLang="en-US" i="1" baseline="-25000"/>
              <a:t>y</a:t>
            </a:r>
            <a:endParaRPr lang="en-US" altLang="en-US" baseline="-25000"/>
          </a:p>
          <a:p>
            <a:pPr lvl="1" eaLnBrk="1" hangingPunct="1"/>
            <a:r>
              <a:rPr lang="en-US" altLang="en-US"/>
              <a:t>Par</a:t>
            </a:r>
            <a:r>
              <a:rPr lang="en-US" altLang="en-US" i="1" baseline="-25000"/>
              <a:t>y</a:t>
            </a:r>
            <a:r>
              <a:rPr lang="en-US" altLang="en-US"/>
              <a:t> = base+link</a:t>
            </a:r>
            <a:r>
              <a:rPr lang="en-US" altLang="en-US">
                <a:ea typeface="Arial" charset="0"/>
                <a:cs typeface="Arial" charset="0"/>
              </a:rPr>
              <a:t>∙</a:t>
            </a:r>
            <a:r>
              <a:rPr lang="en-US" altLang="en-US" i="1"/>
              <a:t>E</a:t>
            </a:r>
            <a:r>
              <a:rPr lang="en-US" altLang="en-US" i="1" baseline="-25000"/>
              <a:t>y</a:t>
            </a:r>
            <a:r>
              <a:rPr lang="en-US" altLang="en-US"/>
              <a:t> or base</a:t>
            </a:r>
            <a:r>
              <a:rPr lang="en-US" altLang="en-US">
                <a:ea typeface="Arial" charset="0"/>
                <a:cs typeface="Arial" charset="0"/>
              </a:rPr>
              <a:t>∙</a:t>
            </a:r>
            <a:r>
              <a:rPr lang="en-US" altLang="en-US" i="1"/>
              <a:t>e</a:t>
            </a:r>
            <a:r>
              <a:rPr lang="en-US" altLang="en-US" i="1" baseline="30000"/>
              <a:t>Ey</a:t>
            </a:r>
          </a:p>
          <a:p>
            <a:pPr lvl="1" eaLnBrk="1" hangingPunct="1"/>
            <a:r>
              <a:rPr lang="en-US" altLang="en-US"/>
              <a:t>May be combined with other options </a:t>
            </a:r>
            <a:br>
              <a:rPr lang="en-US" altLang="en-US"/>
            </a:br>
            <a:r>
              <a:rPr lang="en-US" altLang="en-US"/>
              <a:t>(i.e. deviations around environmental index)</a:t>
            </a:r>
          </a:p>
          <a:p>
            <a:pPr eaLnBrk="1" hangingPunct="1"/>
            <a:r>
              <a:rPr lang="en-US" altLang="en-US"/>
              <a:t>Covariate relationship to be used in future versions of SS for density dependence:</a:t>
            </a:r>
          </a:p>
          <a:p>
            <a:pPr lvl="1" eaLnBrk="1" hangingPunct="1"/>
            <a:r>
              <a:rPr lang="en-US" altLang="en-US"/>
              <a:t>Mortality parameters as a function of biomass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Keeping time-varying </a:t>
            </a:r>
            <a:br>
              <a:rPr lang="en-US" altLang="en-US" sz="4000"/>
            </a:br>
            <a:r>
              <a:rPr lang="en-US" altLang="en-US" sz="4000"/>
              <a:t>parameters within bounds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Options: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time varying parameters unconstrained by bounds on base parameter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straightforward interpretation of values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may go outside reasonable range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logistic transformation to keep adjusted parameter value within bounds of base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transformed values harder to interpret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no problem with range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Offsets from other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Parameters for males often treated as offsets from females (can do reverse too)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mortality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Additive or multiplicative options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Makes hypothesis testing easy </a:t>
            </a:r>
            <a:br>
              <a:rPr lang="en-US" altLang="en-US"/>
            </a:br>
            <a:r>
              <a:rPr lang="en-US" altLang="en-US"/>
              <a:t>(either fix offset at 0 or estimate)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Allows two-sex model with no additional data over single-sex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Bounds and priors</a:t>
            </a:r>
          </a:p>
          <a:p>
            <a:pPr eaLnBrk="1" hangingPunct="1"/>
            <a:r>
              <a:rPr lang="en-US" altLang="en-US"/>
              <a:t>Temporal variation</a:t>
            </a:r>
          </a:p>
          <a:p>
            <a:pPr eaLnBrk="1" hangingPunct="1"/>
            <a:r>
              <a:rPr lang="en-US" altLang="en-US"/>
              <a:t>Relationship among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403860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20574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Parameter elements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4084638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/>
              <a:t>#Natural Mortality</a:t>
            </a:r>
          </a:p>
          <a:p>
            <a:r>
              <a:rPr lang="en-US" altLang="en-US" sz="1200" b="1"/>
              <a:t>#LO   HI     INIT  PRIOR  PR_type SD  PHASE  env-var use_dev dev_minyr dev_maxyr dev_stddev  Block   Block_Fxn</a:t>
            </a:r>
          </a:p>
          <a:p>
            <a:r>
              <a:rPr lang="en-US" altLang="en-US" sz="1200"/>
              <a:t>0.01   0.50  0.15   -1.8         3       0.3      6             0            0              0                  0                  0                 0             0                #M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Short parameter lines (7 elements)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28600" y="3535363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Full parameter lines (14 elements)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2103438"/>
            <a:ext cx="7010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/>
              <a:t>#_Spawner-Recruitment Parameters</a:t>
            </a:r>
          </a:p>
          <a:p>
            <a:r>
              <a:rPr lang="en-US" altLang="en-US" sz="1200" b="1"/>
              <a:t>#_LO    HI  INIT    PRIOR   PR_type SD  PHASE</a:t>
            </a:r>
          </a:p>
          <a:p>
            <a:r>
              <a:rPr lang="en-US" altLang="en-US" sz="1200"/>
              <a:t>    5       20  10           9            -1        10        1       #Ln(R0)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52400" y="990600"/>
            <a:ext cx="868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Specified in the SS control file, for example: petrale.ctl</a:t>
            </a:r>
          </a:p>
        </p:txBody>
      </p:sp>
      <p:sp>
        <p:nvSpPr>
          <p:cNvPr id="24585" name="AutoShape 9"/>
          <p:cNvSpPr>
            <a:spLocks/>
          </p:cNvSpPr>
          <p:nvPr/>
        </p:nvSpPr>
        <p:spPr bwMode="auto">
          <a:xfrm rot="16200000">
            <a:off x="457200" y="2514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 rot="16200000">
            <a:off x="2019300" y="20955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0" y="290988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Bounds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571625" y="290512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Prior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0668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62000" y="2905125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Initial value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200400" y="27305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895600" y="2892425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Estimating phase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3581400" y="2667000"/>
            <a:ext cx="6858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810000" y="2901950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Optional comment</a:t>
            </a:r>
          </a:p>
        </p:txBody>
      </p:sp>
      <p:sp>
        <p:nvSpPr>
          <p:cNvPr id="24597" name="AutoShape 21"/>
          <p:cNvSpPr>
            <a:spLocks/>
          </p:cNvSpPr>
          <p:nvPr/>
        </p:nvSpPr>
        <p:spPr bwMode="auto">
          <a:xfrm rot="16200000">
            <a:off x="381000" y="450215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AutoShape 22"/>
          <p:cNvSpPr>
            <a:spLocks/>
          </p:cNvSpPr>
          <p:nvPr/>
        </p:nvSpPr>
        <p:spPr bwMode="auto">
          <a:xfrm rot="16200000">
            <a:off x="1870075" y="4156075"/>
            <a:ext cx="146050" cy="1295400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-76200" y="489743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Bounds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495425" y="48926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Prior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990600" y="47307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85800" y="4892675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Initial value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2895600" y="47180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590800" y="4879975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Estimating phase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H="1">
            <a:off x="8382000" y="4648200"/>
            <a:ext cx="38100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7924800" y="4876800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Optional comment</a:t>
            </a:r>
          </a:p>
        </p:txBody>
      </p:sp>
      <p:sp>
        <p:nvSpPr>
          <p:cNvPr id="24607" name="AutoShape 31"/>
          <p:cNvSpPr>
            <a:spLocks/>
          </p:cNvSpPr>
          <p:nvPr/>
        </p:nvSpPr>
        <p:spPr bwMode="auto">
          <a:xfrm rot="16200000">
            <a:off x="5603875" y="2549525"/>
            <a:ext cx="146050" cy="4495800"/>
          </a:xfrm>
          <a:prstGeom prst="leftBrace">
            <a:avLst>
              <a:gd name="adj1" fmla="val 256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629025" y="4886325"/>
            <a:ext cx="3702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Time-varying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Bounds and priors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parameters bounded</a:t>
            </a:r>
          </a:p>
          <a:p>
            <a:pPr eaLnBrk="1" hangingPunct="1"/>
            <a:r>
              <a:rPr lang="en-US" altLang="en-US"/>
              <a:t>Prior options: uniform, normal, lognormal, symmetric and non-symmetric beta,</a:t>
            </a:r>
            <a:br>
              <a:rPr lang="en-US" altLang="en-US"/>
            </a:br>
            <a:r>
              <a:rPr lang="en-US" altLang="en-US"/>
              <a:t>or no prior (=uniform)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4100" name="Picture 5" descr="Y:\h_itaylor\SS\course\Pri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3244850"/>
            <a:ext cx="59563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bounds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/>
              <a:t>Optional penalty applied to all parameters</a:t>
            </a:r>
          </a:p>
          <a:p>
            <a:pPr eaLnBrk="1" hangingPunct="1"/>
            <a:r>
              <a:rPr lang="en-US" altLang="en-US"/>
              <a:t>Keeps ADMB from getting stuck on bounds</a:t>
            </a:r>
          </a:p>
          <a:p>
            <a:pPr eaLnBrk="1" hangingPunct="1"/>
            <a:r>
              <a:rPr lang="en-US" altLang="en-US"/>
              <a:t>Acts along with user-specified priors</a:t>
            </a:r>
          </a:p>
          <a:p>
            <a:pPr eaLnBrk="1" hangingPunct="1"/>
            <a:r>
              <a:rPr lang="en-US" altLang="en-US"/>
              <a:t>Equivalent to symmetric beta with shape parameter = 0.001</a:t>
            </a:r>
          </a:p>
          <a:p>
            <a:pPr eaLnBrk="1" hangingPunct="1"/>
            <a:endParaRPr lang="en-US" altLang="en-US"/>
          </a:p>
        </p:txBody>
      </p:sp>
      <p:pic>
        <p:nvPicPr>
          <p:cNvPr id="5124" name="Picture 5" descr="Y:\h_itaylor\SS\course\SoftBou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83138"/>
            <a:ext cx="596265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Temporal variation</a:t>
            </a:r>
          </a:p>
        </p:txBody>
      </p:sp>
      <p:pic>
        <p:nvPicPr>
          <p:cNvPr id="6147" name="Picture 5" descr="parm_walk_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95775"/>
            <a:ext cx="3373438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6" descr="parm_dev_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74788"/>
            <a:ext cx="3373438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94188"/>
            <a:ext cx="3363913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50" name="Picture 7" descr="parm_block_pl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74788"/>
            <a:ext cx="3363913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1250950" y="1187450"/>
            <a:ext cx="337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alibri" charset="0"/>
                <a:ea typeface="ヒラギノ角ゴ Pro W3" charset="0"/>
              </a:rPr>
              <a:t>Deviations </a:t>
            </a:r>
            <a:r>
              <a:rPr lang="en-US" altLang="en-US" sz="2000">
                <a:latin typeface="Calibri" charset="0"/>
                <a:ea typeface="ヒラギノ角ゴ Pro W3" charset="0"/>
              </a:rPr>
              <a:t>(</a:t>
            </a:r>
            <a:r>
              <a:rPr lang="en-US" altLang="en-US" sz="2000" i="1">
                <a:latin typeface="Calibri" charset="0"/>
                <a:ea typeface="ヒラギノ角ゴ Pro W3" charset="0"/>
              </a:rPr>
              <a:t>N</a:t>
            </a:r>
            <a:r>
              <a:rPr lang="en-US" altLang="en-US" sz="2000">
                <a:latin typeface="Calibri" charset="0"/>
                <a:ea typeface="ヒラギノ角ゴ Pro W3" charset="0"/>
              </a:rPr>
              <a:t> std. dev. pars.)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401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alibri" charset="0"/>
                <a:ea typeface="ヒラギノ角ゴ Pro W3" charset="0"/>
              </a:rPr>
              <a:t>Random walk </a:t>
            </a:r>
            <a:r>
              <a:rPr lang="en-US" altLang="en-US" sz="2000">
                <a:latin typeface="Calibri" charset="0"/>
                <a:ea typeface="ヒラギノ角ゴ Pro W3" charset="0"/>
              </a:rPr>
              <a:t>(</a:t>
            </a:r>
            <a:r>
              <a:rPr lang="en-US" altLang="en-US" sz="2000" i="1">
                <a:latin typeface="Calibri" charset="0"/>
                <a:ea typeface="ヒラギノ角ゴ Pro W3" charset="0"/>
              </a:rPr>
              <a:t>N </a:t>
            </a:r>
            <a:r>
              <a:rPr lang="en-US" altLang="en-US" sz="2000">
                <a:latin typeface="Calibri" charset="0"/>
                <a:ea typeface="ヒラギノ角ゴ Pro W3" charset="0"/>
              </a:rPr>
              <a:t>-1 std. dev. pars.)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5238750" y="1187450"/>
            <a:ext cx="279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alibri" charset="0"/>
                <a:ea typeface="ヒラギノ角ゴ Pro W3" charset="0"/>
              </a:rPr>
              <a:t>Blocks </a:t>
            </a:r>
            <a:r>
              <a:rPr lang="en-US" altLang="en-US" sz="2000">
                <a:latin typeface="Calibri" charset="0"/>
                <a:ea typeface="ヒラギノ角ゴ Pro W3" charset="0"/>
              </a:rPr>
              <a:t>(1 par. per block)</a:t>
            </a:r>
          </a:p>
        </p:txBody>
      </p:sp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5238750" y="3962400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alibri" charset="0"/>
                <a:ea typeface="ヒラギノ角ゴ Pro W3" charset="0"/>
              </a:rPr>
              <a:t>Trend </a:t>
            </a:r>
            <a:r>
              <a:rPr lang="en-US" altLang="en-US" sz="2000">
                <a:latin typeface="Calibri" charset="0"/>
                <a:ea typeface="ヒラギノ角ゴ Pro W3" charset="0"/>
              </a:rPr>
              <a:t>(3 pars.)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Temporal variation: blocks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Requires conditional input </a:t>
            </a:r>
            <a:br>
              <a:rPr lang="en-US" altLang="en-US"/>
            </a:br>
            <a:r>
              <a:rPr lang="en-US" altLang="en-US"/>
              <a:t>for extra parameters lines </a:t>
            </a:r>
            <a:br>
              <a:rPr lang="en-US" altLang="en-US"/>
            </a:br>
            <a:r>
              <a:rPr lang="en-US" altLang="en-US"/>
              <a:t>(same as other variation types)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Fixed time intervals specified in control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Additional parameters may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Multiplicative offset from base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Additive offset from base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Replace base value for interval of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May have random walk from one block to next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pic>
        <p:nvPicPr>
          <p:cNvPr id="7172" name="Picture 7" descr="parm_block_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98563"/>
            <a:ext cx="24384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/>
              <a:t>Temporal variation: deviations</a:t>
            </a:r>
          </a:p>
        </p:txBody>
      </p:sp>
      <p:pic>
        <p:nvPicPr>
          <p:cNvPr id="8195" name="Picture 6" descr="parm_dev_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47800"/>
            <a:ext cx="2286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457200" y="3627438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en-US" sz="4400">
                <a:solidFill>
                  <a:schemeClr val="tx2"/>
                </a:solidFill>
              </a:rPr>
              <a:t>Temporal variation: random walk</a:t>
            </a:r>
          </a:p>
        </p:txBody>
      </p:sp>
      <p:pic>
        <p:nvPicPr>
          <p:cNvPr id="8197" name="Picture 5" descr="parm_walk_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4730750"/>
            <a:ext cx="2284412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Defined 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Type (base+dev or base</a:t>
            </a:r>
            <a:r>
              <a:rPr lang="en-US" altLang="en-US" sz="2400">
                <a:ea typeface="Arial" charset="0"/>
                <a:cs typeface="Arial" charset="0"/>
              </a:rPr>
              <a:t>∙</a:t>
            </a:r>
            <a:r>
              <a:rPr lang="en-US" altLang="en-US" sz="2400" i="1"/>
              <a:t>e</a:t>
            </a:r>
            <a:r>
              <a:rPr lang="en-US" altLang="en-US" sz="2400" baseline="30000"/>
              <a:t>dev</a:t>
            </a:r>
            <a:r>
              <a:rPr lang="en-US" altLang="en-US" sz="240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Start and end years for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Normal distribution penalty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 zero-centered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57200" y="46482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/>
              <a:t>Similar to deviations, </a:t>
            </a:r>
            <a:br>
              <a:rPr lang="en-US" altLang="en-US" sz="2800"/>
            </a:br>
            <a:r>
              <a:rPr lang="en-US" altLang="en-US" sz="2800"/>
              <a:t>but one fewer parameter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/>
              <a:t>Parameters represent differences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/>
              <a:t>Normal distribution penalty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2667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Temporal variation: trends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3 parameters</a:t>
            </a:r>
          </a:p>
          <a:p>
            <a:pPr eaLnBrk="1" hangingPunct="1"/>
            <a:r>
              <a:rPr lang="en-US" altLang="en-US"/>
              <a:t>Smooth alternative to blocks for </a:t>
            </a:r>
            <a:br>
              <a:rPr lang="en-US" altLang="en-US"/>
            </a:br>
            <a:r>
              <a:rPr lang="en-US" altLang="en-US"/>
              <a:t>cases that don’t support many </a:t>
            </a:r>
            <a:br>
              <a:rPr lang="en-US" altLang="en-US"/>
            </a:br>
            <a:r>
              <a:rPr lang="en-US" altLang="en-US"/>
              <a:t>parameters</a:t>
            </a:r>
          </a:p>
          <a:p>
            <a:pPr eaLnBrk="1" hangingPunct="1"/>
            <a:r>
              <a:rPr lang="en-US" altLang="en-US"/>
              <a:t>Final value may be offset from base or new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420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ヒラギノ角ゴ Pro W3</vt:lpstr>
      <vt:lpstr>Default Design</vt:lpstr>
      <vt:lpstr>Modeling Parameters  in Stock Synthesis </vt:lpstr>
      <vt:lpstr>Outline</vt:lpstr>
      <vt:lpstr>Parameter elements</vt:lpstr>
      <vt:lpstr>Bounds and priors</vt:lpstr>
      <vt:lpstr>Soft bounds</vt:lpstr>
      <vt:lpstr>Temporal variation</vt:lpstr>
      <vt:lpstr>Temporal variation: blocks</vt:lpstr>
      <vt:lpstr>Temporal variation: deviations</vt:lpstr>
      <vt:lpstr>Temporal variation: trends</vt:lpstr>
      <vt:lpstr>Parameter as function of covariate</vt:lpstr>
      <vt:lpstr>Keeping time-varying  parameters within bounds</vt:lpstr>
      <vt:lpstr>Offsets from other parameters</vt:lpstr>
    </vt:vector>
  </TitlesOfParts>
  <Company>CAPAM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Parameters  in Stock Synthesis </dc:title>
  <dc:creator>Juan Valero</dc:creator>
  <cp:lastModifiedBy>Allan Hicks</cp:lastModifiedBy>
  <cp:revision>48</cp:revision>
  <dcterms:created xsi:type="dcterms:W3CDTF">2009-10-26T17:16:35Z</dcterms:created>
  <dcterms:modified xsi:type="dcterms:W3CDTF">2014-04-20T16:58:42Z</dcterms:modified>
</cp:coreProperties>
</file>