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70" r:id="rId6"/>
    <p:sldId id="271" r:id="rId7"/>
    <p:sldId id="275" r:id="rId8"/>
    <p:sldId id="272" r:id="rId9"/>
    <p:sldId id="273" r:id="rId10"/>
    <p:sldId id="274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34336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Font typeface="Arial"/>
              <a:buChar char="•"/>
              <a:defRPr sz="3200" b="0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 idx="2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3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r>
              <a:rPr lang="en-US" sz="4000" b="1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Discard</a:t>
            </a:r>
            <a:r>
              <a:rPr lang="x-none" sz="4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x-none" sz="4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4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Stock Synthesis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Discard Time Series - 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discard is mostly small/young fish</a:t>
            </a:r>
          </a:p>
          <a:p>
            <a:r>
              <a:rPr lang="en-US" dirty="0" smtClean="0"/>
              <a:t>And retention curve is constant over time</a:t>
            </a:r>
          </a:p>
          <a:p>
            <a:r>
              <a:rPr lang="en-US" dirty="0" smtClean="0"/>
              <a:t>Then fluctuations in observed discard will appear to be a recruitment signal to SS</a:t>
            </a:r>
          </a:p>
          <a:p>
            <a:r>
              <a:rPr lang="en-US" dirty="0" smtClean="0"/>
              <a:t>Consider time-varying selectivity &amp;/or retention as alternative explanation for the discard fluctuations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Retention and discard mortality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Retention is a logistic function of size with parameter for asymptotic retention rate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from inflection parameter for males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mortality also logistic with asymptote and male offset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 fish = sel∙(ret + (1-ret)*disc)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Retention and discard mortality</a:t>
            </a:r>
          </a:p>
        </p:txBody>
      </p:sp>
      <p:sp>
        <p:nvSpPr>
          <p:cNvPr id="97" name="Shape 97"/>
          <p:cNvSpPr/>
          <p:nvPr/>
        </p:nvSpPr>
        <p:spPr>
          <a:xfrm>
            <a:off x="304800" y="908050"/>
            <a:ext cx="8324849" cy="6102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Retention and discard mortality</a:t>
            </a:r>
          </a:p>
        </p:txBody>
      </p:sp>
      <p:sp>
        <p:nvSpPr>
          <p:cNvPr id="103" name="Shape 103"/>
          <p:cNvSpPr/>
          <p:nvPr/>
        </p:nvSpPr>
        <p:spPr>
          <a:xfrm>
            <a:off x="304800" y="908050"/>
            <a:ext cx="8324849" cy="6102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Bycatch Fleet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6/21/2012		</a:t>
            </a:r>
            <a:r>
              <a:rPr lang="en-US" dirty="0" smtClean="0"/>
              <a:t>3.24d</a:t>
            </a:r>
          </a:p>
          <a:p>
            <a:pPr indent="-457200">
              <a:spcBef>
                <a:spcPts val="600"/>
              </a:spcBef>
            </a:pPr>
            <a:r>
              <a:rPr lang="en-US" dirty="0" smtClean="0"/>
              <a:t>set </a:t>
            </a:r>
            <a:r>
              <a:rPr lang="en-US" dirty="0" err="1"/>
              <a:t>catch_se</a:t>
            </a:r>
            <a:r>
              <a:rPr lang="en-US" dirty="0"/>
              <a:t>=-1 to ignore catch </a:t>
            </a:r>
            <a:r>
              <a:rPr lang="en-US" dirty="0" err="1"/>
              <a:t>logL</a:t>
            </a:r>
            <a:r>
              <a:rPr lang="en-US" dirty="0"/>
              <a:t> for this fleet</a:t>
            </a:r>
            <a:r>
              <a:rPr lang="en-US" dirty="0" smtClean="0"/>
              <a:t>;</a:t>
            </a:r>
          </a:p>
          <a:p>
            <a:pPr indent="-457200">
              <a:spcBef>
                <a:spcPts val="600"/>
              </a:spcBef>
            </a:pPr>
            <a:r>
              <a:rPr lang="en-US" dirty="0" smtClean="0"/>
              <a:t>still </a:t>
            </a:r>
            <a:r>
              <a:rPr lang="en-US" dirty="0"/>
              <a:t>need a catch value(ignored) for each year to trigger estimation of </a:t>
            </a:r>
            <a:r>
              <a:rPr lang="en-US" dirty="0" smtClean="0"/>
              <a:t>F;</a:t>
            </a:r>
          </a:p>
          <a:p>
            <a:pPr indent="-457200">
              <a:spcBef>
                <a:spcPts val="600"/>
              </a:spcBef>
            </a:pPr>
            <a:r>
              <a:rPr lang="en-US" dirty="0" smtClean="0"/>
              <a:t>also </a:t>
            </a:r>
            <a:r>
              <a:rPr lang="en-US" dirty="0"/>
              <a:t>need a time series of discard and/or effort </a:t>
            </a:r>
            <a:r>
              <a:rPr lang="en-US" dirty="0" smtClean="0"/>
              <a:t>from </a:t>
            </a:r>
            <a:r>
              <a:rPr lang="en-US" dirty="0"/>
              <a:t>which the F will be estimated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Bycatch Fleet – all discard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dirty="0" smtClean="0"/>
              <a:t>7/12/2012</a:t>
            </a:r>
            <a:r>
              <a:rPr lang="en-US" dirty="0"/>
              <a:t>	</a:t>
            </a:r>
            <a:r>
              <a:rPr lang="en-US" dirty="0" smtClean="0"/>
              <a:t>	3.24e</a:t>
            </a:r>
          </a:p>
          <a:p>
            <a:pPr indent="0">
              <a:buNone/>
            </a:pPr>
            <a:r>
              <a:rPr lang="en-US" dirty="0" smtClean="0"/>
              <a:t>Setting </a:t>
            </a:r>
            <a:r>
              <a:rPr lang="en-US" dirty="0"/>
              <a:t>the discard option in the size-selectivity section to a value of 3 will cause retention to be set to 0.0 for all sizes and discard mortality to be set to 1.0 for all sizes. 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No </a:t>
            </a:r>
            <a:r>
              <a:rPr lang="en-US" dirty="0"/>
              <a:t>parameters are read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dirty="0" smtClean="0"/>
              <a:t>0 </a:t>
            </a:r>
            <a:r>
              <a:rPr lang="en-US" dirty="0"/>
              <a:t>= all retained, no discard, no parameters </a:t>
            </a:r>
            <a:r>
              <a:rPr lang="en-US" dirty="0" smtClean="0"/>
              <a:t>read</a:t>
            </a:r>
          </a:p>
          <a:p>
            <a:pPr indent="0">
              <a:buNone/>
            </a:pPr>
            <a:r>
              <a:rPr lang="en-US" dirty="0" smtClean="0"/>
              <a:t>1 =read </a:t>
            </a:r>
            <a:r>
              <a:rPr lang="en-US" dirty="0"/>
              <a:t>4 retention parameters, all discarded fish are </a:t>
            </a:r>
            <a:r>
              <a:rPr lang="en-US" dirty="0" smtClean="0"/>
              <a:t>dead</a:t>
            </a:r>
          </a:p>
          <a:p>
            <a:pPr indent="0">
              <a:buNone/>
            </a:pPr>
            <a:r>
              <a:rPr lang="en-US" dirty="0" smtClean="0"/>
              <a:t>2=read </a:t>
            </a:r>
            <a:r>
              <a:rPr lang="en-US" dirty="0"/>
              <a:t>4 retention and 4 discard mortality </a:t>
            </a:r>
            <a:r>
              <a:rPr lang="en-US" dirty="0" smtClean="0"/>
              <a:t>parameters</a:t>
            </a:r>
          </a:p>
          <a:p>
            <a:pPr indent="0">
              <a:buNone/>
            </a:pPr>
            <a:r>
              <a:rPr lang="en-US" dirty="0" smtClean="0"/>
              <a:t>3=none </a:t>
            </a:r>
            <a:r>
              <a:rPr lang="en-US" dirty="0"/>
              <a:t>retained, all discard dead, no parameters are </a:t>
            </a:r>
            <a:r>
              <a:rPr lang="en-US" dirty="0" smtClean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4189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 for Bycatch Fleet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F as parameters and use informative prior</a:t>
            </a:r>
          </a:p>
          <a:p>
            <a:r>
              <a:rPr lang="en-US" dirty="0" smtClean="0"/>
              <a:t>Enter time series of discard amount</a:t>
            </a:r>
          </a:p>
          <a:p>
            <a:pPr lvl="1"/>
            <a:r>
              <a:rPr lang="en-US" dirty="0" smtClean="0"/>
              <a:t>Do as super-year if annual fluctuations are just noise</a:t>
            </a:r>
          </a:p>
          <a:p>
            <a:r>
              <a:rPr lang="en-US" dirty="0" smtClean="0"/>
              <a:t>Get annual changes in F by entering a survey as type=2, which is an index proportional to F (so q=1/q)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Bycatch fleet - 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bycatch fleet is still a fleet, so when searching for </a:t>
            </a:r>
            <a:r>
              <a:rPr lang="en-US" dirty="0" err="1" smtClean="0"/>
              <a:t>Fmsy</a:t>
            </a:r>
            <a:r>
              <a:rPr lang="en-US" dirty="0" smtClean="0"/>
              <a:t> &amp; </a:t>
            </a:r>
            <a:r>
              <a:rPr lang="en-US" dirty="0" err="1" smtClean="0"/>
              <a:t>Fspr</a:t>
            </a:r>
            <a:r>
              <a:rPr lang="en-US" dirty="0" smtClean="0"/>
              <a:t>, its F level is scaled up and down with all the other fleets as if it is a controllable target fleet</a:t>
            </a:r>
          </a:p>
          <a:p>
            <a:r>
              <a:rPr lang="en-US" dirty="0" smtClean="0"/>
              <a:t>SS3.30 will provide a wider range of options for managing bycatch fleets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Fleet Specifications in 3.30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229600" cy="1904999"/>
          </a:xfrm>
        </p:spPr>
        <p:txBody>
          <a:bodyPr/>
          <a:lstStyle/>
          <a:p>
            <a:pPr indent="0">
              <a:buNone/>
            </a:pPr>
            <a:r>
              <a:rPr lang="en-US" sz="1200" dirty="0"/>
              <a:t>#_</a:t>
            </a:r>
            <a:r>
              <a:rPr lang="en-US" sz="1200" dirty="0" err="1"/>
              <a:t>fleet_type</a:t>
            </a:r>
            <a:r>
              <a:rPr lang="en-US" sz="1200" dirty="0"/>
              <a:t>: 1=catch fleet; 2=bycatch only fleet; 3=survey; 4=ignore </a:t>
            </a:r>
          </a:p>
          <a:p>
            <a:pPr indent="0">
              <a:buNone/>
            </a:pPr>
            <a:r>
              <a:rPr lang="en-US" sz="1200" dirty="0"/>
              <a:t>#_</a:t>
            </a:r>
            <a:r>
              <a:rPr lang="en-US" sz="1200" dirty="0" err="1"/>
              <a:t>survey_timing</a:t>
            </a:r>
            <a:r>
              <a:rPr lang="en-US" sz="1200" dirty="0"/>
              <a:t>: -1=for use of catch-at-age to override the month value associated with a datum </a:t>
            </a:r>
          </a:p>
          <a:p>
            <a:pPr indent="0">
              <a:buNone/>
            </a:pPr>
            <a:r>
              <a:rPr lang="en-US" sz="1200" dirty="0"/>
              <a:t>#_</a:t>
            </a:r>
            <a:r>
              <a:rPr lang="en-US" sz="1200" dirty="0" err="1"/>
              <a:t>fleet_area</a:t>
            </a:r>
            <a:r>
              <a:rPr lang="en-US" sz="1200" dirty="0"/>
              <a:t>:  area the fleet/survey operates in </a:t>
            </a:r>
          </a:p>
          <a:p>
            <a:pPr indent="0">
              <a:buNone/>
            </a:pPr>
            <a:r>
              <a:rPr lang="en-US" sz="1200" dirty="0"/>
              <a:t>#_units of catch:  1=bio; 2=</a:t>
            </a:r>
            <a:r>
              <a:rPr lang="en-US" sz="1200" dirty="0" err="1"/>
              <a:t>num</a:t>
            </a:r>
            <a:r>
              <a:rPr lang="en-US" sz="1200" dirty="0"/>
              <a:t> (ignored for surveys; their units read later)</a:t>
            </a:r>
          </a:p>
          <a:p>
            <a:pPr indent="0">
              <a:buNone/>
            </a:pPr>
            <a:r>
              <a:rPr lang="en-US" sz="1200" dirty="0"/>
              <a:t>#_</a:t>
            </a:r>
            <a:r>
              <a:rPr lang="en-US" sz="1200" dirty="0" err="1"/>
              <a:t>equ_catch_se</a:t>
            </a:r>
            <a:r>
              <a:rPr lang="en-US" sz="1200" dirty="0"/>
              <a:t>:  standard error of log(initial equilibrium catch)</a:t>
            </a:r>
          </a:p>
          <a:p>
            <a:pPr indent="0">
              <a:buNone/>
            </a:pPr>
            <a:r>
              <a:rPr lang="en-US" sz="1200" dirty="0"/>
              <a:t>#_</a:t>
            </a:r>
            <a:r>
              <a:rPr lang="en-US" sz="1200" dirty="0" err="1"/>
              <a:t>catch_se</a:t>
            </a:r>
            <a:r>
              <a:rPr lang="en-US" sz="1200" dirty="0"/>
              <a:t>:  standard error of log(catch); can be overridden in control file with detailed F input</a:t>
            </a:r>
          </a:p>
          <a:p>
            <a:pPr indent="0">
              <a:buNone/>
            </a:pPr>
            <a:r>
              <a:rPr lang="en-US" sz="1200" dirty="0"/>
              <a:t>#_rows are fleets</a:t>
            </a:r>
          </a:p>
          <a:p>
            <a:pPr indent="0">
              <a:buNone/>
            </a:pPr>
            <a:endParaRPr lang="en-US" sz="1200" dirty="0"/>
          </a:p>
          <a:p>
            <a:pPr indent="0">
              <a:buNone/>
            </a:pP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7655"/>
              </p:ext>
            </p:extLst>
          </p:nvPr>
        </p:nvGraphicFramePr>
        <p:xfrm>
          <a:off x="304800" y="3048000"/>
          <a:ext cx="8382007" cy="111252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1028701"/>
                <a:gridCol w="647699"/>
                <a:gridCol w="685800"/>
                <a:gridCol w="1371600"/>
                <a:gridCol w="990600"/>
                <a:gridCol w="1543056"/>
                <a:gridCol w="1047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fleet_type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equ_catch_se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catch_se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need_catch_mult</a:t>
                      </a:r>
                      <a:r>
                        <a:rPr lang="en-US" sz="14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fleetname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HL_E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Shrimp_E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3434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Bycatch_fleet_input_goes_next</a:t>
            </a:r>
            <a:endParaRPr lang="en-US" dirty="0"/>
          </a:p>
          <a:p>
            <a:r>
              <a:rPr lang="en-US" dirty="0"/>
              <a:t>#a:  1=use retention curve like other fleets; 2=all discarded</a:t>
            </a:r>
          </a:p>
          <a:p>
            <a:r>
              <a:rPr lang="en-US" dirty="0"/>
              <a:t>#b:  1=</a:t>
            </a:r>
            <a:r>
              <a:rPr lang="en-US" dirty="0" err="1"/>
              <a:t>deadfish</a:t>
            </a:r>
            <a:r>
              <a:rPr lang="en-US" dirty="0"/>
              <a:t> in MSY, ABC and other benchmark and forecast output; 2=omit from MSY and ABC (but still include the mortality)</a:t>
            </a:r>
          </a:p>
          <a:p>
            <a:r>
              <a:rPr lang="en-US" dirty="0"/>
              <a:t>#c:  1=</a:t>
            </a:r>
            <a:r>
              <a:rPr lang="en-US" dirty="0" err="1"/>
              <a:t>Fmult</a:t>
            </a:r>
            <a:r>
              <a:rPr lang="en-US" dirty="0"/>
              <a:t> scales with other fleets; 2=bycatch F constant at input value; 3=bycatch F form range of years</a:t>
            </a:r>
          </a:p>
          <a:p>
            <a:r>
              <a:rPr lang="en-US" dirty="0"/>
              <a:t>#d:  F or first year of range</a:t>
            </a:r>
          </a:p>
          <a:p>
            <a:r>
              <a:rPr lang="en-US" dirty="0"/>
              <a:t>#e:  last year of range</a:t>
            </a:r>
          </a:p>
          <a:p>
            <a:r>
              <a:rPr lang="en-US" dirty="0"/>
              <a:t>#   a   b   c   d   e</a:t>
            </a:r>
          </a:p>
        </p:txBody>
      </p:sp>
    </p:spTree>
    <p:extLst>
      <p:ext uri="{BB962C8B-B14F-4D97-AF65-F5344CB8AC3E}">
        <p14:creationId xmlns:p14="http://schemas.microsoft.com/office/powerpoint/2010/main" val="38651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420</Words>
  <Application>Microsoft Office PowerPoint</Application>
  <PresentationFormat>On-screen Show (4:3)</PresentationFormat>
  <Paragraphs>73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/>
      <vt:lpstr>Modeling Discard in Stock Synthesis</vt:lpstr>
      <vt:lpstr>Retention and discard mortality</vt:lpstr>
      <vt:lpstr>Retention and discard mortality</vt:lpstr>
      <vt:lpstr>Retention and discard mortality</vt:lpstr>
      <vt:lpstr>Bycatch Fleet</vt:lpstr>
      <vt:lpstr>Bycatch Fleet – all discard</vt:lpstr>
      <vt:lpstr>Getting F for Bycatch Fleet</vt:lpstr>
      <vt:lpstr>Bycatch fleet - issue</vt:lpstr>
      <vt:lpstr>Fleet Specifications in 3.30</vt:lpstr>
      <vt:lpstr>Discard Time Series - 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Selectivity  in Stock Synthesis</dc:title>
  <dc:creator>Wetzel, Chantell</dc:creator>
  <cp:lastModifiedBy>Methot, Richard</cp:lastModifiedBy>
  <cp:revision>7</cp:revision>
  <dcterms:modified xsi:type="dcterms:W3CDTF">2015-11-30T20:35:10Z</dcterms:modified>
</cp:coreProperties>
</file>